
<file path=[Content_Types].xml><?xml version="1.0" encoding="utf-8"?>
<Types xmlns="http://schemas.openxmlformats.org/package/2006/content-types">
  <Default Extension="jpeg" ContentType="image/jpeg"/>
  <Default Extension="png" ContentType="image/png"/>
  <Default Extension="tiff" ContentType="image/tiff"/>
  <Default Extension="gif" ContentType="image/gi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0" r:id="rId3"/>
  </p:sldMasterIdLst>
  <p:notesMasterIdLst>
    <p:notesMasterId r:id="rId10"/>
  </p:notesMasterIdLst>
  <p:sldIdLst>
    <p:sldId id="334" r:id="rId4"/>
    <p:sldId id="335" r:id="rId5"/>
    <p:sldId id="336" r:id="rId6"/>
    <p:sldId id="338" r:id="rId7"/>
    <p:sldId id="339" r:id="rId8"/>
    <p:sldId id="258" r:id="rId9"/>
    <p:sldId id="272" r:id="rId11"/>
    <p:sldId id="342" r:id="rId12"/>
    <p:sldId id="379" r:id="rId13"/>
    <p:sldId id="273" r:id="rId14"/>
    <p:sldId id="502" r:id="rId15"/>
    <p:sldId id="503" r:id="rId16"/>
    <p:sldId id="569" r:id="rId17"/>
    <p:sldId id="570" r:id="rId18"/>
    <p:sldId id="504" r:id="rId19"/>
    <p:sldId id="571" r:id="rId20"/>
    <p:sldId id="505" r:id="rId21"/>
    <p:sldId id="572" r:id="rId22"/>
    <p:sldId id="274" r:id="rId23"/>
    <p:sldId id="381" r:id="rId24"/>
    <p:sldId id="573" r:id="rId25"/>
    <p:sldId id="275" r:id="rId26"/>
    <p:sldId id="382" r:id="rId27"/>
    <p:sldId id="430" r:id="rId28"/>
    <p:sldId id="507" r:id="rId29"/>
    <p:sldId id="432" r:id="rId30"/>
    <p:sldId id="436" r:id="rId31"/>
    <p:sldId id="437" r:id="rId32"/>
    <p:sldId id="574" r:id="rId33"/>
    <p:sldId id="575" r:id="rId34"/>
    <p:sldId id="438" r:id="rId35"/>
    <p:sldId id="576" r:id="rId36"/>
    <p:sldId id="440" r:id="rId37"/>
    <p:sldId id="441" r:id="rId38"/>
    <p:sldId id="442" r:id="rId39"/>
    <p:sldId id="443" r:id="rId40"/>
    <p:sldId id="453" r:id="rId41"/>
    <p:sldId id="546" r:id="rId42"/>
    <p:sldId id="448" r:id="rId43"/>
    <p:sldId id="449" r:id="rId44"/>
    <p:sldId id="450" r:id="rId45"/>
    <p:sldId id="451" r:id="rId46"/>
    <p:sldId id="549" r:id="rId47"/>
    <p:sldId id="452" r:id="rId48"/>
    <p:sldId id="578" r:id="rId49"/>
    <p:sldId id="579" r:id="rId50"/>
    <p:sldId id="580" r:id="rId51"/>
    <p:sldId id="583" r:id="rId52"/>
    <p:sldId id="581" r:id="rId53"/>
    <p:sldId id="582" r:id="rId54"/>
    <p:sldId id="584" r:id="rId55"/>
    <p:sldId id="585" r:id="rId56"/>
    <p:sldId id="586" r:id="rId57"/>
    <p:sldId id="587" r:id="rId58"/>
    <p:sldId id="588" r:id="rId59"/>
    <p:sldId id="590" r:id="rId60"/>
    <p:sldId id="589" r:id="rId61"/>
    <p:sldId id="591" r:id="rId62"/>
    <p:sldId id="592" r:id="rId63"/>
    <p:sldId id="593" r:id="rId64"/>
    <p:sldId id="454" r:id="rId65"/>
    <p:sldId id="455" r:id="rId66"/>
    <p:sldId id="295" r:id="rId67"/>
  </p:sldIdLst>
  <p:sldSz cx="12198350" cy="6859270"/>
  <p:notesSz cx="6858000" cy="9144000"/>
  <p:defaultText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8050" algn="l" defTabSz="1089025" rtl="0" eaLnBrk="1" latinLnBrk="0" hangingPunct="1">
      <a:defRPr sz="2100" kern="1200">
        <a:solidFill>
          <a:schemeClr val="tx1"/>
        </a:solidFill>
        <a:latin typeface="+mn-lt"/>
        <a:ea typeface="+mn-ea"/>
        <a:cs typeface="+mn-cs"/>
      </a:defRPr>
    </a:lvl5pPr>
    <a:lvl6pPr marL="2722245" algn="l" defTabSz="1089025" rtl="0" eaLnBrk="1" latinLnBrk="0" hangingPunct="1">
      <a:defRPr sz="2100" kern="1200">
        <a:solidFill>
          <a:schemeClr val="tx1"/>
        </a:solidFill>
        <a:latin typeface="+mn-lt"/>
        <a:ea typeface="+mn-ea"/>
        <a:cs typeface="+mn-cs"/>
      </a:defRPr>
    </a:lvl6pPr>
    <a:lvl7pPr marL="3267075" algn="l" defTabSz="1089025" rtl="0" eaLnBrk="1" latinLnBrk="0" hangingPunct="1">
      <a:defRPr sz="2100" kern="1200">
        <a:solidFill>
          <a:schemeClr val="tx1"/>
        </a:solidFill>
        <a:latin typeface="+mn-lt"/>
        <a:ea typeface="+mn-ea"/>
        <a:cs typeface="+mn-cs"/>
      </a:defRPr>
    </a:lvl7pPr>
    <a:lvl8pPr marL="3811270" algn="l" defTabSz="1089025" rtl="0" eaLnBrk="1" latinLnBrk="0" hangingPunct="1">
      <a:defRPr sz="2100" kern="1200">
        <a:solidFill>
          <a:schemeClr val="tx1"/>
        </a:solidFill>
        <a:latin typeface="+mn-lt"/>
        <a:ea typeface="+mn-ea"/>
        <a:cs typeface="+mn-cs"/>
      </a:defRPr>
    </a:lvl8pPr>
    <a:lvl9pPr marL="4356100" algn="l" defTabSz="1089025"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FFFF"/>
    <a:srgbClr val="007FB2"/>
    <a:srgbClr val="0095CC"/>
    <a:srgbClr val="EEB93A"/>
    <a:srgbClr val="FC3F2C"/>
    <a:srgbClr val="104183"/>
    <a:srgbClr val="4A9E83"/>
    <a:srgbClr val="59B197"/>
    <a:srgbClr val="FC8E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73" autoAdjust="0"/>
    <p:restoredTop sz="60444" autoAdjust="0"/>
  </p:normalViewPr>
  <p:slideViewPr>
    <p:cSldViewPr>
      <p:cViewPr varScale="1">
        <p:scale>
          <a:sx n="66" d="100"/>
          <a:sy n="66" d="100"/>
        </p:scale>
        <p:origin x="760" y="72"/>
      </p:cViewPr>
      <p:guideLst>
        <p:guide orient="horz" pos="1957"/>
        <p:guide pos="38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0" Type="http://schemas.openxmlformats.org/officeDocument/2006/relationships/tableStyles" Target="tableStyles.xml"/><Relationship Id="rId7" Type="http://schemas.openxmlformats.org/officeDocument/2006/relationships/slide" Target="slides/slide4.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BA9A04-298B-4049-8C60-C9149E2C1FB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6749DE-0A4A-4294-B127-30FDF2A88CD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089025" rtl="0" eaLnBrk="1" latinLnBrk="0" hangingPunct="1">
      <a:defRPr sz="1400" kern="1200">
        <a:solidFill>
          <a:schemeClr val="tx1"/>
        </a:solidFill>
        <a:latin typeface="+mn-lt"/>
        <a:ea typeface="+mn-ea"/>
        <a:cs typeface="+mn-cs"/>
      </a:defRPr>
    </a:lvl1pPr>
    <a:lvl2pPr marL="544195" algn="l" defTabSz="1089025" rtl="0" eaLnBrk="1" latinLnBrk="0" hangingPunct="1">
      <a:defRPr sz="1400" kern="1200">
        <a:solidFill>
          <a:schemeClr val="tx1"/>
        </a:solidFill>
        <a:latin typeface="+mn-lt"/>
        <a:ea typeface="+mn-ea"/>
        <a:cs typeface="+mn-cs"/>
      </a:defRPr>
    </a:lvl2pPr>
    <a:lvl3pPr marL="1089025" algn="l" defTabSz="1089025" rtl="0" eaLnBrk="1" latinLnBrk="0" hangingPunct="1">
      <a:defRPr sz="1400" kern="1200">
        <a:solidFill>
          <a:schemeClr val="tx1"/>
        </a:solidFill>
        <a:latin typeface="+mn-lt"/>
        <a:ea typeface="+mn-ea"/>
        <a:cs typeface="+mn-cs"/>
      </a:defRPr>
    </a:lvl3pPr>
    <a:lvl4pPr marL="1633220" algn="l" defTabSz="1089025" rtl="0" eaLnBrk="1" latinLnBrk="0" hangingPunct="1">
      <a:defRPr sz="1400" kern="1200">
        <a:solidFill>
          <a:schemeClr val="tx1"/>
        </a:solidFill>
        <a:latin typeface="+mn-lt"/>
        <a:ea typeface="+mn-ea"/>
        <a:cs typeface="+mn-cs"/>
      </a:defRPr>
    </a:lvl4pPr>
    <a:lvl5pPr marL="2178050" algn="l" defTabSz="1089025" rtl="0" eaLnBrk="1" latinLnBrk="0" hangingPunct="1">
      <a:defRPr sz="1400" kern="1200">
        <a:solidFill>
          <a:schemeClr val="tx1"/>
        </a:solidFill>
        <a:latin typeface="+mn-lt"/>
        <a:ea typeface="+mn-ea"/>
        <a:cs typeface="+mn-cs"/>
      </a:defRPr>
    </a:lvl5pPr>
    <a:lvl6pPr marL="2722245" algn="l" defTabSz="1089025" rtl="0" eaLnBrk="1" latinLnBrk="0" hangingPunct="1">
      <a:defRPr sz="1400" kern="1200">
        <a:solidFill>
          <a:schemeClr val="tx1"/>
        </a:solidFill>
        <a:latin typeface="+mn-lt"/>
        <a:ea typeface="+mn-ea"/>
        <a:cs typeface="+mn-cs"/>
      </a:defRPr>
    </a:lvl6pPr>
    <a:lvl7pPr marL="3267075" algn="l" defTabSz="1089025" rtl="0" eaLnBrk="1" latinLnBrk="0" hangingPunct="1">
      <a:defRPr sz="1400" kern="1200">
        <a:solidFill>
          <a:schemeClr val="tx1"/>
        </a:solidFill>
        <a:latin typeface="+mn-lt"/>
        <a:ea typeface="+mn-ea"/>
        <a:cs typeface="+mn-cs"/>
      </a:defRPr>
    </a:lvl7pPr>
    <a:lvl8pPr marL="3811270" algn="l" defTabSz="1089025" rtl="0" eaLnBrk="1" latinLnBrk="0" hangingPunct="1">
      <a:defRPr sz="1400" kern="1200">
        <a:solidFill>
          <a:schemeClr val="tx1"/>
        </a:solidFill>
        <a:latin typeface="+mn-lt"/>
        <a:ea typeface="+mn-ea"/>
        <a:cs typeface="+mn-cs"/>
      </a:defRPr>
    </a:lvl8pPr>
    <a:lvl9pPr marL="435610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57D548EC-D78C-4E2B-8163-69B06428AC45}" type="slidenum">
              <a:rPr lang="zh-CN" altLang="en-US" sz="1200">
                <a:latin typeface="Calibri" panose="020F0502020204030204" charset="0"/>
                <a:ea typeface="宋体" panose="02010600030101010101" pitchFamily="2" charset="-122"/>
              </a:rPr>
            </a:fld>
            <a:endParaRPr lang="zh-CN" altLang="en-US" sz="1200">
              <a:latin typeface="Calibri" panose="020F050202020403020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22"/>
            <a:ext cx="10368598" cy="147036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9754" y="3887100"/>
            <a:ext cx="8538845" cy="1753006"/>
          </a:xfrm>
        </p:spPr>
        <p:txBody>
          <a:bodyPr/>
          <a:lstStyle>
            <a:lvl1pPr marL="0" indent="0" algn="ctr">
              <a:buNone/>
              <a:defRPr>
                <a:solidFill>
                  <a:schemeClr val="tx1">
                    <a:tint val="75000"/>
                  </a:schemeClr>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7415" indent="0" algn="ctr">
              <a:buNone/>
              <a:defRPr>
                <a:solidFill>
                  <a:schemeClr val="tx1">
                    <a:tint val="75000"/>
                  </a:schemeClr>
                </a:solidFill>
              </a:defRPr>
            </a:lvl5pPr>
            <a:lvl6pPr marL="2721610" indent="0" algn="ctr">
              <a:buNone/>
              <a:defRPr>
                <a:solidFill>
                  <a:schemeClr val="tx1">
                    <a:tint val="75000"/>
                  </a:schemeClr>
                </a:solidFill>
              </a:defRPr>
            </a:lvl6pPr>
            <a:lvl7pPr marL="3265805" indent="0" algn="ctr">
              <a:buNone/>
              <a:defRPr>
                <a:solidFill>
                  <a:schemeClr val="tx1">
                    <a:tint val="75000"/>
                  </a:schemeClr>
                </a:solidFill>
              </a:defRPr>
            </a:lvl7pPr>
            <a:lvl8pPr marL="3810000" indent="0" algn="ctr">
              <a:buNone/>
              <a:defRPr>
                <a:solidFill>
                  <a:schemeClr val="tx1">
                    <a:tint val="75000"/>
                  </a:schemeClr>
                </a:solidFill>
              </a:defRPr>
            </a:lvl8pPr>
            <a:lvl9pPr marL="4354195"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8093" y="274705"/>
            <a:ext cx="3661622" cy="585446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3228" y="274705"/>
            <a:ext cx="10781563" cy="5854467"/>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4" name="组合 3"/>
          <p:cNvGrpSpPr/>
          <p:nvPr userDrawn="1"/>
        </p:nvGrpSpPr>
        <p:grpSpPr>
          <a:xfrm>
            <a:off x="11067415" y="6381115"/>
            <a:ext cx="865505" cy="360680"/>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2460"/>
            <a:chOff x="0" y="378"/>
            <a:chExt cx="19210" cy="996"/>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066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任务准备</a:t>
              </a:r>
              <a:endParaRPr lang="zh-CN" altLang="en-US" sz="18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12628"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8698" y="378"/>
              <a:ext cx="1927" cy="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任务说明</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5" name="矩形 4"/>
            <p:cNvSpPr/>
            <p:nvPr userDrawn="1"/>
          </p:nvSpPr>
          <p:spPr>
            <a:xfrm>
              <a:off x="12587" y="667"/>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7FB2"/>
                </a:solidFill>
                <a:latin typeface="微软雅黑" panose="020B0503020204020204" pitchFamily="34" charset="-122"/>
                <a:ea typeface="微软雅黑" panose="020B0503020204020204" pitchFamily="34" charset="-122"/>
              </a:rPr>
              <a:t>完成情况</a:t>
            </a:r>
            <a:endParaRPr lang="zh-CN" altLang="en-US" sz="2000" b="1" dirty="0">
              <a:solidFill>
                <a:srgbClr val="007FB2"/>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rgbClr val="FC3F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07FB2"/>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完成情况</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5" name="组合 4"/>
            <p:cNvGrpSpPr/>
            <p:nvPr userDrawn="1"/>
          </p:nvGrpSpPr>
          <p:grpSpPr bwMode="auto">
            <a:xfrm>
              <a:off x="18030" y="581"/>
              <a:ext cx="568" cy="568"/>
              <a:chOff x="11103607" y="6381312"/>
              <a:chExt cx="360000" cy="360000"/>
            </a:xfrm>
            <a:solidFill>
              <a:schemeClr val="bg1"/>
            </a:solidFill>
          </p:grpSpPr>
          <p:sp>
            <p:nvSpPr>
              <p:cNvPr id="6"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a:off x="10663"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12628"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endParaRPr lang="zh-CN" altLang="en-US" sz="1800" dirty="0">
                <a:latin typeface="微软雅黑" panose="020B0503020204020204" pitchFamily="34" charset="-122"/>
                <a:ea typeface="微软雅黑" panose="020B0503020204020204" pitchFamily="34" charset="-122"/>
              </a:endParaRPr>
            </a:p>
          </p:txBody>
        </p:sp>
        <p:sp>
          <p:nvSpPr>
            <p:cNvPr id="36"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38" name="矩形 37"/>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40" name="矩形 39"/>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5" name="组合 4"/>
            <p:cNvGrpSpPr/>
            <p:nvPr userDrawn="1"/>
          </p:nvGrpSpPr>
          <p:grpSpPr bwMode="auto">
            <a:xfrm>
              <a:off x="18030" y="581"/>
              <a:ext cx="568" cy="568"/>
              <a:chOff x="11103607" y="6381312"/>
              <a:chExt cx="360000" cy="360000"/>
            </a:xfrm>
            <a:solidFill>
              <a:schemeClr val="bg1"/>
            </a:solidFill>
          </p:grpSpPr>
          <p:sp>
            <p:nvSpPr>
              <p:cNvPr id="6"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a:off x="1066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12628" y="379"/>
              <a:ext cx="1927" cy="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9" name="矩形 18"/>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endParaRPr lang="zh-CN" altLang="en-US" sz="1800" dirty="0">
                <a:latin typeface="微软雅黑" panose="020B0503020204020204" pitchFamily="34" charset="-122"/>
                <a:ea typeface="微软雅黑" panose="020B0503020204020204" pitchFamily="34" charset="-122"/>
              </a:endParaRPr>
            </a:p>
          </p:txBody>
        </p:sp>
        <p:sp>
          <p:nvSpPr>
            <p:cNvPr id="36"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38" name="矩形 37"/>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40" name="矩形 39"/>
            <p:cNvSpPr/>
            <p:nvPr userDrawn="1"/>
          </p:nvSpPr>
          <p:spPr>
            <a:xfrm>
              <a:off x="1071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3"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6" name="组合 5"/>
            <p:cNvGrpSpPr/>
            <p:nvPr userDrawn="1"/>
          </p:nvGrpSpPr>
          <p:grpSpPr bwMode="auto">
            <a:xfrm>
              <a:off x="18030" y="581"/>
              <a:ext cx="568" cy="568"/>
              <a:chOff x="11103607" y="6381312"/>
              <a:chExt cx="360000" cy="360000"/>
            </a:xfrm>
            <a:solidFill>
              <a:schemeClr val="bg1"/>
            </a:solidFill>
          </p:grpSpPr>
          <p:sp>
            <p:nvSpPr>
              <p:cNvPr id="7"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9" name="组合 8"/>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a:off x="1066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userDrawn="1"/>
          </p:nvSpPr>
          <p:spPr>
            <a:xfrm>
              <a:off x="12628" y="379"/>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任务实施</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93"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任务拓展</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4"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1071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260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3"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6" name="组合 5"/>
            <p:cNvGrpSpPr/>
            <p:nvPr userDrawn="1"/>
          </p:nvGrpSpPr>
          <p:grpSpPr bwMode="auto">
            <a:xfrm>
              <a:off x="18030" y="581"/>
              <a:ext cx="568" cy="568"/>
              <a:chOff x="11103607" y="6381312"/>
              <a:chExt cx="360000" cy="360000"/>
            </a:xfrm>
            <a:solidFill>
              <a:schemeClr val="bg1"/>
            </a:solidFill>
          </p:grpSpPr>
          <p:sp>
            <p:nvSpPr>
              <p:cNvPr id="7"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9" name="组合 8"/>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a:off x="1066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userDrawn="1"/>
          </p:nvSpPr>
          <p:spPr>
            <a:xfrm>
              <a:off x="12628" y="379"/>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任务实施</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9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任务拓展</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4"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userDrawn="1"/>
          </p:nvSpPr>
          <p:spPr>
            <a:xfrm>
              <a:off x="16636" y="379"/>
              <a:ext cx="1927" cy="8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拓展延伸</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25" name="矩形 24"/>
            <p:cNvSpPr/>
            <p:nvPr userDrawn="1"/>
          </p:nvSpPr>
          <p:spPr>
            <a:xfrm>
              <a:off x="1071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260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userDrawn="1"/>
        </p:nvSpPr>
        <p:spPr>
          <a:xfrm>
            <a:off x="9225915" y="47815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585" y="4407921"/>
            <a:ext cx="10368598" cy="1362390"/>
          </a:xfrm>
        </p:spPr>
        <p:txBody>
          <a:bodyPr anchor="t"/>
          <a:lstStyle>
            <a:lvl1pPr algn="l">
              <a:defRPr sz="48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585" y="2907390"/>
            <a:ext cx="10368598" cy="1500534"/>
          </a:xfrm>
        </p:spPr>
        <p:txBody>
          <a:bodyPr anchor="b"/>
          <a:lstStyle>
            <a:lvl1pPr marL="0" indent="0">
              <a:buNone/>
              <a:defRPr sz="2400">
                <a:solidFill>
                  <a:schemeClr val="tx1">
                    <a:tint val="75000"/>
                  </a:schemeClr>
                </a:solidFill>
              </a:defRPr>
            </a:lvl1pPr>
            <a:lvl2pPr marL="544195" indent="0">
              <a:buNone/>
              <a:defRPr sz="2100">
                <a:solidFill>
                  <a:schemeClr val="tx1">
                    <a:tint val="75000"/>
                  </a:schemeClr>
                </a:solidFill>
              </a:defRPr>
            </a:lvl2pPr>
            <a:lvl3pPr marL="1088390" indent="0">
              <a:buNone/>
              <a:defRPr sz="1900">
                <a:solidFill>
                  <a:schemeClr val="tx1">
                    <a:tint val="75000"/>
                  </a:schemeClr>
                </a:solidFill>
              </a:defRPr>
            </a:lvl3pPr>
            <a:lvl4pPr marL="1632585" indent="0">
              <a:buNone/>
              <a:defRPr sz="1700">
                <a:solidFill>
                  <a:schemeClr val="tx1">
                    <a:tint val="75000"/>
                  </a:schemeClr>
                </a:solidFill>
              </a:defRPr>
            </a:lvl4pPr>
            <a:lvl5pPr marL="2177415" indent="0">
              <a:buNone/>
              <a:defRPr sz="1700">
                <a:solidFill>
                  <a:schemeClr val="tx1">
                    <a:tint val="75000"/>
                  </a:schemeClr>
                </a:solidFill>
              </a:defRPr>
            </a:lvl5pPr>
            <a:lvl6pPr marL="2721610" indent="0">
              <a:buNone/>
              <a:defRPr sz="1700">
                <a:solidFill>
                  <a:schemeClr val="tx1">
                    <a:tint val="75000"/>
                  </a:schemeClr>
                </a:solidFill>
              </a:defRPr>
            </a:lvl6pPr>
            <a:lvl7pPr marL="3265805" indent="0">
              <a:buNone/>
              <a:defRPr sz="1700">
                <a:solidFill>
                  <a:schemeClr val="tx1">
                    <a:tint val="75000"/>
                  </a:schemeClr>
                </a:solidFill>
              </a:defRPr>
            </a:lvl7pPr>
            <a:lvl8pPr marL="3810000" indent="0">
              <a:buNone/>
              <a:defRPr sz="1700">
                <a:solidFill>
                  <a:schemeClr val="tx1">
                    <a:tint val="75000"/>
                  </a:schemeClr>
                </a:solidFill>
              </a:defRPr>
            </a:lvl8pPr>
            <a:lvl9pPr marL="4354195" indent="0">
              <a:buNone/>
              <a:defRPr sz="17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7FB2"/>
                </a:solidFill>
                <a:latin typeface="微软雅黑" panose="020B0503020204020204" pitchFamily="34" charset="-122"/>
                <a:ea typeface="微软雅黑" panose="020B0503020204020204" pitchFamily="34" charset="-122"/>
              </a:rPr>
              <a:t>明年计划</a:t>
            </a:r>
            <a:endParaRPr lang="zh-CN" altLang="en-US" sz="2000" b="1" dirty="0">
              <a:solidFill>
                <a:srgbClr val="007FB2"/>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3228"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38126"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22"/>
            <a:ext cx="10368598" cy="147036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9754" y="3887100"/>
            <a:ext cx="8538845" cy="1753006"/>
          </a:xfrm>
        </p:spPr>
        <p:txBody>
          <a:bodyPr/>
          <a:lstStyle>
            <a:lvl1pPr marL="0" indent="0" algn="ctr">
              <a:buNone/>
              <a:defRPr>
                <a:solidFill>
                  <a:schemeClr val="tx1">
                    <a:tint val="75000"/>
                  </a:schemeClr>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7415" indent="0" algn="ctr">
              <a:buNone/>
              <a:defRPr>
                <a:solidFill>
                  <a:schemeClr val="tx1">
                    <a:tint val="75000"/>
                  </a:schemeClr>
                </a:solidFill>
              </a:defRPr>
            </a:lvl5pPr>
            <a:lvl6pPr marL="2721610" indent="0" algn="ctr">
              <a:buNone/>
              <a:defRPr>
                <a:solidFill>
                  <a:schemeClr val="tx1">
                    <a:tint val="75000"/>
                  </a:schemeClr>
                </a:solidFill>
              </a:defRPr>
            </a:lvl6pPr>
            <a:lvl7pPr marL="3265805" indent="0" algn="ctr">
              <a:buNone/>
              <a:defRPr>
                <a:solidFill>
                  <a:schemeClr val="tx1">
                    <a:tint val="75000"/>
                  </a:schemeClr>
                </a:solidFill>
              </a:defRPr>
            </a:lvl7pPr>
            <a:lvl8pPr marL="3810000" indent="0" algn="ctr">
              <a:buNone/>
              <a:defRPr>
                <a:solidFill>
                  <a:schemeClr val="tx1">
                    <a:tint val="75000"/>
                  </a:schemeClr>
                </a:solidFill>
              </a:defRPr>
            </a:lvl8pPr>
            <a:lvl9pPr marL="4354195"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585" y="4407921"/>
            <a:ext cx="10368598" cy="1362390"/>
          </a:xfrm>
        </p:spPr>
        <p:txBody>
          <a:bodyPr anchor="t"/>
          <a:lstStyle>
            <a:lvl1pPr algn="l">
              <a:defRPr sz="48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585" y="2907390"/>
            <a:ext cx="10368598" cy="1500534"/>
          </a:xfrm>
        </p:spPr>
        <p:txBody>
          <a:bodyPr anchor="b"/>
          <a:lstStyle>
            <a:lvl1pPr marL="0" indent="0">
              <a:buNone/>
              <a:defRPr sz="2400">
                <a:solidFill>
                  <a:schemeClr val="tx1">
                    <a:tint val="75000"/>
                  </a:schemeClr>
                </a:solidFill>
              </a:defRPr>
            </a:lvl1pPr>
            <a:lvl2pPr marL="544195" indent="0">
              <a:buNone/>
              <a:defRPr sz="2100">
                <a:solidFill>
                  <a:schemeClr val="tx1">
                    <a:tint val="75000"/>
                  </a:schemeClr>
                </a:solidFill>
              </a:defRPr>
            </a:lvl2pPr>
            <a:lvl3pPr marL="1088390" indent="0">
              <a:buNone/>
              <a:defRPr sz="1900">
                <a:solidFill>
                  <a:schemeClr val="tx1">
                    <a:tint val="75000"/>
                  </a:schemeClr>
                </a:solidFill>
              </a:defRPr>
            </a:lvl3pPr>
            <a:lvl4pPr marL="1632585" indent="0">
              <a:buNone/>
              <a:defRPr sz="1700">
                <a:solidFill>
                  <a:schemeClr val="tx1">
                    <a:tint val="75000"/>
                  </a:schemeClr>
                </a:solidFill>
              </a:defRPr>
            </a:lvl4pPr>
            <a:lvl5pPr marL="2177415" indent="0">
              <a:buNone/>
              <a:defRPr sz="1700">
                <a:solidFill>
                  <a:schemeClr val="tx1">
                    <a:tint val="75000"/>
                  </a:schemeClr>
                </a:solidFill>
              </a:defRPr>
            </a:lvl5pPr>
            <a:lvl6pPr marL="2721610" indent="0">
              <a:buNone/>
              <a:defRPr sz="1700">
                <a:solidFill>
                  <a:schemeClr val="tx1">
                    <a:tint val="75000"/>
                  </a:schemeClr>
                </a:solidFill>
              </a:defRPr>
            </a:lvl6pPr>
            <a:lvl7pPr marL="3265805" indent="0">
              <a:buNone/>
              <a:defRPr sz="1700">
                <a:solidFill>
                  <a:schemeClr val="tx1">
                    <a:tint val="75000"/>
                  </a:schemeClr>
                </a:solidFill>
              </a:defRPr>
            </a:lvl7pPr>
            <a:lvl8pPr marL="3810000" indent="0">
              <a:buNone/>
              <a:defRPr sz="1700">
                <a:solidFill>
                  <a:schemeClr val="tx1">
                    <a:tint val="75000"/>
                  </a:schemeClr>
                </a:solidFill>
              </a:defRPr>
            </a:lvl8pPr>
            <a:lvl9pPr marL="4354195" indent="0">
              <a:buNone/>
              <a:defRPr sz="17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3228"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38126"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9" y="274701"/>
            <a:ext cx="10978515" cy="1143265"/>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919" y="1535469"/>
            <a:ext cx="5389723"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919" y="2175382"/>
            <a:ext cx="5389723"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6593" y="1535469"/>
            <a:ext cx="5391840"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6593" y="2175382"/>
            <a:ext cx="5391840"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2" y="273113"/>
            <a:ext cx="4013173" cy="1162319"/>
          </a:xfrm>
        </p:spPr>
        <p:txBody>
          <a:bodyPr anchor="b"/>
          <a:lstStyle>
            <a:lvl1pPr algn="l">
              <a:defRPr sz="2400" b="1"/>
            </a:lvl1pPr>
          </a:lstStyle>
          <a:p>
            <a:r>
              <a:rPr lang="zh-CN" altLang="en-US"/>
              <a:t>单击此处编辑母版标题样式</a:t>
            </a:r>
            <a:endParaRPr lang="zh-CN" altLang="en-US"/>
          </a:p>
        </p:txBody>
      </p:sp>
      <p:sp>
        <p:nvSpPr>
          <p:cNvPr id="3" name="内容占位符 2"/>
          <p:cNvSpPr>
            <a:spLocks noGrp="1"/>
          </p:cNvSpPr>
          <p:nvPr>
            <p:ph idx="1"/>
          </p:nvPr>
        </p:nvSpPr>
        <p:spPr>
          <a:xfrm>
            <a:off x="4769216" y="273117"/>
            <a:ext cx="6819216"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922" y="1435436"/>
            <a:ext cx="4013173" cy="4692149"/>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9" y="274701"/>
            <a:ext cx="10978515" cy="1143265"/>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919" y="1535469"/>
            <a:ext cx="5389723"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919" y="2175382"/>
            <a:ext cx="5389723"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6593" y="1535469"/>
            <a:ext cx="5391840"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6593" y="2175382"/>
            <a:ext cx="5391840"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5"/>
            <a:ext cx="7319010" cy="566869"/>
          </a:xfrm>
        </p:spPr>
        <p:txBody>
          <a:bodyPr anchor="b"/>
          <a:lstStyle>
            <a:lvl1pPr algn="l">
              <a:defRPr sz="24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90962" y="612920"/>
            <a:ext cx="7319010" cy="4115753"/>
          </a:xfrm>
        </p:spPr>
        <p:txBody>
          <a:bodyPr/>
          <a:lstStyle>
            <a:lvl1pPr marL="0" indent="0">
              <a:buNone/>
              <a:defRPr sz="3800"/>
            </a:lvl1pPr>
            <a:lvl2pPr marL="544195" indent="0">
              <a:buNone/>
              <a:defRPr sz="3300"/>
            </a:lvl2pPr>
            <a:lvl3pPr marL="1088390" indent="0">
              <a:buNone/>
              <a:defRPr sz="2900"/>
            </a:lvl3pPr>
            <a:lvl4pPr marL="1632585" indent="0">
              <a:buNone/>
              <a:defRPr sz="2400"/>
            </a:lvl4pPr>
            <a:lvl5pPr marL="2177415" indent="0">
              <a:buNone/>
              <a:defRPr sz="2400"/>
            </a:lvl5pPr>
            <a:lvl6pPr marL="2721610" indent="0">
              <a:buNone/>
              <a:defRPr sz="2400"/>
            </a:lvl6pPr>
            <a:lvl7pPr marL="3265805" indent="0">
              <a:buNone/>
              <a:defRPr sz="2400"/>
            </a:lvl7pPr>
            <a:lvl8pPr marL="3810000" indent="0">
              <a:buNone/>
              <a:defRPr sz="2400"/>
            </a:lvl8pPr>
            <a:lvl9pPr marL="4354195" indent="0">
              <a:buNone/>
              <a:defRPr sz="2400"/>
            </a:lvl9pPr>
          </a:lstStyle>
          <a:p>
            <a:endParaRPr lang="zh-CN" altLang="en-US"/>
          </a:p>
        </p:txBody>
      </p:sp>
      <p:sp>
        <p:nvSpPr>
          <p:cNvPr id="4" name="文本占位符 3"/>
          <p:cNvSpPr>
            <a:spLocks noGrp="1"/>
          </p:cNvSpPr>
          <p:nvPr>
            <p:ph type="body" sz="half" idx="2"/>
          </p:nvPr>
        </p:nvSpPr>
        <p:spPr>
          <a:xfrm>
            <a:off x="2390962" y="5368581"/>
            <a:ext cx="7319010" cy="805048"/>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8093" y="274705"/>
            <a:ext cx="3661622" cy="585446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3228" y="274705"/>
            <a:ext cx="10781563" cy="5854467"/>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4" name="组合 3"/>
          <p:cNvGrpSpPr/>
          <p:nvPr userDrawn="1"/>
        </p:nvGrpSpPr>
        <p:grpSpPr>
          <a:xfrm>
            <a:off x="11067415" y="6381115"/>
            <a:ext cx="865505" cy="360680"/>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2460"/>
            <a:chOff x="0" y="378"/>
            <a:chExt cx="19210" cy="996"/>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066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任务准备</a:t>
              </a:r>
              <a:endParaRPr lang="zh-CN" altLang="en-US" sz="18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12628"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8698" y="378"/>
              <a:ext cx="1927" cy="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任务说明</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5" name="矩形 4"/>
            <p:cNvSpPr/>
            <p:nvPr userDrawn="1"/>
          </p:nvSpPr>
          <p:spPr>
            <a:xfrm>
              <a:off x="12587" y="667"/>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7FB2"/>
                </a:solidFill>
                <a:latin typeface="微软雅黑" panose="020B0503020204020204" pitchFamily="34" charset="-122"/>
                <a:ea typeface="微软雅黑" panose="020B0503020204020204" pitchFamily="34" charset="-122"/>
              </a:rPr>
              <a:t>完成情况</a:t>
            </a:r>
            <a:endParaRPr lang="zh-CN" altLang="en-US" sz="2000" b="1" dirty="0">
              <a:solidFill>
                <a:srgbClr val="007FB2"/>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rgbClr val="FC3F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07FB2"/>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完成情况</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5" name="组合 4"/>
            <p:cNvGrpSpPr/>
            <p:nvPr userDrawn="1"/>
          </p:nvGrpSpPr>
          <p:grpSpPr bwMode="auto">
            <a:xfrm>
              <a:off x="18030" y="581"/>
              <a:ext cx="568" cy="568"/>
              <a:chOff x="11103607" y="6381312"/>
              <a:chExt cx="360000" cy="360000"/>
            </a:xfrm>
            <a:solidFill>
              <a:schemeClr val="bg1"/>
            </a:solidFill>
          </p:grpSpPr>
          <p:sp>
            <p:nvSpPr>
              <p:cNvPr id="6"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a:off x="10663"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12628"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endParaRPr lang="zh-CN" altLang="en-US" sz="1800" dirty="0">
                <a:latin typeface="微软雅黑" panose="020B0503020204020204" pitchFamily="34" charset="-122"/>
                <a:ea typeface="微软雅黑" panose="020B0503020204020204" pitchFamily="34" charset="-122"/>
              </a:endParaRPr>
            </a:p>
          </p:txBody>
        </p:sp>
        <p:sp>
          <p:nvSpPr>
            <p:cNvPr id="36"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38" name="矩形 37"/>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40" name="矩形 39"/>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5" name="组合 4"/>
            <p:cNvGrpSpPr/>
            <p:nvPr userDrawn="1"/>
          </p:nvGrpSpPr>
          <p:grpSpPr bwMode="auto">
            <a:xfrm>
              <a:off x="18030" y="581"/>
              <a:ext cx="568" cy="568"/>
              <a:chOff x="11103607" y="6381312"/>
              <a:chExt cx="360000" cy="360000"/>
            </a:xfrm>
            <a:solidFill>
              <a:schemeClr val="bg1"/>
            </a:solidFill>
          </p:grpSpPr>
          <p:sp>
            <p:nvSpPr>
              <p:cNvPr id="6"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a:off x="1066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12628" y="379"/>
              <a:ext cx="1927" cy="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9" name="矩形 18"/>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endParaRPr lang="zh-CN" altLang="en-US" sz="1800" dirty="0">
                <a:latin typeface="微软雅黑" panose="020B0503020204020204" pitchFamily="34" charset="-122"/>
                <a:ea typeface="微软雅黑" panose="020B0503020204020204" pitchFamily="34" charset="-122"/>
              </a:endParaRPr>
            </a:p>
          </p:txBody>
        </p:sp>
        <p:sp>
          <p:nvSpPr>
            <p:cNvPr id="36"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38" name="矩形 37"/>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40" name="矩形 39"/>
            <p:cNvSpPr/>
            <p:nvPr userDrawn="1"/>
          </p:nvSpPr>
          <p:spPr>
            <a:xfrm>
              <a:off x="1071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3"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6" name="组合 5"/>
            <p:cNvGrpSpPr/>
            <p:nvPr userDrawn="1"/>
          </p:nvGrpSpPr>
          <p:grpSpPr bwMode="auto">
            <a:xfrm>
              <a:off x="18030" y="581"/>
              <a:ext cx="568" cy="568"/>
              <a:chOff x="11103607" y="6381312"/>
              <a:chExt cx="360000" cy="360000"/>
            </a:xfrm>
            <a:solidFill>
              <a:schemeClr val="bg1"/>
            </a:solidFill>
          </p:grpSpPr>
          <p:sp>
            <p:nvSpPr>
              <p:cNvPr id="7"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9" name="组合 8"/>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a:off x="1066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userDrawn="1"/>
          </p:nvSpPr>
          <p:spPr>
            <a:xfrm>
              <a:off x="12628" y="379"/>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任务实施</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93"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任务拓展</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4"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1071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260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7FB2"/>
                </a:solidFill>
                <a:latin typeface="微软雅黑" panose="020B0503020204020204" pitchFamily="34" charset="-122"/>
                <a:ea typeface="微软雅黑" panose="020B0503020204020204" pitchFamily="34" charset="-122"/>
              </a:rPr>
              <a:t>明年计划</a:t>
            </a:r>
            <a:endParaRPr lang="zh-CN" altLang="en-US" sz="2000" b="1" dirty="0">
              <a:solidFill>
                <a:srgbClr val="007FB2"/>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2" y="273113"/>
            <a:ext cx="4013173" cy="1162319"/>
          </a:xfrm>
        </p:spPr>
        <p:txBody>
          <a:bodyPr anchor="b"/>
          <a:lstStyle>
            <a:lvl1pPr algn="l">
              <a:defRPr sz="2400" b="1"/>
            </a:lvl1pPr>
          </a:lstStyle>
          <a:p>
            <a:r>
              <a:rPr lang="zh-CN" altLang="en-US"/>
              <a:t>单击此处编辑母版标题样式</a:t>
            </a:r>
            <a:endParaRPr lang="zh-CN" altLang="en-US"/>
          </a:p>
        </p:txBody>
      </p:sp>
      <p:sp>
        <p:nvSpPr>
          <p:cNvPr id="3" name="内容占位符 2"/>
          <p:cNvSpPr>
            <a:spLocks noGrp="1"/>
          </p:cNvSpPr>
          <p:nvPr>
            <p:ph idx="1"/>
          </p:nvPr>
        </p:nvSpPr>
        <p:spPr>
          <a:xfrm>
            <a:off x="4769216" y="273117"/>
            <a:ext cx="6819216"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922" y="1435436"/>
            <a:ext cx="4013173" cy="4692149"/>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5"/>
            <a:ext cx="7319010" cy="566869"/>
          </a:xfrm>
        </p:spPr>
        <p:txBody>
          <a:bodyPr anchor="b"/>
          <a:lstStyle>
            <a:lvl1pPr algn="l">
              <a:defRPr sz="24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90962" y="612920"/>
            <a:ext cx="7319010" cy="4115753"/>
          </a:xfrm>
        </p:spPr>
        <p:txBody>
          <a:bodyPr/>
          <a:lstStyle>
            <a:lvl1pPr marL="0" indent="0">
              <a:buNone/>
              <a:defRPr sz="3800"/>
            </a:lvl1pPr>
            <a:lvl2pPr marL="544195" indent="0">
              <a:buNone/>
              <a:defRPr sz="3300"/>
            </a:lvl2pPr>
            <a:lvl3pPr marL="1088390" indent="0">
              <a:buNone/>
              <a:defRPr sz="2900"/>
            </a:lvl3pPr>
            <a:lvl4pPr marL="1632585" indent="0">
              <a:buNone/>
              <a:defRPr sz="2400"/>
            </a:lvl4pPr>
            <a:lvl5pPr marL="2177415" indent="0">
              <a:buNone/>
              <a:defRPr sz="2400"/>
            </a:lvl5pPr>
            <a:lvl6pPr marL="2721610" indent="0">
              <a:buNone/>
              <a:defRPr sz="2400"/>
            </a:lvl6pPr>
            <a:lvl7pPr marL="3265805" indent="0">
              <a:buNone/>
              <a:defRPr sz="2400"/>
            </a:lvl7pPr>
            <a:lvl8pPr marL="3810000" indent="0">
              <a:buNone/>
              <a:defRPr sz="2400"/>
            </a:lvl8pPr>
            <a:lvl9pPr marL="4354195" indent="0">
              <a:buNone/>
              <a:defRPr sz="2400"/>
            </a:lvl9pPr>
          </a:lstStyle>
          <a:p>
            <a:endParaRPr lang="zh-CN" altLang="en-US"/>
          </a:p>
        </p:txBody>
      </p:sp>
      <p:sp>
        <p:nvSpPr>
          <p:cNvPr id="4" name="文本占位符 3"/>
          <p:cNvSpPr>
            <a:spLocks noGrp="1"/>
          </p:cNvSpPr>
          <p:nvPr>
            <p:ph type="body" sz="half" idx="2"/>
          </p:nvPr>
        </p:nvSpPr>
        <p:spPr>
          <a:xfrm>
            <a:off x="2390962" y="5368581"/>
            <a:ext cx="7319010" cy="805048"/>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2" Type="http://schemas.openxmlformats.org/officeDocument/2006/relationships/theme" Target="../theme/theme1.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2" Type="http://schemas.openxmlformats.org/officeDocument/2006/relationships/theme" Target="../theme/theme2.xml"/><Relationship Id="rId41" Type="http://schemas.openxmlformats.org/officeDocument/2006/relationships/slideLayout" Target="../slideLayouts/slideLayout82.xml"/><Relationship Id="rId40" Type="http://schemas.openxmlformats.org/officeDocument/2006/relationships/slideLayout" Target="../slideLayouts/slideLayout81.xml"/><Relationship Id="rId4" Type="http://schemas.openxmlformats.org/officeDocument/2006/relationships/slideLayout" Target="../slideLayouts/slideLayout45.xml"/><Relationship Id="rId39" Type="http://schemas.openxmlformats.org/officeDocument/2006/relationships/slideLayout" Target="../slideLayouts/slideLayout80.xml"/><Relationship Id="rId38" Type="http://schemas.openxmlformats.org/officeDocument/2006/relationships/slideLayout" Target="../slideLayouts/slideLayout79.xml"/><Relationship Id="rId37" Type="http://schemas.openxmlformats.org/officeDocument/2006/relationships/slideLayout" Target="../slideLayouts/slideLayout78.xml"/><Relationship Id="rId36" Type="http://schemas.openxmlformats.org/officeDocument/2006/relationships/slideLayout" Target="../slideLayouts/slideLayout77.xml"/><Relationship Id="rId35" Type="http://schemas.openxmlformats.org/officeDocument/2006/relationships/slideLayout" Target="../slideLayouts/slideLayout76.xml"/><Relationship Id="rId34" Type="http://schemas.openxmlformats.org/officeDocument/2006/relationships/slideLayout" Target="../slideLayouts/slideLayout75.xml"/><Relationship Id="rId33" Type="http://schemas.openxmlformats.org/officeDocument/2006/relationships/slideLayout" Target="../slideLayouts/slideLayout74.xml"/><Relationship Id="rId32" Type="http://schemas.openxmlformats.org/officeDocument/2006/relationships/slideLayout" Target="../slideLayouts/slideLayout73.xml"/><Relationship Id="rId31" Type="http://schemas.openxmlformats.org/officeDocument/2006/relationships/slideLayout" Target="../slideLayouts/slideLayout72.xml"/><Relationship Id="rId30" Type="http://schemas.openxmlformats.org/officeDocument/2006/relationships/slideLayout" Target="../slideLayouts/slideLayout71.xml"/><Relationship Id="rId3" Type="http://schemas.openxmlformats.org/officeDocument/2006/relationships/slideLayout" Target="../slideLayouts/slideLayout44.xml"/><Relationship Id="rId29" Type="http://schemas.openxmlformats.org/officeDocument/2006/relationships/slideLayout" Target="../slideLayouts/slideLayout70.xml"/><Relationship Id="rId28" Type="http://schemas.openxmlformats.org/officeDocument/2006/relationships/slideLayout" Target="../slideLayouts/slideLayout69.xml"/><Relationship Id="rId27" Type="http://schemas.openxmlformats.org/officeDocument/2006/relationships/slideLayout" Target="../slideLayouts/slideLayout68.xml"/><Relationship Id="rId26" Type="http://schemas.openxmlformats.org/officeDocument/2006/relationships/slideLayout" Target="../slideLayouts/slideLayout67.xml"/><Relationship Id="rId25" Type="http://schemas.openxmlformats.org/officeDocument/2006/relationships/slideLayout" Target="../slideLayouts/slideLayout66.xml"/><Relationship Id="rId24" Type="http://schemas.openxmlformats.org/officeDocument/2006/relationships/slideLayout" Target="../slideLayouts/slideLayout65.xml"/><Relationship Id="rId23" Type="http://schemas.openxmlformats.org/officeDocument/2006/relationships/slideLayout" Target="../slideLayouts/slideLayout64.xml"/><Relationship Id="rId22" Type="http://schemas.openxmlformats.org/officeDocument/2006/relationships/slideLayout" Target="../slideLayouts/slideLayout63.xml"/><Relationship Id="rId21" Type="http://schemas.openxmlformats.org/officeDocument/2006/relationships/slideLayout" Target="../slideLayouts/slideLayout62.xml"/><Relationship Id="rId20" Type="http://schemas.openxmlformats.org/officeDocument/2006/relationships/slideLayout" Target="../slideLayouts/slideLayout61.xml"/><Relationship Id="rId2" Type="http://schemas.openxmlformats.org/officeDocument/2006/relationships/slideLayout" Target="../slideLayouts/slideLayout43.xml"/><Relationship Id="rId19" Type="http://schemas.openxmlformats.org/officeDocument/2006/relationships/slideLayout" Target="../slideLayouts/slideLayout60.xml"/><Relationship Id="rId18" Type="http://schemas.openxmlformats.org/officeDocument/2006/relationships/slideLayout" Target="../slideLayouts/slideLayout59.xml"/><Relationship Id="rId17" Type="http://schemas.openxmlformats.org/officeDocument/2006/relationships/slideLayout" Target="../slideLayouts/slideLayout58.xml"/><Relationship Id="rId16" Type="http://schemas.openxmlformats.org/officeDocument/2006/relationships/slideLayout" Target="../slideLayouts/slideLayout57.xml"/><Relationship Id="rId15" Type="http://schemas.openxmlformats.org/officeDocument/2006/relationships/slideLayout" Target="../slideLayouts/slideLayout56.xml"/><Relationship Id="rId14" Type="http://schemas.openxmlformats.org/officeDocument/2006/relationships/slideLayout" Target="../slideLayouts/slideLayout55.xml"/><Relationship Id="rId13" Type="http://schemas.openxmlformats.org/officeDocument/2006/relationships/slideLayout" Target="../slideLayouts/slideLayout54.xml"/><Relationship Id="rId12" Type="http://schemas.openxmlformats.org/officeDocument/2006/relationships/slideLayout" Target="../slideLayouts/slideLayout53.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919" y="274701"/>
            <a:ext cx="10978515" cy="1143265"/>
          </a:xfrm>
          <a:prstGeom prst="rect">
            <a:avLst/>
          </a:prstGeom>
        </p:spPr>
        <p:txBody>
          <a:bodyPr vert="horz" lIns="108857" tIns="54429" rIns="108857" bIns="54429"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919" y="1600574"/>
            <a:ext cx="10978515" cy="4527011"/>
          </a:xfrm>
          <a:prstGeom prst="rect">
            <a:avLst/>
          </a:prstGeom>
        </p:spPr>
        <p:txBody>
          <a:bodyPr vert="horz" lIns="108857" tIns="54429" rIns="108857" bIns="54429"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917" y="6357822"/>
            <a:ext cx="2846282" cy="365210"/>
          </a:xfrm>
          <a:prstGeom prst="rect">
            <a:avLst/>
          </a:prstGeom>
        </p:spPr>
        <p:txBody>
          <a:bodyPr vert="horz" lIns="108857" tIns="54429" rIns="108857" bIns="54429" rtlCol="0" anchor="ctr"/>
          <a:lstStyle>
            <a:lvl1pPr algn="l">
              <a:defRPr sz="1400">
                <a:solidFill>
                  <a:schemeClr val="tx1">
                    <a:tint val="75000"/>
                  </a:schemeClr>
                </a:solidFill>
              </a:defRPr>
            </a:lvl1pPr>
          </a:lstStyle>
          <a:p>
            <a:fld id="{DCFC0AE4-D788-4C63-99CA-2D16C479E33A}" type="datetimeFigureOut">
              <a:rPr lang="zh-CN" altLang="en-US" smtClean="0"/>
            </a:fld>
            <a:endParaRPr lang="zh-CN" altLang="en-US"/>
          </a:p>
        </p:txBody>
      </p:sp>
      <p:sp>
        <p:nvSpPr>
          <p:cNvPr id="5" name="页脚占位符 4"/>
          <p:cNvSpPr>
            <a:spLocks noGrp="1"/>
          </p:cNvSpPr>
          <p:nvPr>
            <p:ph type="ftr" sz="quarter" idx="3"/>
          </p:nvPr>
        </p:nvSpPr>
        <p:spPr>
          <a:xfrm>
            <a:off x="4167771" y="6357822"/>
            <a:ext cx="3862811" cy="365210"/>
          </a:xfrm>
          <a:prstGeom prst="rect">
            <a:avLst/>
          </a:prstGeom>
        </p:spPr>
        <p:txBody>
          <a:bodyPr vert="horz" lIns="108857" tIns="54429" rIns="108857" bIns="54429"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42151" y="6357822"/>
            <a:ext cx="2846282" cy="365210"/>
          </a:xfrm>
          <a:prstGeom prst="rect">
            <a:avLst/>
          </a:prstGeom>
        </p:spPr>
        <p:txBody>
          <a:bodyPr vert="horz" lIns="108857" tIns="54429" rIns="108857" bIns="54429" rtlCol="0" anchor="ctr"/>
          <a:lstStyle>
            <a:lvl1pPr algn="r">
              <a:defRPr sz="1400">
                <a:solidFill>
                  <a:schemeClr val="tx1">
                    <a:tint val="75000"/>
                  </a:schemeClr>
                </a:solidFill>
              </a:defRPr>
            </a:lvl1pPr>
          </a:lstStyle>
          <a:p>
            <a:fld id="{C07AF2F5-CE6D-4DAA-B6C8-82C34ECB625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00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919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339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58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241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661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7415" algn="l" defTabSz="1088390" rtl="0" eaLnBrk="1" latinLnBrk="0" hangingPunct="1">
        <a:defRPr sz="2100" kern="1200">
          <a:solidFill>
            <a:schemeClr val="tx1"/>
          </a:solidFill>
          <a:latin typeface="+mn-lt"/>
          <a:ea typeface="+mn-ea"/>
          <a:cs typeface="+mn-cs"/>
        </a:defRPr>
      </a:lvl5pPr>
      <a:lvl6pPr marL="2721610"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919" y="274701"/>
            <a:ext cx="10978515" cy="1143265"/>
          </a:xfrm>
          <a:prstGeom prst="rect">
            <a:avLst/>
          </a:prstGeom>
        </p:spPr>
        <p:txBody>
          <a:bodyPr vert="horz" lIns="108857" tIns="54429" rIns="108857" bIns="54429"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919" y="1600574"/>
            <a:ext cx="10978515" cy="4527011"/>
          </a:xfrm>
          <a:prstGeom prst="rect">
            <a:avLst/>
          </a:prstGeom>
        </p:spPr>
        <p:txBody>
          <a:bodyPr vert="horz" lIns="108857" tIns="54429" rIns="108857" bIns="54429"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917" y="6357822"/>
            <a:ext cx="2846282" cy="365210"/>
          </a:xfrm>
          <a:prstGeom prst="rect">
            <a:avLst/>
          </a:prstGeom>
        </p:spPr>
        <p:txBody>
          <a:bodyPr vert="horz" lIns="108857" tIns="54429" rIns="108857" bIns="54429" rtlCol="0" anchor="ctr"/>
          <a:lstStyle>
            <a:lvl1pPr algn="l">
              <a:defRPr sz="1400">
                <a:solidFill>
                  <a:schemeClr val="tx1">
                    <a:tint val="75000"/>
                  </a:schemeClr>
                </a:solidFill>
              </a:defRPr>
            </a:lvl1pPr>
          </a:lstStyle>
          <a:p>
            <a:fld id="{DCFC0AE4-D788-4C63-99CA-2D16C479E33A}" type="datetimeFigureOut">
              <a:rPr lang="zh-CN" altLang="en-US" smtClean="0"/>
            </a:fld>
            <a:endParaRPr lang="zh-CN" altLang="en-US"/>
          </a:p>
        </p:txBody>
      </p:sp>
      <p:sp>
        <p:nvSpPr>
          <p:cNvPr id="5" name="页脚占位符 4"/>
          <p:cNvSpPr>
            <a:spLocks noGrp="1"/>
          </p:cNvSpPr>
          <p:nvPr>
            <p:ph type="ftr" sz="quarter" idx="3"/>
          </p:nvPr>
        </p:nvSpPr>
        <p:spPr>
          <a:xfrm>
            <a:off x="4167771" y="6357822"/>
            <a:ext cx="3862811" cy="365210"/>
          </a:xfrm>
          <a:prstGeom prst="rect">
            <a:avLst/>
          </a:prstGeom>
        </p:spPr>
        <p:txBody>
          <a:bodyPr vert="horz" lIns="108857" tIns="54429" rIns="108857" bIns="54429"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42151" y="6357822"/>
            <a:ext cx="2846282" cy="365210"/>
          </a:xfrm>
          <a:prstGeom prst="rect">
            <a:avLst/>
          </a:prstGeom>
        </p:spPr>
        <p:txBody>
          <a:bodyPr vert="horz" lIns="108857" tIns="54429" rIns="108857" bIns="54429" rtlCol="0" anchor="ctr"/>
          <a:lstStyle>
            <a:lvl1pPr algn="r">
              <a:defRPr sz="1400">
                <a:solidFill>
                  <a:schemeClr val="tx1">
                    <a:tint val="75000"/>
                  </a:schemeClr>
                </a:solidFill>
              </a:defRPr>
            </a:lvl1pPr>
          </a:lstStyle>
          <a:p>
            <a:fld id="{C07AF2F5-CE6D-4DAA-B6C8-82C34ECB625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 id="2147483709" r:id="rId19"/>
    <p:sldLayoutId id="2147483710" r:id="rId20"/>
    <p:sldLayoutId id="2147483711" r:id="rId21"/>
    <p:sldLayoutId id="2147483712" r:id="rId22"/>
    <p:sldLayoutId id="2147483713" r:id="rId23"/>
    <p:sldLayoutId id="2147483714" r:id="rId24"/>
    <p:sldLayoutId id="2147483715" r:id="rId25"/>
    <p:sldLayoutId id="2147483716" r:id="rId26"/>
    <p:sldLayoutId id="2147483717" r:id="rId27"/>
    <p:sldLayoutId id="2147483718" r:id="rId28"/>
    <p:sldLayoutId id="2147483719" r:id="rId29"/>
    <p:sldLayoutId id="2147483720" r:id="rId30"/>
    <p:sldLayoutId id="2147483721" r:id="rId31"/>
    <p:sldLayoutId id="2147483722" r:id="rId32"/>
    <p:sldLayoutId id="2147483723" r:id="rId33"/>
    <p:sldLayoutId id="2147483724" r:id="rId34"/>
    <p:sldLayoutId id="2147483725" r:id="rId35"/>
    <p:sldLayoutId id="2147483726" r:id="rId36"/>
    <p:sldLayoutId id="2147483727" r:id="rId37"/>
    <p:sldLayoutId id="2147483728" r:id="rId38"/>
    <p:sldLayoutId id="2147483729" r:id="rId39"/>
    <p:sldLayoutId id="2147483730" r:id="rId40"/>
    <p:sldLayoutId id="2147483731" r:id="rId41"/>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00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919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339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58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241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661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7415" algn="l" defTabSz="1088390" rtl="0" eaLnBrk="1" latinLnBrk="0" hangingPunct="1">
        <a:defRPr sz="2100" kern="1200">
          <a:solidFill>
            <a:schemeClr val="tx1"/>
          </a:solidFill>
          <a:latin typeface="+mn-lt"/>
          <a:ea typeface="+mn-ea"/>
          <a:cs typeface="+mn-cs"/>
        </a:defRPr>
      </a:lvl5pPr>
      <a:lvl6pPr marL="2721610"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7.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7.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7.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7.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7.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7.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7.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7.xml"/><Relationship Id="rId2" Type="http://schemas.openxmlformats.org/officeDocument/2006/relationships/image" Target="../media/image28.pn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8.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GIF"/></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69.xml"/><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8.xml"/><Relationship Id="rId2" Type="http://schemas.openxmlformats.org/officeDocument/2006/relationships/image" Target="../media/image32.png"/><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9.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tiff"/><Relationship Id="rId2" Type="http://schemas.openxmlformats.org/officeDocument/2006/relationships/tags" Target="../tags/tag8.xml"/><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3.png"/><Relationship Id="rId2" Type="http://schemas.openxmlformats.org/officeDocument/2006/relationships/tags" Target="../tags/tag9.xml"/><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image" Target="../media/image10.png"/><Relationship Id="rId2" Type="http://schemas.openxmlformats.org/officeDocument/2006/relationships/tags" Target="../tags/tag10.xm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6.jpeg"/><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GIF"/></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tiff"/><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6.tiff"/><Relationship Id="rId2" Type="http://schemas.openxmlformats.org/officeDocument/2006/relationships/image" Target="../media/image5.tiff"/><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7.png"/><Relationship Id="rId1" Type="http://schemas.openxmlformats.org/officeDocument/2006/relationships/image" Target="../media/image5.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0.png"/><Relationship Id="rId2" Type="http://schemas.openxmlformats.org/officeDocument/2006/relationships/tags" Target="../tags/tag13.xml"/><Relationship Id="rId1" Type="http://schemas.openxmlformats.org/officeDocument/2006/relationships/image" Target="../media/image5.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tags" Target="../tags/tag14.xml"/><Relationship Id="rId1" Type="http://schemas.openxmlformats.org/officeDocument/2006/relationships/image" Target="../media/image5.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3.png"/><Relationship Id="rId2" Type="http://schemas.openxmlformats.org/officeDocument/2006/relationships/tags" Target="../tags/tag15.xml"/><Relationship Id="rId1" Type="http://schemas.openxmlformats.org/officeDocument/2006/relationships/image" Target="../media/image5.png"/></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image" Target="../media/image10.png"/><Relationship Id="rId2" Type="http://schemas.openxmlformats.org/officeDocument/2006/relationships/tags" Target="../tags/tag16.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GIF"/></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6.jpeg"/><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image" Target="../media/image5.png"/></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9.jpeg"/><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image" Target="../media/image5.pn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5.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2.png"/><Relationship Id="rId1" Type="http://schemas.openxmlformats.org/officeDocument/2006/relationships/image" Target="../media/image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3.png"/><Relationship Id="rId1" Type="http://schemas.openxmlformats.org/officeDocument/2006/relationships/image" Target="../media/image5.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0.xml"/><Relationship Id="rId1" Type="http://schemas.openxmlformats.org/officeDocument/2006/relationships/image" Target="../media/image5.png"/></Relationships>
</file>

<file path=ppt/slides/_rels/slide48.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57.png"/><Relationship Id="rId5" Type="http://schemas.microsoft.com/office/2007/relationships/hdphoto" Target="../media/image56.wdp"/><Relationship Id="rId4" Type="http://schemas.openxmlformats.org/officeDocument/2006/relationships/image" Target="../media/image55.png"/><Relationship Id="rId3" Type="http://schemas.openxmlformats.org/officeDocument/2006/relationships/image" Target="../media/image54.png"/><Relationship Id="rId2" Type="http://schemas.openxmlformats.org/officeDocument/2006/relationships/tags" Target="../tags/tag21.xml"/><Relationship Id="rId1" Type="http://schemas.openxmlformats.org/officeDocument/2006/relationships/image" Target="../media/image5.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8.png"/><Relationship Id="rId2" Type="http://schemas.openxmlformats.org/officeDocument/2006/relationships/tags" Target="../tags/tag2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9.png"/><Relationship Id="rId2" Type="http://schemas.openxmlformats.org/officeDocument/2006/relationships/tags" Target="../tags/tag23.xml"/><Relationship Id="rId1" Type="http://schemas.openxmlformats.org/officeDocument/2006/relationships/image" Target="../media/image5.png"/></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60.png"/><Relationship Id="rId2" Type="http://schemas.openxmlformats.org/officeDocument/2006/relationships/tags" Target="../tags/tag24.xml"/><Relationship Id="rId1" Type="http://schemas.openxmlformats.org/officeDocument/2006/relationships/image" Target="../media/image5.png"/></Relationships>
</file>

<file path=ppt/slides/_rels/slide5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image" Target="../media/image10.png"/><Relationship Id="rId2" Type="http://schemas.openxmlformats.org/officeDocument/2006/relationships/tags" Target="../tags/tag25.xml"/><Relationship Id="rId1" Type="http://schemas.openxmlformats.org/officeDocument/2006/relationships/image" Target="../media/image5.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1.png"/><Relationship Id="rId1" Type="http://schemas.openxmlformats.org/officeDocument/2006/relationships/image" Target="../media/image5.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2.jpeg"/><Relationship Id="rId1" Type="http://schemas.openxmlformats.org/officeDocument/2006/relationships/image" Target="../media/image5.png"/></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5.png"/><Relationship Id="rId1" Type="http://schemas.openxmlformats.org/officeDocument/2006/relationships/image" Target="../media/image5.png"/></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68.png"/><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image" Target="../media/image5.pn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71.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3.xml"/><Relationship Id="rId2" Type="http://schemas.openxmlformats.org/officeDocument/2006/relationships/image" Target="../media/image6.png"/><Relationship Id="rId1" Type="http://schemas.openxmlformats.org/officeDocument/2006/relationships/image" Target="../media/image5.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GIF"/></Relationships>
</file>

<file path=ppt/slides/_rels/slide62.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4" Type="http://schemas.openxmlformats.org/officeDocument/2006/relationships/slideLayout" Target="../slideLayouts/slideLayout2.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image" Target="../media/image3.GIF"/></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6.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tags" Target="../tags/tag1.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6.xml"/><Relationship Id="rId3" Type="http://schemas.openxmlformats.org/officeDocument/2006/relationships/image" Target="../media/image9.png"/><Relationship Id="rId2" Type="http://schemas.openxmlformats.org/officeDocument/2006/relationships/tags" Target="../tags/tag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6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image" Target="../media/image10.png"/><Relationship Id="rId2" Type="http://schemas.openxmlformats.org/officeDocument/2006/relationships/tags" Target="../tags/tag3.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46" y="1809722"/>
            <a:ext cx="12194258" cy="3000174"/>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latin typeface="幼圆" panose="02010509060101010101" charset="-122"/>
              <a:ea typeface="幼圆" panose="02010509060101010101" charset="-122"/>
              <a:cs typeface="+mn-ea"/>
              <a:sym typeface="+mn-lt"/>
            </a:endParaRPr>
          </a:p>
        </p:txBody>
      </p:sp>
      <p:sp>
        <p:nvSpPr>
          <p:cNvPr id="32" name="three-books_73757"/>
          <p:cNvSpPr>
            <a:spLocks noChangeAspect="1"/>
          </p:cNvSpPr>
          <p:nvPr/>
        </p:nvSpPr>
        <p:spPr bwMode="auto">
          <a:xfrm>
            <a:off x="328497" y="209589"/>
            <a:ext cx="531593" cy="414097"/>
          </a:xfrm>
          <a:custGeom>
            <a:avLst/>
            <a:gdLst>
              <a:gd name="T0" fmla="*/ 2471 w 2903"/>
              <a:gd name="T1" fmla="*/ 1598 h 2261"/>
              <a:gd name="T2" fmla="*/ 2471 w 2903"/>
              <a:gd name="T3" fmla="*/ 2127 h 2261"/>
              <a:gd name="T4" fmla="*/ 2505 w 2903"/>
              <a:gd name="T5" fmla="*/ 2127 h 2261"/>
              <a:gd name="T6" fmla="*/ 2572 w 2903"/>
              <a:gd name="T7" fmla="*/ 2194 h 2261"/>
              <a:gd name="T8" fmla="*/ 2505 w 2903"/>
              <a:gd name="T9" fmla="*/ 2261 h 2261"/>
              <a:gd name="T10" fmla="*/ 2405 w 2903"/>
              <a:gd name="T11" fmla="*/ 2261 h 2261"/>
              <a:gd name="T12" fmla="*/ 2124 w 2903"/>
              <a:gd name="T13" fmla="*/ 2261 h 2261"/>
              <a:gd name="T14" fmla="*/ 398 w 2903"/>
              <a:gd name="T15" fmla="*/ 2261 h 2261"/>
              <a:gd name="T16" fmla="*/ 0 w 2903"/>
              <a:gd name="T17" fmla="*/ 1863 h 2261"/>
              <a:gd name="T18" fmla="*/ 398 w 2903"/>
              <a:gd name="T19" fmla="*/ 1465 h 2261"/>
              <a:gd name="T20" fmla="*/ 2124 w 2903"/>
              <a:gd name="T21" fmla="*/ 1465 h 2261"/>
              <a:gd name="T22" fmla="*/ 2405 w 2903"/>
              <a:gd name="T23" fmla="*/ 1465 h 2261"/>
              <a:gd name="T24" fmla="*/ 2505 w 2903"/>
              <a:gd name="T25" fmla="*/ 1465 h 2261"/>
              <a:gd name="T26" fmla="*/ 2572 w 2903"/>
              <a:gd name="T27" fmla="*/ 1532 h 2261"/>
              <a:gd name="T28" fmla="*/ 2505 w 2903"/>
              <a:gd name="T29" fmla="*/ 1598 h 2261"/>
              <a:gd name="T30" fmla="*/ 2471 w 2903"/>
              <a:gd name="T31" fmla="*/ 1598 h 2261"/>
              <a:gd name="T32" fmla="*/ 2836 w 2903"/>
              <a:gd name="T33" fmla="*/ 1195 h 2261"/>
              <a:gd name="T34" fmla="*/ 2786 w 2903"/>
              <a:gd name="T35" fmla="*/ 1195 h 2261"/>
              <a:gd name="T36" fmla="*/ 2786 w 2903"/>
              <a:gd name="T37" fmla="*/ 786 h 2261"/>
              <a:gd name="T38" fmla="*/ 2836 w 2903"/>
              <a:gd name="T39" fmla="*/ 786 h 2261"/>
              <a:gd name="T40" fmla="*/ 2903 w 2903"/>
              <a:gd name="T41" fmla="*/ 720 h 2261"/>
              <a:gd name="T42" fmla="*/ 2836 w 2903"/>
              <a:gd name="T43" fmla="*/ 653 h 2261"/>
              <a:gd name="T44" fmla="*/ 2720 w 2903"/>
              <a:gd name="T45" fmla="*/ 653 h 2261"/>
              <a:gd name="T46" fmla="*/ 2455 w 2903"/>
              <a:gd name="T47" fmla="*/ 653 h 2261"/>
              <a:gd name="T48" fmla="*/ 1005 w 2903"/>
              <a:gd name="T49" fmla="*/ 653 h 2261"/>
              <a:gd name="T50" fmla="*/ 668 w 2903"/>
              <a:gd name="T51" fmla="*/ 991 h 2261"/>
              <a:gd name="T52" fmla="*/ 1005 w 2903"/>
              <a:gd name="T53" fmla="*/ 1328 h 2261"/>
              <a:gd name="T54" fmla="*/ 2455 w 2903"/>
              <a:gd name="T55" fmla="*/ 1328 h 2261"/>
              <a:gd name="T56" fmla="*/ 2720 w 2903"/>
              <a:gd name="T57" fmla="*/ 1328 h 2261"/>
              <a:gd name="T58" fmla="*/ 2836 w 2903"/>
              <a:gd name="T59" fmla="*/ 1328 h 2261"/>
              <a:gd name="T60" fmla="*/ 2903 w 2903"/>
              <a:gd name="T61" fmla="*/ 1262 h 2261"/>
              <a:gd name="T62" fmla="*/ 2836 w 2903"/>
              <a:gd name="T63" fmla="*/ 1195 h 2261"/>
              <a:gd name="T64" fmla="*/ 226 w 2903"/>
              <a:gd name="T65" fmla="*/ 405 h 2261"/>
              <a:gd name="T66" fmla="*/ 159 w 2903"/>
              <a:gd name="T67" fmla="*/ 472 h 2261"/>
              <a:gd name="T68" fmla="*/ 226 w 2903"/>
              <a:gd name="T69" fmla="*/ 539 h 2261"/>
              <a:gd name="T70" fmla="*/ 323 w 2903"/>
              <a:gd name="T71" fmla="*/ 539 h 2261"/>
              <a:gd name="T72" fmla="*/ 671 w 2903"/>
              <a:gd name="T73" fmla="*/ 539 h 2261"/>
              <a:gd name="T74" fmla="*/ 2248 w 2903"/>
              <a:gd name="T75" fmla="*/ 539 h 2261"/>
              <a:gd name="T76" fmla="*/ 2517 w 2903"/>
              <a:gd name="T77" fmla="*/ 269 h 2261"/>
              <a:gd name="T78" fmla="*/ 2248 w 2903"/>
              <a:gd name="T79" fmla="*/ 0 h 2261"/>
              <a:gd name="T80" fmla="*/ 671 w 2903"/>
              <a:gd name="T81" fmla="*/ 0 h 2261"/>
              <a:gd name="T82" fmla="*/ 323 w 2903"/>
              <a:gd name="T83" fmla="*/ 0 h 2261"/>
              <a:gd name="T84" fmla="*/ 226 w 2903"/>
              <a:gd name="T85" fmla="*/ 0 h 2261"/>
              <a:gd name="T86" fmla="*/ 159 w 2903"/>
              <a:gd name="T87" fmla="*/ 66 h 2261"/>
              <a:gd name="T88" fmla="*/ 226 w 2903"/>
              <a:gd name="T89" fmla="*/ 133 h 2261"/>
              <a:gd name="T90" fmla="*/ 257 w 2903"/>
              <a:gd name="T91" fmla="*/ 133 h 2261"/>
              <a:gd name="T92" fmla="*/ 257 w 2903"/>
              <a:gd name="T93" fmla="*/ 405 h 2261"/>
              <a:gd name="T94" fmla="*/ 226 w 2903"/>
              <a:gd name="T95" fmla="*/ 405 h 2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3" h="2261">
                <a:moveTo>
                  <a:pt x="2471" y="1598"/>
                </a:moveTo>
                <a:lnTo>
                  <a:pt x="2471" y="2127"/>
                </a:lnTo>
                <a:lnTo>
                  <a:pt x="2505" y="2127"/>
                </a:lnTo>
                <a:cubicBezTo>
                  <a:pt x="2542" y="2127"/>
                  <a:pt x="2572" y="2157"/>
                  <a:pt x="2572" y="2194"/>
                </a:cubicBezTo>
                <a:cubicBezTo>
                  <a:pt x="2572" y="2231"/>
                  <a:pt x="2542" y="2261"/>
                  <a:pt x="2505" y="2261"/>
                </a:cubicBezTo>
                <a:lnTo>
                  <a:pt x="2405" y="2261"/>
                </a:lnTo>
                <a:lnTo>
                  <a:pt x="2124" y="2261"/>
                </a:lnTo>
                <a:lnTo>
                  <a:pt x="398" y="2261"/>
                </a:lnTo>
                <a:cubicBezTo>
                  <a:pt x="178" y="2261"/>
                  <a:pt x="0" y="2082"/>
                  <a:pt x="0" y="1863"/>
                </a:cubicBezTo>
                <a:cubicBezTo>
                  <a:pt x="0" y="1643"/>
                  <a:pt x="178" y="1465"/>
                  <a:pt x="398" y="1465"/>
                </a:cubicBezTo>
                <a:lnTo>
                  <a:pt x="2124" y="1465"/>
                </a:lnTo>
                <a:lnTo>
                  <a:pt x="2405" y="1465"/>
                </a:lnTo>
                <a:lnTo>
                  <a:pt x="2505" y="1465"/>
                </a:lnTo>
                <a:cubicBezTo>
                  <a:pt x="2542" y="1465"/>
                  <a:pt x="2572" y="1495"/>
                  <a:pt x="2572" y="1532"/>
                </a:cubicBezTo>
                <a:cubicBezTo>
                  <a:pt x="2572" y="1568"/>
                  <a:pt x="2542" y="1598"/>
                  <a:pt x="2505" y="1598"/>
                </a:cubicBezTo>
                <a:lnTo>
                  <a:pt x="2471" y="1598"/>
                </a:lnTo>
                <a:close/>
                <a:moveTo>
                  <a:pt x="2836" y="1195"/>
                </a:moveTo>
                <a:lnTo>
                  <a:pt x="2786" y="1195"/>
                </a:lnTo>
                <a:lnTo>
                  <a:pt x="2786" y="786"/>
                </a:lnTo>
                <a:lnTo>
                  <a:pt x="2836" y="786"/>
                </a:lnTo>
                <a:cubicBezTo>
                  <a:pt x="2873" y="786"/>
                  <a:pt x="2903" y="757"/>
                  <a:pt x="2903" y="720"/>
                </a:cubicBezTo>
                <a:cubicBezTo>
                  <a:pt x="2903" y="683"/>
                  <a:pt x="2873" y="653"/>
                  <a:pt x="2836" y="653"/>
                </a:cubicBezTo>
                <a:lnTo>
                  <a:pt x="2720" y="653"/>
                </a:lnTo>
                <a:lnTo>
                  <a:pt x="2455" y="653"/>
                </a:lnTo>
                <a:lnTo>
                  <a:pt x="1005" y="653"/>
                </a:lnTo>
                <a:cubicBezTo>
                  <a:pt x="819" y="653"/>
                  <a:pt x="668" y="805"/>
                  <a:pt x="668" y="991"/>
                </a:cubicBezTo>
                <a:cubicBezTo>
                  <a:pt x="668" y="1177"/>
                  <a:pt x="819" y="1328"/>
                  <a:pt x="1005" y="1328"/>
                </a:cubicBezTo>
                <a:lnTo>
                  <a:pt x="2455" y="1328"/>
                </a:lnTo>
                <a:lnTo>
                  <a:pt x="2720" y="1328"/>
                </a:lnTo>
                <a:lnTo>
                  <a:pt x="2836" y="1328"/>
                </a:lnTo>
                <a:cubicBezTo>
                  <a:pt x="2873" y="1328"/>
                  <a:pt x="2903" y="1299"/>
                  <a:pt x="2903" y="1262"/>
                </a:cubicBezTo>
                <a:cubicBezTo>
                  <a:pt x="2903" y="1225"/>
                  <a:pt x="2873" y="1195"/>
                  <a:pt x="2836" y="1195"/>
                </a:cubicBezTo>
                <a:close/>
                <a:moveTo>
                  <a:pt x="226" y="405"/>
                </a:moveTo>
                <a:cubicBezTo>
                  <a:pt x="189" y="405"/>
                  <a:pt x="159" y="435"/>
                  <a:pt x="159" y="472"/>
                </a:cubicBezTo>
                <a:cubicBezTo>
                  <a:pt x="159" y="509"/>
                  <a:pt x="189" y="539"/>
                  <a:pt x="226" y="539"/>
                </a:cubicBezTo>
                <a:lnTo>
                  <a:pt x="323" y="539"/>
                </a:lnTo>
                <a:lnTo>
                  <a:pt x="671" y="539"/>
                </a:lnTo>
                <a:lnTo>
                  <a:pt x="2248" y="539"/>
                </a:lnTo>
                <a:cubicBezTo>
                  <a:pt x="2396" y="539"/>
                  <a:pt x="2517" y="418"/>
                  <a:pt x="2517" y="269"/>
                </a:cubicBezTo>
                <a:cubicBezTo>
                  <a:pt x="2517" y="121"/>
                  <a:pt x="2396" y="0"/>
                  <a:pt x="2248" y="0"/>
                </a:cubicBezTo>
                <a:lnTo>
                  <a:pt x="671" y="0"/>
                </a:lnTo>
                <a:lnTo>
                  <a:pt x="323" y="0"/>
                </a:lnTo>
                <a:lnTo>
                  <a:pt x="226" y="0"/>
                </a:lnTo>
                <a:cubicBezTo>
                  <a:pt x="189" y="0"/>
                  <a:pt x="159" y="30"/>
                  <a:pt x="159" y="66"/>
                </a:cubicBezTo>
                <a:cubicBezTo>
                  <a:pt x="159" y="103"/>
                  <a:pt x="189" y="133"/>
                  <a:pt x="226" y="133"/>
                </a:cubicBezTo>
                <a:lnTo>
                  <a:pt x="257" y="133"/>
                </a:lnTo>
                <a:lnTo>
                  <a:pt x="257" y="405"/>
                </a:lnTo>
                <a:lnTo>
                  <a:pt x="226" y="405"/>
                </a:lnTo>
                <a:close/>
              </a:path>
            </a:pathLst>
          </a:custGeom>
          <a:solidFill>
            <a:srgbClr val="007FB2"/>
          </a:solidFill>
          <a:ln>
            <a:noFill/>
          </a:ln>
        </p:spPr>
      </p:sp>
      <p:pic>
        <p:nvPicPr>
          <p:cNvPr id="2" name="图片 1" descr="理工社logo矢量图-横排蓝色_1_"/>
          <p:cNvPicPr>
            <a:picLocks noChangeAspect="1"/>
          </p:cNvPicPr>
          <p:nvPr/>
        </p:nvPicPr>
        <p:blipFill>
          <a:blip r:embed="rId1"/>
          <a:stretch>
            <a:fillRect/>
          </a:stretch>
        </p:blipFill>
        <p:spPr>
          <a:xfrm>
            <a:off x="9343991" y="5540131"/>
            <a:ext cx="2431230" cy="1110821"/>
          </a:xfrm>
          <a:prstGeom prst="rect">
            <a:avLst/>
          </a:prstGeom>
        </p:spPr>
      </p:pic>
      <p:sp>
        <p:nvSpPr>
          <p:cNvPr id="11" name="TextBox 10"/>
          <p:cNvSpPr txBox="1"/>
          <p:nvPr/>
        </p:nvSpPr>
        <p:spPr>
          <a:xfrm>
            <a:off x="6019165" y="2358390"/>
            <a:ext cx="3749675" cy="583565"/>
          </a:xfrm>
          <a:prstGeom prst="rect">
            <a:avLst/>
          </a:prstGeom>
          <a:noFill/>
          <a:extLst>
            <a:ext uri="{909E8E84-426E-40DD-AFC4-6F175D3DCCD1}">
              <a14:hiddenFill xmlns:a14="http://schemas.microsoft.com/office/drawing/2010/main">
                <a:solidFill>
                  <a:srgbClr val="F8481C"/>
                </a:solidFill>
              </a14:hiddenFill>
            </a:ext>
          </a:extLst>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模块二  办公室办公</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009623" y="3046672"/>
            <a:ext cx="5128575" cy="706755"/>
          </a:xfrm>
          <a:prstGeom prst="rect">
            <a:avLst/>
          </a:prstGeom>
          <a:noFill/>
        </p:spPr>
        <p:txBody>
          <a:bodyPr wrap="square" rtlCol="0">
            <a:spAutoFit/>
          </a:bodyPr>
          <a:lstStyle/>
          <a:p>
            <a:r>
              <a:rPr lang="zh-CN" altLang="en-US" sz="4000" b="1" dirty="0">
                <a:solidFill>
                  <a:srgbClr val="FFFF00"/>
                </a:solidFill>
                <a:latin typeface="微软雅黑" panose="020B0503020204020204" pitchFamily="34" charset="-122"/>
                <a:ea typeface="微软雅黑" panose="020B0503020204020204" pitchFamily="34" charset="-122"/>
              </a:rPr>
              <a:t>项目二  日常业务处理</a:t>
            </a:r>
            <a:endParaRPr lang="zh-CN" altLang="en-US" sz="4000" b="1" dirty="0">
              <a:solidFill>
                <a:srgbClr val="FFFF00"/>
              </a:solidFill>
              <a:latin typeface="微软雅黑" panose="020B0503020204020204" pitchFamily="34" charset="-122"/>
              <a:ea typeface="微软雅黑" panose="020B0503020204020204" pitchFamily="34" charset="-122"/>
            </a:endParaRPr>
          </a:p>
        </p:txBody>
      </p:sp>
      <p:pic>
        <p:nvPicPr>
          <p:cNvPr id="3" name="图片 2" descr="C:\Users\pjale\Desktop\办公设备图片\src=http___www.12sucai.com_wp-content_uploads_2020_02_1582693303-f144bd2c099429e.jpg&amp;refer=http___www.12sucai.pngsrc=http___www.12sucai.com_wp-content_uploads_2020_02_1582693303-f144bd2c099429e.jpg&amp;refer=http___www.12sucai"/>
          <p:cNvPicPr>
            <a:picLocks noChangeAspect="1"/>
          </p:cNvPicPr>
          <p:nvPr/>
        </p:nvPicPr>
        <p:blipFill>
          <a:blip r:embed="rId2"/>
          <a:srcRect/>
          <a:stretch>
            <a:fillRect/>
          </a:stretch>
        </p:blipFill>
        <p:spPr>
          <a:xfrm>
            <a:off x="-6210" y="1043498"/>
            <a:ext cx="5641114" cy="3760531"/>
          </a:xfrm>
          <a:prstGeom prst="rect">
            <a:avLst/>
          </a:prstGeom>
        </p:spPr>
      </p:pic>
      <p:sp>
        <p:nvSpPr>
          <p:cNvPr id="5" name="Rectangle 20"/>
          <p:cNvSpPr>
            <a:spLocks noChangeArrowheads="1"/>
          </p:cNvSpPr>
          <p:nvPr/>
        </p:nvSpPr>
        <p:spPr bwMode="auto">
          <a:xfrm>
            <a:off x="6099175" y="4005580"/>
            <a:ext cx="779526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zh-CN" altLang="en-US" sz="1200" spc="-1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连接网络打印机</a:t>
            </a:r>
            <a:r>
              <a:rPr lang="en-US" alt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spcBef>
                <a:spcPct val="0"/>
              </a:spcBef>
              <a:spcAft>
                <a:spcPct val="0"/>
              </a:spcAft>
              <a:buFont typeface="Arial" panose="020B0604020202020204" pitchFamily="34" charset="0"/>
              <a:buNone/>
            </a:pPr>
            <a:r>
              <a:rPr lang="zh-CN" altLang="en-US" sz="1200" spc="-1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任务二</a:t>
            </a:r>
            <a:r>
              <a:rPr 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使用远程办公</a:t>
            </a:r>
            <a:r>
              <a:rPr lang="en-US" alt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spcBef>
                <a:spcPct val="0"/>
              </a:spcBef>
              <a:spcAft>
                <a:spcPct val="0"/>
              </a:spcAft>
              <a:buFont typeface="Arial" panose="020B0604020202020204" pitchFamily="34" charset="0"/>
              <a:buNone/>
            </a:pPr>
            <a:r>
              <a:rPr lang="zh-CN" altLang="en-US" sz="1200" spc="-1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200" spc="-1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任务三</a:t>
            </a:r>
            <a:r>
              <a:rPr 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复印身份证</a:t>
            </a:r>
            <a:endParaRPr lang="zh-CN" alt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spcBef>
                <a:spcPct val="0"/>
              </a:spcBef>
              <a:spcAft>
                <a:spcPct val="0"/>
              </a:spcAft>
              <a:buFont typeface="Arial" panose="020B0604020202020204" pitchFamily="34" charset="0"/>
              <a:buNone/>
            </a:pPr>
            <a:r>
              <a:rPr lang="zh-CN" altLang="en-US" sz="1200" spc="-1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200" spc="-1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任务四</a:t>
            </a:r>
            <a:r>
              <a:rPr lang="en-US" alt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扫描仪扫描文档</a:t>
            </a:r>
            <a:endParaRPr lang="zh-CN" alt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Line 21"/>
          <p:cNvSpPr>
            <a:spLocks noChangeShapeType="1"/>
          </p:cNvSpPr>
          <p:nvPr/>
        </p:nvSpPr>
        <p:spPr bwMode="auto">
          <a:xfrm>
            <a:off x="6099451" y="3860557"/>
            <a:ext cx="4932000" cy="0"/>
          </a:xfrm>
          <a:prstGeom prst="line">
            <a:avLst/>
          </a:prstGeom>
          <a:noFill/>
          <a:ln w="12700">
            <a:solidFill>
              <a:srgbClr val="FFFF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75000"/>
                    <a:lumOff val="25000"/>
                  </a:schemeClr>
                </a:solidFill>
              </a:ln>
              <a:solidFill>
                <a:srgbClr val="000000"/>
              </a:solidFill>
              <a:latin typeface="Arial" panose="020B0604020202020204" pitchFamily="34" charset="0"/>
            </a:endParaRPr>
          </a:p>
        </p:txBody>
      </p:sp>
      <p:sp>
        <p:nvSpPr>
          <p:cNvPr id="14" name="TextBox 12"/>
          <p:cNvSpPr txBox="1"/>
          <p:nvPr/>
        </p:nvSpPr>
        <p:spPr>
          <a:xfrm>
            <a:off x="844212" y="205778"/>
            <a:ext cx="4534883" cy="400110"/>
          </a:xfrm>
          <a:prstGeom prst="rect">
            <a:avLst/>
          </a:prstGeom>
          <a:noFill/>
          <a:extLst>
            <a:ext uri="{909E8E84-426E-40DD-AFC4-6F175D3DCCD1}">
              <a14:hiddenFill xmlns:a14="http://schemas.microsoft.com/office/drawing/2010/main">
                <a:solidFill>
                  <a:srgbClr val="007FB2"/>
                </a:solidFill>
              </a14:hiddenFill>
            </a:ext>
          </a:extLst>
        </p:spPr>
        <p:txBody>
          <a:bodyPr wrap="square" rtlCol="0">
            <a:spAutoFit/>
          </a:bodyPr>
          <a:lstStyle/>
          <a:p>
            <a:r>
              <a:rPr sz="2000" dirty="0">
                <a:solidFill>
                  <a:srgbClr val="007FB2"/>
                </a:solidFill>
                <a:latin typeface="微软雅黑" panose="020B0503020204020204" pitchFamily="34" charset="-122"/>
                <a:ea typeface="微软雅黑" panose="020B0503020204020204" pitchFamily="34" charset="-122"/>
              </a:rPr>
              <a:t>《</a:t>
            </a:r>
            <a:r>
              <a:rPr lang="zh-CN" altLang="en-US" sz="2000" dirty="0">
                <a:solidFill>
                  <a:srgbClr val="007FB2"/>
                </a:solidFill>
                <a:latin typeface="微软雅黑" panose="020B0503020204020204" pitchFamily="34" charset="-122"/>
                <a:ea typeface="微软雅黑" panose="020B0503020204020204" pitchFamily="34" charset="-122"/>
              </a:rPr>
              <a:t>办公设备维护与维修（第</a:t>
            </a:r>
            <a:r>
              <a:rPr lang="en-US" altLang="zh-CN" sz="2000" dirty="0">
                <a:solidFill>
                  <a:srgbClr val="007FB2"/>
                </a:solidFill>
                <a:latin typeface="微软雅黑" panose="020B0503020204020204" pitchFamily="34" charset="-122"/>
                <a:ea typeface="微软雅黑" panose="020B0503020204020204" pitchFamily="34" charset="-122"/>
              </a:rPr>
              <a:t>2</a:t>
            </a:r>
            <a:r>
              <a:rPr lang="zh-CN" altLang="en-US" sz="2000" dirty="0">
                <a:solidFill>
                  <a:srgbClr val="007FB2"/>
                </a:solidFill>
                <a:latin typeface="微软雅黑" panose="020B0503020204020204" pitchFamily="34" charset="-122"/>
                <a:ea typeface="微软雅黑" panose="020B0503020204020204" pitchFamily="34" charset="-122"/>
              </a:rPr>
              <a:t>版）</a:t>
            </a:r>
            <a:r>
              <a:rPr sz="2000" dirty="0">
                <a:solidFill>
                  <a:srgbClr val="007FB2"/>
                </a:solidFill>
                <a:latin typeface="微软雅黑" panose="020B0503020204020204" pitchFamily="34" charset="-122"/>
                <a:ea typeface="微软雅黑" panose="020B0503020204020204" pitchFamily="34" charset="-122"/>
              </a:rPr>
              <a:t>》</a:t>
            </a:r>
            <a:endParaRPr sz="2000" dirty="0">
              <a:solidFill>
                <a:srgbClr val="007FB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2" presetClass="entr" presetSubtype="8" fill="hold" grpId="1" nodeType="afterEffect">
                                  <p:stCondLst>
                                    <p:cond delay="0"/>
                                  </p:stCondLst>
                                  <p:iterate type="lt">
                                    <p:tmPct val="0"/>
                                  </p:iterate>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2"/>
                                        </p:tgtEl>
                                        <p:attrNameLst>
                                          <p:attrName>ppt_y</p:attrName>
                                        </p:attrNameLst>
                                      </p:cBhvr>
                                      <p:tavLst>
                                        <p:tav tm="0">
                                          <p:val>
                                            <p:strVal val="#ppt_y"/>
                                          </p:val>
                                        </p:tav>
                                        <p:tav tm="100000">
                                          <p:val>
                                            <p:strVal val="#ppt_y"/>
                                          </p:val>
                                        </p:tav>
                                      </p:tavLst>
                                    </p:anim>
                                    <p:anim calcmode="lin" valueType="num">
                                      <p:cBhvr>
                                        <p:cTn id="1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2"/>
                                        </p:tgtEl>
                                      </p:cBhvr>
                                    </p:animEffect>
                                  </p:childTnLst>
                                </p:cTn>
                              </p:par>
                            </p:childTnLst>
                          </p:cTn>
                        </p:par>
                        <p:par>
                          <p:cTn id="20" fill="hold">
                            <p:stCondLst>
                              <p:cond delay="2500"/>
                            </p:stCondLst>
                            <p:childTnLst>
                              <p:par>
                                <p:cTn id="21" presetID="1" presetClass="entr" presetSubtype="0" fill="hold" grpId="1" nodeType="afterEffect">
                                  <p:stCondLst>
                                    <p:cond delay="0"/>
                                  </p:stCondLst>
                                  <p:iterate type="lt">
                                    <p:tmAbs val="0"/>
                                  </p:iterate>
                                  <p:childTnLst>
                                    <p:set>
                                      <p:cBhvr>
                                        <p:cTn id="22" dur="1" fill="hold">
                                          <p:stCondLst>
                                            <p:cond delay="499"/>
                                          </p:stCondLst>
                                        </p:cTn>
                                        <p:tgtEl>
                                          <p:spTgt spid="12"/>
                                        </p:tgtEl>
                                        <p:attrNameLst>
                                          <p:attrName>style.visibility</p:attrName>
                                        </p:attrNameLst>
                                      </p:cBhvr>
                                      <p:to>
                                        <p:strVal val="visible"/>
                                      </p:to>
                                    </p:set>
                                  </p:childTnLst>
                                </p:cTn>
                              </p:par>
                            </p:childTnLst>
                          </p:cTn>
                        </p:par>
                        <p:par>
                          <p:cTn id="23" fill="hold">
                            <p:stCondLst>
                              <p:cond delay="3000"/>
                            </p:stCondLst>
                            <p:childTnLst>
                              <p:par>
                                <p:cTn id="24" presetID="22" presetClass="entr" presetSubtype="1"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3500"/>
                            </p:stCondLst>
                            <p:childTnLst>
                              <p:par>
                                <p:cTn id="28" presetID="22" presetClass="entr" presetSubtype="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4000"/>
                            </p:stCondLst>
                            <p:childTnLst>
                              <p:par>
                                <p:cTn id="32" presetID="22" presetClass="entr" presetSubtype="8"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1" bldLvl="0" animBg="1"/>
      <p:bldP spid="12" grpId="0"/>
      <p:bldP spid="12" grpId="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连接网络打印机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4790440" y="1845310"/>
            <a:ext cx="3358515"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连接设备并共享打印机</a:t>
            </a:r>
            <a:endPar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5" name="文本框 4"/>
          <p:cNvSpPr txBox="1"/>
          <p:nvPr/>
        </p:nvSpPr>
        <p:spPr>
          <a:xfrm>
            <a:off x="6963410" y="2277745"/>
            <a:ext cx="4548505" cy="106045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（2）右击【Brother Hl-2140】-【打印机属性】，在打开的窗口中勾选【共享这台打印机】，最后确定。</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21590" y="2277110"/>
            <a:ext cx="6057900" cy="170688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1）连接设备。按照图2.2.2所示连接好打印机、服务器端、交换机和客户端，根据模块二所学知识将打印机正确连接到服务器端，单击【开始】-【设备和打印机】，在打开的菜单中可以看到打印机已经被添加到计算机，并且被设置为默认打印机。</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515110" y="4149725"/>
            <a:ext cx="2087880" cy="2362200"/>
          </a:xfrm>
          <a:prstGeom prst="rect">
            <a:avLst/>
          </a:prstGeom>
        </p:spPr>
      </p:pic>
      <p:pic>
        <p:nvPicPr>
          <p:cNvPr id="3" name="图片 2"/>
          <p:cNvPicPr>
            <a:picLocks noChangeAspect="1"/>
          </p:cNvPicPr>
          <p:nvPr/>
        </p:nvPicPr>
        <p:blipFill>
          <a:blip r:embed="rId3"/>
          <a:stretch>
            <a:fillRect/>
          </a:stretch>
        </p:blipFill>
        <p:spPr>
          <a:xfrm>
            <a:off x="8148955" y="3983990"/>
            <a:ext cx="2141220" cy="2354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连接网络打印机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4395470" y="1240790"/>
            <a:ext cx="340741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启用服务器端Guest帐</a:t>
            </a:r>
            <a:endPar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5" name="文本框 4"/>
          <p:cNvSpPr txBox="1"/>
          <p:nvPr/>
        </p:nvSpPr>
        <p:spPr>
          <a:xfrm>
            <a:off x="554355" y="1845310"/>
            <a:ext cx="3185160" cy="106045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（1）打开计算机管理。在开始菜单中输入【计算机管理】，单击打开。</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226560" y="1773555"/>
            <a:ext cx="2345690" cy="299974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（2）在打开的窗口中单击【本地用户和组】-【用户】，在右边打开的列表中双击【Guest】，在弹出的菜单中将【账户已禁】前的勾去掉，最后确定。</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942975" y="3107690"/>
            <a:ext cx="2407920" cy="1981835"/>
          </a:xfrm>
          <a:prstGeom prst="rect">
            <a:avLst/>
          </a:prstGeom>
        </p:spPr>
      </p:pic>
      <p:pic>
        <p:nvPicPr>
          <p:cNvPr id="3" name="图片 2"/>
          <p:cNvPicPr>
            <a:picLocks noChangeAspect="1"/>
          </p:cNvPicPr>
          <p:nvPr/>
        </p:nvPicPr>
        <p:blipFill>
          <a:blip r:embed="rId3"/>
          <a:stretch>
            <a:fillRect/>
          </a:stretch>
        </p:blipFill>
        <p:spPr>
          <a:xfrm>
            <a:off x="6991985" y="2127250"/>
            <a:ext cx="3820795" cy="2646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连接网络打印机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4819015" y="1845310"/>
            <a:ext cx="399542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设置服务器端本地安全策略</a:t>
            </a:r>
            <a:endPar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6" name="文本框 5"/>
          <p:cNvSpPr txBox="1"/>
          <p:nvPr/>
        </p:nvSpPr>
        <p:spPr>
          <a:xfrm>
            <a:off x="482600" y="2349500"/>
            <a:ext cx="3356610" cy="138366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（1）打开本地组策略编辑器。在开始菜单输入【gpedit.msc】打开本地组策略编辑器。</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7035165" y="2421890"/>
            <a:ext cx="4612640" cy="203009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（2）允许Guest从网络访问计算机。依次单击【计算机配置】-【Windows设置】-【安全设置】-【本地策略】-【用户权限分配】，双击右边列表中的【从网络访问此计算机】。</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658495" y="3950970"/>
            <a:ext cx="2502535" cy="2016125"/>
          </a:xfrm>
          <a:prstGeom prst="rect">
            <a:avLst/>
          </a:prstGeom>
        </p:spPr>
      </p:pic>
      <p:pic>
        <p:nvPicPr>
          <p:cNvPr id="4" name="图片 3"/>
          <p:cNvPicPr>
            <a:picLocks noChangeAspect="1"/>
          </p:cNvPicPr>
          <p:nvPr/>
        </p:nvPicPr>
        <p:blipFill>
          <a:blip r:embed="rId3"/>
          <a:stretch>
            <a:fillRect/>
          </a:stretch>
        </p:blipFill>
        <p:spPr>
          <a:xfrm>
            <a:off x="7798435" y="4219575"/>
            <a:ext cx="3086100" cy="2324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连接网络打印机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4819015" y="1845310"/>
            <a:ext cx="399542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设置服务器端本地安全策略</a:t>
            </a:r>
            <a:endPar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6" name="文本框 5"/>
          <p:cNvSpPr txBox="1"/>
          <p:nvPr/>
        </p:nvSpPr>
        <p:spPr>
          <a:xfrm>
            <a:off x="482600" y="2349500"/>
            <a:ext cx="3356610" cy="73723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（3）在打开的窗口中，单击【添加用户或组】。</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4510405" y="2349500"/>
            <a:ext cx="2778125" cy="73723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（4）在打开的窗口中单击【高级】。</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27" name="图片 5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70255" y="3429635"/>
            <a:ext cx="2547620" cy="2827020"/>
          </a:xfrm>
          <a:prstGeom prst="rect">
            <a:avLst/>
          </a:prstGeom>
          <a:noFill/>
          <a:ln>
            <a:noFill/>
          </a:ln>
        </p:spPr>
      </p:pic>
      <p:pic>
        <p:nvPicPr>
          <p:cNvPr id="528" name="图片 5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790440" y="3429635"/>
            <a:ext cx="2545080" cy="1386840"/>
          </a:xfrm>
          <a:prstGeom prst="rect">
            <a:avLst/>
          </a:prstGeom>
          <a:noFill/>
          <a:ln>
            <a:noFill/>
          </a:ln>
        </p:spPr>
      </p:pic>
      <p:sp>
        <p:nvSpPr>
          <p:cNvPr id="2" name="文本框 1"/>
          <p:cNvSpPr txBox="1"/>
          <p:nvPr/>
        </p:nvSpPr>
        <p:spPr>
          <a:xfrm>
            <a:off x="7959725" y="2349500"/>
            <a:ext cx="2778125" cy="106045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（5）单击【立即查找】-【Guest】，最后确定添加Guest成功。</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29" name="图片 5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8187055" y="3573780"/>
            <a:ext cx="2545080" cy="259842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连接网络打印机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4819015" y="1845310"/>
            <a:ext cx="399542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设置服务器端本地安全策略</a:t>
            </a:r>
            <a:endPar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6" name="文本框 5"/>
          <p:cNvSpPr txBox="1"/>
          <p:nvPr/>
        </p:nvSpPr>
        <p:spPr>
          <a:xfrm>
            <a:off x="482600" y="2349500"/>
            <a:ext cx="4337050" cy="170688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a:t>
            </a:r>
            <a:r>
              <a:rPr lang="en-US" altLang="zh-CN">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）在 【本地组策略编辑器】 窗口中的 【策略】 列表中双击 【拒绝从网络访问这台计算</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机】 选项。</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7035165" y="2421890"/>
            <a:ext cx="4612640" cy="73723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（7）在弹出的窗口中选中【Guest】并删除。</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31" name="图片 5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466965" y="3424555"/>
            <a:ext cx="2682240" cy="2975610"/>
          </a:xfrm>
          <a:prstGeom prst="rect">
            <a:avLst/>
          </a:prstGeom>
          <a:noFill/>
          <a:ln>
            <a:noFill/>
          </a:ln>
        </p:spPr>
      </p:pic>
      <p:pic>
        <p:nvPicPr>
          <p:cNvPr id="2" name="图片 1"/>
          <p:cNvPicPr>
            <a:picLocks noChangeAspect="1"/>
          </p:cNvPicPr>
          <p:nvPr/>
        </p:nvPicPr>
        <p:blipFill>
          <a:blip r:embed="rId3"/>
          <a:stretch>
            <a:fillRect/>
          </a:stretch>
        </p:blipFill>
        <p:spPr>
          <a:xfrm>
            <a:off x="997585" y="4271010"/>
            <a:ext cx="3248660" cy="2418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连接网络打印机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4315460" y="1845310"/>
            <a:ext cx="396621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设置服务器端网络共享选项</a:t>
            </a:r>
            <a:endPar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2" name="文本框 1"/>
          <p:cNvSpPr txBox="1"/>
          <p:nvPr/>
        </p:nvSpPr>
        <p:spPr>
          <a:xfrm>
            <a:off x="410210" y="2421890"/>
            <a:ext cx="5329555" cy="138366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（1）在系统托盘的网络连接图标上单击鼠标右键ꎬ 在弹出的快捷菜单中选择 【打开网络</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和共享中心】 选项</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739130" y="2421890"/>
            <a:ext cx="5481955" cy="73723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(２) 在打开的窗口中单击 【网络和共享中心】 按钮</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57" name="矩形 1057"/>
          <p:cNvSpPr/>
          <p:nvPr/>
        </p:nvSpPr>
        <p:spPr>
          <a:xfrm>
            <a:off x="2368550" y="4281170"/>
            <a:ext cx="2038985" cy="25209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sp>
      <p:sp>
        <p:nvSpPr>
          <p:cNvPr id="482" name="矩形 482"/>
          <p:cNvSpPr/>
          <p:nvPr/>
        </p:nvSpPr>
        <p:spPr>
          <a:xfrm>
            <a:off x="7062470" y="4213225"/>
            <a:ext cx="1219200" cy="3200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sp>
      <p:sp>
        <p:nvSpPr>
          <p:cNvPr id="483" name="矩形 483"/>
          <p:cNvSpPr/>
          <p:nvPr/>
        </p:nvSpPr>
        <p:spPr>
          <a:xfrm>
            <a:off x="7106920" y="5518150"/>
            <a:ext cx="2377440" cy="3200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sp>
      <p:pic>
        <p:nvPicPr>
          <p:cNvPr id="4" name="图片 3"/>
          <p:cNvPicPr>
            <a:picLocks noChangeAspect="1"/>
          </p:cNvPicPr>
          <p:nvPr/>
        </p:nvPicPr>
        <p:blipFill>
          <a:blip r:embed="rId2"/>
          <a:stretch>
            <a:fillRect/>
          </a:stretch>
        </p:blipFill>
        <p:spPr>
          <a:xfrm>
            <a:off x="591185" y="3905250"/>
            <a:ext cx="4389755" cy="1612900"/>
          </a:xfrm>
          <a:prstGeom prst="rect">
            <a:avLst/>
          </a:prstGeom>
        </p:spPr>
      </p:pic>
      <p:pic>
        <p:nvPicPr>
          <p:cNvPr id="5" name="图片 4"/>
          <p:cNvPicPr>
            <a:picLocks noChangeAspect="1"/>
          </p:cNvPicPr>
          <p:nvPr/>
        </p:nvPicPr>
        <p:blipFill>
          <a:blip r:embed="rId3"/>
          <a:stretch>
            <a:fillRect/>
          </a:stretch>
        </p:blipFill>
        <p:spPr>
          <a:xfrm>
            <a:off x="5996940" y="3171190"/>
            <a:ext cx="4156075" cy="3081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连接网络打印机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4315460" y="1845310"/>
            <a:ext cx="396621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设置服务器端网络共享选项</a:t>
            </a:r>
            <a:endPar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2" name="文本框 1"/>
          <p:cNvSpPr txBox="1"/>
          <p:nvPr/>
        </p:nvSpPr>
        <p:spPr>
          <a:xfrm>
            <a:off x="410210" y="2421890"/>
            <a:ext cx="4511040" cy="170688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(３) 打开的 “网络和共享中心” 窗口中， 首选确认是 【专用网络】， 如果不是， 则回到上一步 单击 【属性】 按钮， 选择 【专用网络】， 然后单击 【更改高级共享设置】 按钮</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739130" y="2421890"/>
            <a:ext cx="5481955" cy="138366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a:t>
            </a:r>
            <a:r>
              <a:rPr lang="en-US" altLang="zh-CN">
                <a:latin typeface="微软雅黑" panose="020B0503020204020204" pitchFamily="34" charset="-122"/>
                <a:ea typeface="微软雅黑" panose="020B0503020204020204" pitchFamily="34" charset="-122"/>
                <a:cs typeface="微软雅黑" panose="020B0503020204020204" pitchFamily="34" charset="-122"/>
              </a:rPr>
              <a:t>4</a:t>
            </a:r>
            <a:r>
              <a:rPr lang="zh-CN" altLang="en-US">
                <a:latin typeface="微软雅黑" panose="020B0503020204020204" pitchFamily="34" charset="-122"/>
                <a:ea typeface="微软雅黑" panose="020B0503020204020204" pitchFamily="34" charset="-122"/>
                <a:cs typeface="微软雅黑" panose="020B0503020204020204" pitchFamily="34" charset="-122"/>
              </a:rPr>
              <a:t>）依次单击 “专用 (当前配置文件) ” 中的 【启用网络发现】 【启用文件和打印机共</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享】ꎬ “所有网络” 中的 【无密码保护的共享】】</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25" name="矩形 1025"/>
          <p:cNvSpPr/>
          <p:nvPr/>
        </p:nvSpPr>
        <p:spPr>
          <a:xfrm>
            <a:off x="1202690" y="5229860"/>
            <a:ext cx="1744980" cy="1981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sp>
      <p:pic>
        <p:nvPicPr>
          <p:cNvPr id="5" name="图片 4"/>
          <p:cNvPicPr>
            <a:picLocks noChangeAspect="1"/>
          </p:cNvPicPr>
          <p:nvPr/>
        </p:nvPicPr>
        <p:blipFill>
          <a:blip r:embed="rId2"/>
          <a:stretch>
            <a:fillRect/>
          </a:stretch>
        </p:blipFill>
        <p:spPr>
          <a:xfrm>
            <a:off x="725805" y="4359275"/>
            <a:ext cx="3879850" cy="1939925"/>
          </a:xfrm>
          <a:prstGeom prst="rect">
            <a:avLst/>
          </a:prstGeom>
        </p:spPr>
      </p:pic>
      <p:pic>
        <p:nvPicPr>
          <p:cNvPr id="6" name="图片 5"/>
          <p:cNvPicPr>
            <a:picLocks noChangeAspect="1"/>
          </p:cNvPicPr>
          <p:nvPr/>
        </p:nvPicPr>
        <p:blipFill>
          <a:blip r:embed="rId3"/>
          <a:stretch>
            <a:fillRect/>
          </a:stretch>
        </p:blipFill>
        <p:spPr>
          <a:xfrm>
            <a:off x="6664325" y="3443605"/>
            <a:ext cx="4556760" cy="3322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连接网络打印机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4904740" y="1845310"/>
            <a:ext cx="2924175"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5.</a:t>
            </a:r>
            <a:r>
              <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客户端打印机连接</a:t>
            </a:r>
            <a:endPar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50165" y="2421890"/>
            <a:ext cx="6130290" cy="138366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(１) 参考上一步将客户端计算机的网络设置为 【专用网络】ꎬ 然后在客户端计算机上依次</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单击 【控制面板】 → 【设备和打印机】 → 【添加打印机】 → 【我需要的打印机未列出】</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6376670" y="2252980"/>
            <a:ext cx="5534660" cy="235331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(２) 在弹出的窗口中依次单击 【按名称选择共享打印机】 → 【浏览】 按钮， 如果弹出的</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窗口提示 “网络发现和文件共享已关闭”， 则先选择 【启用网络发现和共享文件夹】， 按照提</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示启用</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2" name="矩形 1062"/>
          <p:cNvSpPr/>
          <p:nvPr/>
        </p:nvSpPr>
        <p:spPr>
          <a:xfrm>
            <a:off x="554990" y="4293870"/>
            <a:ext cx="449580" cy="1447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sp>
      <p:pic>
        <p:nvPicPr>
          <p:cNvPr id="4" name="图片 3"/>
          <p:cNvPicPr>
            <a:picLocks noChangeAspect="1"/>
          </p:cNvPicPr>
          <p:nvPr/>
        </p:nvPicPr>
        <p:blipFill>
          <a:blip r:embed="rId2"/>
          <a:stretch>
            <a:fillRect/>
          </a:stretch>
        </p:blipFill>
        <p:spPr>
          <a:xfrm>
            <a:off x="554990" y="3851910"/>
            <a:ext cx="4632960" cy="2529840"/>
          </a:xfrm>
          <a:prstGeom prst="rect">
            <a:avLst/>
          </a:prstGeom>
        </p:spPr>
      </p:pic>
      <p:pic>
        <p:nvPicPr>
          <p:cNvPr id="5" name="图片 4"/>
          <p:cNvPicPr>
            <a:picLocks noChangeAspect="1"/>
          </p:cNvPicPr>
          <p:nvPr/>
        </p:nvPicPr>
        <p:blipFill>
          <a:blip r:embed="rId3"/>
          <a:stretch>
            <a:fillRect/>
          </a:stretch>
        </p:blipFill>
        <p:spPr>
          <a:xfrm>
            <a:off x="6028690" y="4591050"/>
            <a:ext cx="5882640" cy="1790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连接网络打印机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4904740" y="1845310"/>
            <a:ext cx="2924175"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5.</a:t>
            </a:r>
            <a:r>
              <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客户端打印机连接</a:t>
            </a:r>
            <a:endPar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50165" y="2421890"/>
            <a:ext cx="5995670" cy="73723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(３) 在 【网络】 中依次选择服务端的计算机名称和共享打印机名称ꎬ 最后确定</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7395210" y="3931285"/>
            <a:ext cx="4104640" cy="73723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随后会自动安装驱动，按照提示即可完成网络打印机的添加。</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6" name="矩形 1066"/>
          <p:cNvSpPr/>
          <p:nvPr/>
        </p:nvSpPr>
        <p:spPr>
          <a:xfrm>
            <a:off x="842645" y="4725670"/>
            <a:ext cx="998220" cy="2057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sp>
      <p:sp>
        <p:nvSpPr>
          <p:cNvPr id="1071" name="矩形 1071"/>
          <p:cNvSpPr/>
          <p:nvPr/>
        </p:nvSpPr>
        <p:spPr>
          <a:xfrm>
            <a:off x="4010660" y="4365625"/>
            <a:ext cx="998220" cy="2514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sp>
      <p:pic>
        <p:nvPicPr>
          <p:cNvPr id="4" name="图片 3"/>
          <p:cNvPicPr>
            <a:picLocks noChangeAspect="1"/>
          </p:cNvPicPr>
          <p:nvPr/>
        </p:nvPicPr>
        <p:blipFill>
          <a:blip r:embed="rId2"/>
          <a:stretch>
            <a:fillRect/>
          </a:stretch>
        </p:blipFill>
        <p:spPr>
          <a:xfrm>
            <a:off x="220980" y="3411855"/>
            <a:ext cx="6555740" cy="2159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连接网络打印机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770573" y="2060258"/>
            <a:ext cx="177863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dirty="0">
                <a:solidFill>
                  <a:srgbClr val="FF0000"/>
                </a:solidFill>
                <a:latin typeface="微软雅黑" panose="020B0503020204020204" pitchFamily="34" charset="-122"/>
                <a:ea typeface="微软雅黑" panose="020B0503020204020204" pitchFamily="34" charset="-122"/>
              </a:rPr>
              <a:t>任务说明</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91" name="标题2"/>
          <p:cNvSpPr>
            <a:spLocks noChangeArrowheads="1"/>
          </p:cNvSpPr>
          <p:nvPr/>
        </p:nvSpPr>
        <p:spPr bwMode="gray">
          <a:xfrm>
            <a:off x="626745" y="1268730"/>
            <a:ext cx="5406390" cy="522605"/>
          </a:xfrm>
          <a:prstGeom prst="roundRect">
            <a:avLst>
              <a:gd name="adj" fmla="val 11921"/>
            </a:avLst>
          </a:prstGeom>
          <a:solidFill>
            <a:srgbClr val="ED7D31"/>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lnSpc>
                <a:spcPct val="120000"/>
              </a:lnSpc>
              <a:buClr>
                <a:srgbClr val="414455"/>
              </a:buClr>
            </a:pPr>
            <a:r>
              <a:rPr lang="zh-CN" altLang="en-US" sz="2400" b="1" noProof="0" dirty="0">
                <a:ln>
                  <a:noFill/>
                </a:ln>
                <a:solidFill>
                  <a:schemeClr val="bg1"/>
                </a:solidFill>
                <a:effectLst/>
                <a:uLnTx/>
                <a:uFillTx/>
                <a:latin typeface="Arial" panose="020B0604020202020204"/>
                <a:ea typeface="微软雅黑" panose="020B0503020204020204" pitchFamily="34" charset="-122"/>
                <a:cs typeface="+mn-ea"/>
                <a:sym typeface="+mn-lt"/>
              </a:rPr>
              <a:t>拓展任务：使用IP地址连接网络打印机</a:t>
            </a:r>
            <a:endParaRPr lang="zh-CN" altLang="en-US" sz="2400" b="1" noProof="0" dirty="0">
              <a:ln>
                <a:noFill/>
              </a:ln>
              <a:solidFill>
                <a:schemeClr val="bg1"/>
              </a:solidFill>
              <a:effectLst/>
              <a:uLnTx/>
              <a:uFillTx/>
              <a:latin typeface="Arial" panose="020B0604020202020204"/>
              <a:ea typeface="微软雅黑" panose="020B0503020204020204" pitchFamily="34" charset="-122"/>
              <a:cs typeface="+mn-ea"/>
              <a:sym typeface="+mn-lt"/>
            </a:endParaRP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2" name="文本框 1"/>
          <p:cNvSpPr txBox="1"/>
          <p:nvPr/>
        </p:nvSpPr>
        <p:spPr>
          <a:xfrm>
            <a:off x="2377440" y="2576195"/>
            <a:ext cx="7738110" cy="73723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rPr>
              <a:t>有个同事的台式计算机怎么也找不到网络打印机，李明决定通过服务器端IP地址查找打印机的方式进行连接。</a:t>
            </a:r>
            <a:endParaRPr lang="zh-CN" altLang="en-US">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19"/>
          <p:cNvSpPr txBox="1">
            <a:spLocks noChangeArrowheads="1"/>
          </p:cNvSpPr>
          <p:nvPr/>
        </p:nvSpPr>
        <p:spPr bwMode="auto">
          <a:xfrm>
            <a:off x="4760595" y="1628775"/>
            <a:ext cx="680783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indent="508000" eaLnBrk="1" fontAlgn="auto" hangingPunct="1">
              <a:lnSpc>
                <a:spcPct val="150000"/>
              </a:lnSpc>
              <a:spcBef>
                <a:spcPct val="0"/>
              </a:spcBef>
              <a:buFontTx/>
              <a:buNone/>
              <a:extLst>
                <a:ext uri="{35155182-B16C-46BC-9424-99874614C6A1}">
                  <wpsdc:indentchars xmlns:wpsdc="http://www.wps.cn/officeDocument/2017/drawingmlCustomData" val="200" checksum="282533468"/>
                </a:ext>
              </a:extLst>
            </a:pPr>
            <a:r>
              <a:rPr lang="zh-CN" altLang="en-US" dirty="0">
                <a:solidFill>
                  <a:schemeClr val="tx1"/>
                </a:solidFill>
                <a:latin typeface="微软雅黑" panose="020B0503020204020204" pitchFamily="34" charset="-122"/>
              </a:rPr>
              <a:t>李明逐渐熟悉了办公室中主要的办公设备，打印机是共享使用的网络打印机，供多人共享使用，复印文档时使用复印机、一体机等具有复印功能的设备，扫描文件时使用扫描仪。</a:t>
            </a:r>
            <a:endParaRPr lang="zh-CN" altLang="en-US" dirty="0">
              <a:solidFill>
                <a:schemeClr val="tx1"/>
              </a:solidFill>
              <a:latin typeface="微软雅黑" panose="020B0503020204020204" pitchFamily="34" charset="-122"/>
            </a:endParaRPr>
          </a:p>
        </p:txBody>
      </p:sp>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dirty="0">
                <a:solidFill>
                  <a:schemeClr val="bg1"/>
                </a:solidFill>
                <a:latin typeface="微软雅黑" panose="020B0503020204020204" pitchFamily="34" charset="-122"/>
              </a:rPr>
              <a:t>添加</a:t>
            </a:r>
            <a:endParaRPr lang="en-US" altLang="zh-CN" b="1" dirty="0">
              <a:solidFill>
                <a:schemeClr val="bg1"/>
              </a:solidFill>
              <a:latin typeface="微软雅黑" panose="020B0503020204020204" pitchFamily="34" charset="-122"/>
            </a:endParaRPr>
          </a:p>
          <a:p>
            <a:pPr algn="ctr" eaLnBrk="1" hangingPunct="1">
              <a:spcBef>
                <a:spcPct val="0"/>
              </a:spcBef>
              <a:buFontTx/>
              <a:buNone/>
            </a:pPr>
            <a:r>
              <a:rPr lang="zh-CN" altLang="en-US" b="1" dirty="0">
                <a:solidFill>
                  <a:schemeClr val="bg1"/>
                </a:solidFill>
                <a:latin typeface="微软雅黑" panose="020B0503020204020204" pitchFamily="34" charset="-122"/>
              </a:rPr>
              <a:t>标题</a:t>
            </a:r>
            <a:endParaRPr lang="en-US" altLang="zh-CN" b="1" dirty="0">
              <a:solidFill>
                <a:schemeClr val="bg1"/>
              </a:solidFill>
              <a:latin typeface="微软雅黑" panose="020B0503020204020204" pitchFamily="34" charset="-122"/>
            </a:endParaRPr>
          </a:p>
        </p:txBody>
      </p:sp>
      <p:grpSp>
        <p:nvGrpSpPr>
          <p:cNvPr id="6" name="组合 5"/>
          <p:cNvGrpSpPr/>
          <p:nvPr/>
        </p:nvGrpSpPr>
        <p:grpSpPr>
          <a:xfrm>
            <a:off x="4176395" y="289560"/>
            <a:ext cx="2392680" cy="582930"/>
            <a:chOff x="576" y="935"/>
            <a:chExt cx="3768" cy="918"/>
          </a:xfrm>
        </p:grpSpPr>
        <p:sp>
          <p:nvSpPr>
            <p:cNvPr id="63" name="AutoShape 23"/>
            <p:cNvSpPr>
              <a:spLocks noChangeArrowheads="1"/>
            </p:cNvSpPr>
            <p:nvPr/>
          </p:nvSpPr>
          <p:spPr bwMode="auto">
            <a:xfrm>
              <a:off x="576"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4" name="AutoShape 23"/>
            <p:cNvSpPr>
              <a:spLocks noChangeArrowheads="1"/>
            </p:cNvSpPr>
            <p:nvPr/>
          </p:nvSpPr>
          <p:spPr bwMode="auto">
            <a:xfrm>
              <a:off x="882"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5" name="TextBox 64"/>
            <p:cNvSpPr txBox="1"/>
            <p:nvPr/>
          </p:nvSpPr>
          <p:spPr>
            <a:xfrm>
              <a:off x="1496" y="935"/>
              <a:ext cx="2848" cy="919"/>
            </a:xfrm>
            <a:prstGeom prst="rect">
              <a:avLst/>
            </a:prstGeom>
            <a:noFill/>
          </p:spPr>
          <p:txBody>
            <a:bodyPr wrap="none" rtlCol="0">
              <a:spAutoFit/>
            </a:bodyPr>
            <a:lstStyle/>
            <a:p>
              <a:pPr algn="ctr"/>
              <a:r>
                <a:rPr lang="zh-CN" altLang="en-US" sz="3200" b="1" dirty="0">
                  <a:ln w="6350">
                    <a:noFill/>
                  </a:ln>
                  <a:solidFill>
                    <a:srgbClr val="007FB2"/>
                  </a:solidFill>
                  <a:latin typeface="微软雅黑" panose="020B0503020204020204" pitchFamily="34" charset="-122"/>
                  <a:ea typeface="微软雅黑" panose="020B0503020204020204" pitchFamily="34" charset="-122"/>
                </a:rPr>
                <a:t>项目概述</a:t>
              </a:r>
              <a:endParaRPr lang="zh-CN" altLang="en-US" sz="3200" b="1" dirty="0">
                <a:ln w="6350">
                  <a:noFill/>
                </a:ln>
                <a:solidFill>
                  <a:srgbClr val="007FB2"/>
                </a:solidFill>
                <a:latin typeface="微软雅黑" panose="020B0503020204020204" pitchFamily="34" charset="-122"/>
                <a:ea typeface="微软雅黑" panose="020B0503020204020204" pitchFamily="34" charset="-122"/>
              </a:endParaRPr>
            </a:p>
          </p:txBody>
        </p:sp>
      </p:grpSp>
      <p:sp>
        <p:nvSpPr>
          <p:cNvPr id="7" name="五边形 6"/>
          <p:cNvSpPr/>
          <p:nvPr/>
        </p:nvSpPr>
        <p:spPr>
          <a:xfrm>
            <a:off x="0" y="0"/>
            <a:ext cx="4134678" cy="6858000"/>
          </a:xfrm>
          <a:prstGeom prst="homePlate">
            <a:avLst>
              <a:gd name="adj" fmla="val 25320"/>
            </a:avLst>
          </a:prstGeom>
          <a:solidFill>
            <a:srgbClr val="007FB2"/>
          </a:solidFill>
          <a:ln>
            <a:noFill/>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a:solidFill>
                <a:schemeClr val="tx1"/>
              </a:solidFill>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0" y="1669705"/>
            <a:ext cx="3445565" cy="3445565"/>
          </a:xfrm>
          <a:prstGeom prst="rect">
            <a:avLst/>
          </a:prstGeom>
        </p:spPr>
      </p:pic>
      <p:sp>
        <p:nvSpPr>
          <p:cNvPr id="17" name="任意多边形 16"/>
          <p:cNvSpPr/>
          <p:nvPr/>
        </p:nvSpPr>
        <p:spPr>
          <a:xfrm rot="5400000">
            <a:off x="4677410" y="1468120"/>
            <a:ext cx="288290" cy="324485"/>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任意多边形 18"/>
          <p:cNvSpPr/>
          <p:nvPr/>
        </p:nvSpPr>
        <p:spPr>
          <a:xfrm rot="16200000">
            <a:off x="11324590" y="4911090"/>
            <a:ext cx="320675" cy="286385"/>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7" name="灯片编号占位符 3"/>
          <p:cNvSpPr>
            <a:spLocks noGrp="1"/>
          </p:cNvSpPr>
          <p:nvPr>
            <p:ph type="sldNum" sz="quarter" idx="12"/>
          </p:nvPr>
        </p:nvSpPr>
        <p:spPr>
          <a:xfrm>
            <a:off x="10624490" y="6392228"/>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b="1" smtClean="0">
                <a:solidFill>
                  <a:srgbClr val="007FB2"/>
                </a:solidFill>
              </a:rPr>
            </a:fld>
            <a:endParaRPr lang="zh-CN" altLang="en-US" b="1">
              <a:solidFill>
                <a:srgbClr val="007FB2"/>
              </a:solidFill>
            </a:endParaRPr>
          </a:p>
        </p:txBody>
      </p:sp>
      <p:sp>
        <p:nvSpPr>
          <p:cNvPr id="39" name="燕尾形 16">
            <a:hlinkClick r:id="" action="ppaction://hlinkshowjump?jump=previousslide"/>
          </p:cNvPr>
          <p:cNvSpPr/>
          <p:nvPr userDrawn="1"/>
        </p:nvSpPr>
        <p:spPr>
          <a:xfrm flipH="1">
            <a:off x="11160526"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0" name="燕尾形 3">
            <a:hlinkClick r:id="" action="ppaction://hlinkshowjump?jump=nextslide"/>
          </p:cNvPr>
          <p:cNvSpPr/>
          <p:nvPr userDrawn="1"/>
        </p:nvSpPr>
        <p:spPr>
          <a:xfrm>
            <a:off x="11665351"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pic>
        <p:nvPicPr>
          <p:cNvPr id="517" name="图片 5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3320" y="3789680"/>
            <a:ext cx="3610610" cy="1921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6"/>
                                        </p:tgtEl>
                                        <p:attrNameLst>
                                          <p:attrName>ppt_x</p:attrName>
                                          <p:attrName>ppt_y</p:attrName>
                                        </p:attrNameLst>
                                      </p:cBhvr>
                                      <p:rCtr x="0" y="0"/>
                                    </p:animMotion>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par>
                                <p:cTn id="14" presetID="2" presetClass="entr" presetSubtype="1" fill="hold" grpId="0" nodeType="withEffect">
                                  <p:stCondLst>
                                    <p:cond delay="2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20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utoUpdateAnimBg="0"/>
      <p:bldP spid="36" grpId="0" autoUpdateAnimBg="0"/>
      <p:bldP spid="17" grpId="0" bldLvl="0" animBg="1"/>
      <p:bldP spid="1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连接网络打印机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770573" y="2060258"/>
            <a:ext cx="177863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dirty="0">
                <a:solidFill>
                  <a:srgbClr val="FF0000"/>
                </a:solidFill>
                <a:latin typeface="微软雅黑" panose="020B0503020204020204" pitchFamily="34" charset="-122"/>
                <a:ea typeface="微软雅黑" panose="020B0503020204020204" pitchFamily="34" charset="-122"/>
              </a:rPr>
              <a:t>操作提示</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91" name="标题2"/>
          <p:cNvSpPr>
            <a:spLocks noChangeArrowheads="1"/>
          </p:cNvSpPr>
          <p:nvPr/>
        </p:nvSpPr>
        <p:spPr bwMode="gray">
          <a:xfrm>
            <a:off x="626745" y="1268730"/>
            <a:ext cx="3670935" cy="522605"/>
          </a:xfrm>
          <a:prstGeom prst="roundRect">
            <a:avLst>
              <a:gd name="adj" fmla="val 11921"/>
            </a:avLst>
          </a:prstGeom>
          <a:solidFill>
            <a:srgbClr val="ED7D31"/>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lnSpc>
                <a:spcPct val="120000"/>
              </a:lnSpc>
              <a:buClr>
                <a:srgbClr val="414455"/>
              </a:buClr>
            </a:pPr>
            <a:r>
              <a:rPr lang="zh-CN" altLang="en-US" sz="2400" b="1" noProof="0" dirty="0">
                <a:ln>
                  <a:noFill/>
                </a:ln>
                <a:solidFill>
                  <a:schemeClr val="bg1"/>
                </a:solidFill>
                <a:effectLst/>
                <a:uLnTx/>
                <a:uFillTx/>
                <a:latin typeface="Arial" panose="020B0604020202020204"/>
                <a:ea typeface="微软雅黑" panose="020B0503020204020204" pitchFamily="34" charset="-122"/>
                <a:cs typeface="+mn-ea"/>
                <a:sym typeface="+mn-lt"/>
              </a:rPr>
              <a:t>拓展任务：使用打印云盒</a:t>
            </a:r>
            <a:endParaRPr lang="zh-CN" altLang="en-US" sz="2400" b="1" noProof="0" dirty="0">
              <a:ln>
                <a:noFill/>
              </a:ln>
              <a:solidFill>
                <a:schemeClr val="bg1"/>
              </a:solidFill>
              <a:effectLst/>
              <a:uLnTx/>
              <a:uFillTx/>
              <a:latin typeface="Arial" panose="020B0604020202020204"/>
              <a:ea typeface="微软雅黑" panose="020B0503020204020204" pitchFamily="34" charset="-122"/>
              <a:cs typeface="+mn-ea"/>
              <a:sym typeface="+mn-lt"/>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393700" y="2790190"/>
            <a:ext cx="5167630" cy="203009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（1）服务器端已经完成连接设备并共享打印机、启用服务器端Guest帐号、设置服务器端本地安全策略、设置服务器端网络共享选项。</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（2）获得服务器端IP地址。在服务器端单击【网络和共享中心】中的【本地连接】。</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67" name="图片 1067"/>
          <p:cNvPicPr>
            <a:picLocks noChangeAspect="1" noChangeArrowheads="1"/>
          </p:cNvPicPr>
          <p:nvPr/>
        </p:nvPicPr>
        <p:blipFill>
          <a:blip r:embed="rId2">
            <a:extLst>
              <a:ext uri="{28A0092B-C50C-407E-A947-70E740481C1C}">
                <a14:useLocalDpi xmlns:a14="http://schemas.microsoft.com/office/drawing/2010/main" val="0"/>
              </a:ext>
            </a:extLst>
          </a:blip>
          <a:srcRect l="1878" r="3902" b="30799"/>
          <a:stretch>
            <a:fillRect/>
          </a:stretch>
        </p:blipFill>
        <p:spPr>
          <a:xfrm>
            <a:off x="1202690" y="4819968"/>
            <a:ext cx="3329940" cy="1812925"/>
          </a:xfrm>
          <a:prstGeom prst="rect">
            <a:avLst/>
          </a:prstGeom>
          <a:noFill/>
          <a:ln>
            <a:noFill/>
          </a:ln>
        </p:spPr>
      </p:pic>
      <p:sp>
        <p:nvSpPr>
          <p:cNvPr id="2" name="文本框 1"/>
          <p:cNvSpPr txBox="1"/>
          <p:nvPr/>
        </p:nvSpPr>
        <p:spPr>
          <a:xfrm>
            <a:off x="6170930" y="2637790"/>
            <a:ext cx="5167630" cy="73723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在打开的窗口中单击【详细信息】，随后可以看到服务端IP地址，即IPv4地址</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69" name="图片 1069"/>
          <p:cNvPicPr>
            <a:picLocks noChangeAspect="1" noChangeArrowheads="1"/>
          </p:cNvPicPr>
          <p:nvPr/>
        </p:nvPicPr>
        <p:blipFill>
          <a:blip r:embed="rId3">
            <a:extLst>
              <a:ext uri="{28A0092B-C50C-407E-A947-70E740481C1C}">
                <a14:useLocalDpi xmlns:a14="http://schemas.microsoft.com/office/drawing/2010/main" val="0"/>
              </a:ext>
            </a:extLst>
          </a:blip>
          <a:srcRect l="1486" r="4246" b="9381"/>
          <a:stretch>
            <a:fillRect/>
          </a:stretch>
        </p:blipFill>
        <p:spPr>
          <a:xfrm>
            <a:off x="5810885" y="3684270"/>
            <a:ext cx="2711450" cy="2948940"/>
          </a:xfrm>
          <a:prstGeom prst="rect">
            <a:avLst/>
          </a:prstGeom>
          <a:noFill/>
          <a:ln>
            <a:noFill/>
          </a:ln>
        </p:spPr>
      </p:pic>
      <p:pic>
        <p:nvPicPr>
          <p:cNvPr id="1068" name="图片 1068"/>
          <p:cNvPicPr>
            <a:picLocks noChangeAspect="1" noChangeArrowheads="1"/>
          </p:cNvPicPr>
          <p:nvPr/>
        </p:nvPicPr>
        <p:blipFill>
          <a:blip r:embed="rId4">
            <a:extLst>
              <a:ext uri="{28A0092B-C50C-407E-A947-70E740481C1C}">
                <a14:useLocalDpi xmlns:a14="http://schemas.microsoft.com/office/drawing/2010/main" val="0"/>
              </a:ext>
            </a:extLst>
          </a:blip>
          <a:srcRect l="1489" t="1163" r="4255" b="13953"/>
          <a:stretch>
            <a:fillRect/>
          </a:stretch>
        </p:blipFill>
        <p:spPr>
          <a:xfrm>
            <a:off x="8691245" y="3684905"/>
            <a:ext cx="2980690" cy="2948305"/>
          </a:xfrm>
          <a:prstGeom prst="rect">
            <a:avLst/>
          </a:prstGeom>
          <a:noFill/>
          <a:ln>
            <a:noFill/>
          </a:ln>
        </p:spPr>
      </p:pic>
      <p:sp>
        <p:nvSpPr>
          <p:cNvPr id="1073" name="矩形 1073"/>
          <p:cNvSpPr/>
          <p:nvPr/>
        </p:nvSpPr>
        <p:spPr>
          <a:xfrm>
            <a:off x="6099175" y="5013960"/>
            <a:ext cx="769620" cy="2514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sp>
      <p:sp>
        <p:nvSpPr>
          <p:cNvPr id="1074" name="矩形 1074"/>
          <p:cNvSpPr/>
          <p:nvPr/>
        </p:nvSpPr>
        <p:spPr>
          <a:xfrm>
            <a:off x="8763635" y="4869815"/>
            <a:ext cx="1866900" cy="1447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连接网络打印机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770573" y="2060258"/>
            <a:ext cx="177863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dirty="0">
                <a:solidFill>
                  <a:srgbClr val="FF0000"/>
                </a:solidFill>
                <a:latin typeface="微软雅黑" panose="020B0503020204020204" pitchFamily="34" charset="-122"/>
                <a:ea typeface="微软雅黑" panose="020B0503020204020204" pitchFamily="34" charset="-122"/>
              </a:rPr>
              <a:t>操作提示</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91" name="标题2"/>
          <p:cNvSpPr>
            <a:spLocks noChangeArrowheads="1"/>
          </p:cNvSpPr>
          <p:nvPr/>
        </p:nvSpPr>
        <p:spPr bwMode="gray">
          <a:xfrm>
            <a:off x="626745" y="1268730"/>
            <a:ext cx="3670935" cy="522605"/>
          </a:xfrm>
          <a:prstGeom prst="roundRect">
            <a:avLst>
              <a:gd name="adj" fmla="val 11921"/>
            </a:avLst>
          </a:prstGeom>
          <a:solidFill>
            <a:srgbClr val="ED7D31"/>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lnSpc>
                <a:spcPct val="120000"/>
              </a:lnSpc>
              <a:buClr>
                <a:srgbClr val="414455"/>
              </a:buClr>
            </a:pPr>
            <a:r>
              <a:rPr lang="zh-CN" altLang="en-US" sz="2400" b="1" noProof="0" dirty="0">
                <a:ln>
                  <a:noFill/>
                </a:ln>
                <a:solidFill>
                  <a:schemeClr val="bg1"/>
                </a:solidFill>
                <a:effectLst/>
                <a:uLnTx/>
                <a:uFillTx/>
                <a:latin typeface="Arial" panose="020B0604020202020204"/>
                <a:ea typeface="微软雅黑" panose="020B0503020204020204" pitchFamily="34" charset="-122"/>
                <a:cs typeface="+mn-ea"/>
                <a:sym typeface="+mn-lt"/>
              </a:rPr>
              <a:t>拓展任务：使用打印云盒</a:t>
            </a:r>
            <a:endParaRPr lang="zh-CN" altLang="en-US" sz="2400" b="1" noProof="0" dirty="0">
              <a:ln>
                <a:noFill/>
              </a:ln>
              <a:solidFill>
                <a:schemeClr val="bg1"/>
              </a:solidFill>
              <a:effectLst/>
              <a:uLnTx/>
              <a:uFillTx/>
              <a:latin typeface="Arial" panose="020B0604020202020204"/>
              <a:ea typeface="微软雅黑" panose="020B0503020204020204" pitchFamily="34" charset="-122"/>
              <a:cs typeface="+mn-ea"/>
              <a:sym typeface="+mn-lt"/>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914400" y="2559685"/>
            <a:ext cx="8910955" cy="1060450"/>
          </a:xfrm>
          <a:prstGeom prst="rect">
            <a:avLst/>
          </a:prstGeom>
          <a:noFill/>
        </p:spPr>
        <p:txBody>
          <a:bodyPr wrap="square" rtlCol="0" anchor="t">
            <a:spAutoFit/>
          </a:bodyPr>
          <a:lstStyle/>
          <a:p>
            <a:r>
              <a:rPr lang="en-US" altLang="zh-CN">
                <a:latin typeface="微软雅黑" panose="020B0503020204020204" pitchFamily="34" charset="-122"/>
                <a:ea typeface="微软雅黑" panose="020B0503020204020204" pitchFamily="34" charset="-122"/>
                <a:cs typeface="微软雅黑" panose="020B0503020204020204" pitchFamily="34" charset="-122"/>
              </a:rPr>
              <a:t>(３) 客户端连接网络打印机ꎮ 在客户端任意窗口的地址栏直接输入服务器端 ＩＰ 地址ꎬ 在</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a:latin typeface="微软雅黑" panose="020B0503020204020204" pitchFamily="34" charset="-122"/>
                <a:ea typeface="微软雅黑" panose="020B0503020204020204" pitchFamily="34" charset="-122"/>
                <a:cs typeface="微软雅黑" panose="020B0503020204020204" pitchFamily="34" charset="-122"/>
              </a:rPr>
              <a:t>窗口中双击共享的打印机ꎬ 即可连接网络打印机</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2320290" y="3729990"/>
            <a:ext cx="4191000" cy="2651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1"/>
          <p:cNvSpPr txBox="1"/>
          <p:nvPr/>
        </p:nvSpPr>
        <p:spPr>
          <a:xfrm>
            <a:off x="1468590" y="333450"/>
            <a:ext cx="3321685" cy="46037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连接网络打印机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3" name="图片 32"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nvGrpSpPr>
          <p:cNvPr id="95" name="组合 94"/>
          <p:cNvGrpSpPr/>
          <p:nvPr/>
        </p:nvGrpSpPr>
        <p:grpSpPr>
          <a:xfrm>
            <a:off x="66675" y="1511300"/>
            <a:ext cx="12132310" cy="4593392"/>
            <a:chOff x="1655" y="1642"/>
            <a:chExt cx="13271" cy="7186"/>
          </a:xfrm>
        </p:grpSpPr>
        <p:sp>
          <p:nvSpPr>
            <p:cNvPr id="34" name="圆角矩形 33"/>
            <p:cNvSpPr/>
            <p:nvPr/>
          </p:nvSpPr>
          <p:spPr>
            <a:xfrm>
              <a:off x="1655" y="2904"/>
              <a:ext cx="13113" cy="5924"/>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endParaRPr>
            </a:p>
          </p:txBody>
        </p:sp>
        <p:sp>
          <p:nvSpPr>
            <p:cNvPr id="35" name="圆角矩形 34"/>
            <p:cNvSpPr/>
            <p:nvPr/>
          </p:nvSpPr>
          <p:spPr>
            <a:xfrm>
              <a:off x="2753" y="1642"/>
              <a:ext cx="9861" cy="1312"/>
            </a:xfrm>
            <a:prstGeom prst="roundRect">
              <a:avLst/>
            </a:prstGeom>
            <a:solidFill>
              <a:srgbClr val="E4544C"/>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R="0" algn="ctr" defTabSz="914400" fontAlgn="auto">
                <a:lnSpc>
                  <a:spcPct val="125000"/>
                </a:lnSpc>
                <a:spcBef>
                  <a:spcPts val="0"/>
                </a:spcBef>
                <a:spcAft>
                  <a:spcPts val="0"/>
                </a:spcAft>
                <a:buClrTx/>
                <a:buSzTx/>
                <a:buFontTx/>
                <a:defRPr/>
              </a:pPr>
              <a:r>
                <a:rPr lang="zh-CN" altLang="en-US" sz="2400" b="1" kern="0" spc="100" noProof="0" dirty="0">
                  <a:solidFill>
                    <a:schemeClr val="bg1"/>
                  </a:solidFill>
                  <a:uFillTx/>
                  <a:latin typeface="微软雅黑" panose="020B0503020204020204" pitchFamily="34" charset="-122"/>
                  <a:ea typeface="微软雅黑" panose="020B0503020204020204" pitchFamily="34" charset="-122"/>
                  <a:cs typeface="Arial" panose="020B0604020202020204" pitchFamily="34" charset="0"/>
                  <a:sym typeface="+mn-ea"/>
                </a:rPr>
                <a:t>网络打印机的安全风险不容小觑</a:t>
              </a:r>
              <a:endParaRPr lang="zh-CN" altLang="en-US" sz="2400" b="1" kern="0" spc="100" noProof="0" dirty="0">
                <a:solidFill>
                  <a:schemeClr val="bg1"/>
                </a:solidFill>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75" name="TextBox 57"/>
            <p:cNvSpPr txBox="1"/>
            <p:nvPr/>
          </p:nvSpPr>
          <p:spPr>
            <a:xfrm>
              <a:off x="1857" y="2921"/>
              <a:ext cx="13069" cy="5881"/>
            </a:xfrm>
            <a:prstGeom prst="rect">
              <a:avLst/>
            </a:prstGeom>
            <a:noFill/>
          </p:spPr>
          <p:txBody>
            <a:bodyPr wrap="square" rtlCol="0">
              <a:spAutoFit/>
            </a:bodyPr>
            <a:lstStyle/>
            <a:p>
              <a:pPr marR="0" indent="0" defTabSz="914400" fontAlgn="auto">
                <a:lnSpc>
                  <a:spcPts val="2600"/>
                </a:lnSpc>
                <a:spcBef>
                  <a:spcPts val="0"/>
                </a:spcBef>
                <a:spcAft>
                  <a:spcPts val="0"/>
                </a:spcAft>
                <a:buClrTx/>
                <a:buSzTx/>
                <a:buFontTx/>
                <a:defRPr/>
              </a:pPr>
              <a:r>
                <a:rPr kumimoji="0" lang="en-US" altLang="zh-CN" sz="10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rPr>
                <a:t>    </a:t>
              </a:r>
              <a:r>
                <a:rPr kumimoji="0" sz="10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rPr>
                <a:t>网络打印机解决了办公中存在的互联共用问题，满足了企业的办公需求。但因其功能单一，其安全性不如交换机路由器等其他网络设备一样受到重视，导致网络打印机存在诸多安全隐患。由于打印设备往往部署在内部网络，黑客们可以其为跳板，对内网进行一系列攻击。近年来，有关网络打印机的漏洞披露和攻击事件日益增多。</a:t>
              </a:r>
              <a:endParaRPr kumimoji="0" sz="10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0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rPr>
                <a:t>2016年9月，德国鲁尔大学的安全研究人员，对20多种不同品牌型号的打印机进行测试后发现，每种品牌的打印机都存在漏洞；2021年6月，微软在安全更新中修复了网络打印机服务漏洞，该漏洞可以让普通用户以管理员身份入侵其他设备。为减少网络安全打印机被攻击风险，从安全配置以及漏洞防御角度有以下几点防护建议。</a:t>
              </a:r>
              <a:endParaRPr kumimoji="0" sz="10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0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rPr>
                <a:t>（1）将打印机安装在设有防火墙、无线路由器或其他非直连网络方式保护的网络上。</a:t>
              </a:r>
              <a:endParaRPr kumimoji="0" sz="10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0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rPr>
                <a:t>（2）做好物理隔离，避免未经授权的陌生人直接接触或使用网络打印机。</a:t>
              </a:r>
              <a:endParaRPr kumimoji="0" sz="10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0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rPr>
                <a:t>（3）在远程维护管理时，要做好访问限制，限制用户登录IP及访问权限。</a:t>
              </a:r>
              <a:endParaRPr kumimoji="0" sz="10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0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rPr>
                <a:t>（4）及时从官方网站下载相应的固件和软件的安装包。</a:t>
              </a:r>
              <a:endParaRPr kumimoji="0" sz="10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0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rPr>
                <a:t>（5）对网络打印机管理员等相关人员进行安全相关培训，提高其安全意。</a:t>
              </a:r>
              <a:endParaRPr kumimoji="0" sz="10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0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rPr>
                <a:t>随着对支持移动设备打印的需求越来越大，支持WLAN直连、NFC打印、云打印等移动功能的网络打印机逐渐成为人们日常生活办公中不可缺少的电子设备。通过简单搜到暴露到公网上的打印机就高达数十万台。从安全的角度来看，应该禁止通过公网访问内部的打印机。</a:t>
              </a:r>
              <a:endParaRPr kumimoji="0" sz="10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up)">
                                      <p:cBhvr>
                                        <p:cTn id="7"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10185" y="172085"/>
            <a:ext cx="11758930" cy="6432550"/>
            <a:chOff x="281032" y="243070"/>
            <a:chExt cx="11664041" cy="6380197"/>
          </a:xfrm>
        </p:grpSpPr>
        <p:sp>
          <p:nvSpPr>
            <p:cNvPr id="19" name="任意多边形 18"/>
            <p:cNvSpPr/>
            <p:nvPr/>
          </p:nvSpPr>
          <p:spPr>
            <a:xfrm>
              <a:off x="281032" y="243070"/>
              <a:ext cx="9125961" cy="5890171"/>
            </a:xfrm>
            <a:custGeom>
              <a:avLst/>
              <a:gdLst>
                <a:gd name="connsiteX0" fmla="*/ 0 w 9125961"/>
                <a:gd name="connsiteY0" fmla="*/ 0 h 5890171"/>
                <a:gd name="connsiteX1" fmla="*/ 9125961 w 9125961"/>
                <a:gd name="connsiteY1" fmla="*/ 0 h 5890171"/>
                <a:gd name="connsiteX2" fmla="*/ 3055475 w 9125961"/>
                <a:gd name="connsiteY2" fmla="*/ 5890171 h 5890171"/>
                <a:gd name="connsiteX3" fmla="*/ 0 w 9125961"/>
                <a:gd name="connsiteY3" fmla="*/ 2834696 h 5890171"/>
              </a:gdLst>
              <a:ahLst/>
              <a:cxnLst>
                <a:cxn ang="0">
                  <a:pos x="connsiteX0" y="connsiteY0"/>
                </a:cxn>
                <a:cxn ang="0">
                  <a:pos x="connsiteX1" y="connsiteY1"/>
                </a:cxn>
                <a:cxn ang="0">
                  <a:pos x="connsiteX2" y="connsiteY2"/>
                </a:cxn>
                <a:cxn ang="0">
                  <a:pos x="connsiteX3" y="connsiteY3"/>
                </a:cxn>
              </a:cxnLst>
              <a:rect l="l" t="t" r="r" b="b"/>
              <a:pathLst>
                <a:path w="9125961" h="5890171">
                  <a:moveTo>
                    <a:pt x="0" y="0"/>
                  </a:moveTo>
                  <a:lnTo>
                    <a:pt x="9125961" y="0"/>
                  </a:lnTo>
                  <a:lnTo>
                    <a:pt x="3055475" y="5890171"/>
                  </a:lnTo>
                  <a:lnTo>
                    <a:pt x="0" y="2834696"/>
                  </a:lnTo>
                  <a:close/>
                </a:path>
              </a:pathLst>
            </a:custGeom>
            <a:solidFill>
              <a:srgbClr val="E0E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flipH="1" flipV="1">
              <a:off x="3336391" y="243070"/>
              <a:ext cx="8608682" cy="6380197"/>
            </a:xfrm>
            <a:custGeom>
              <a:avLst/>
              <a:gdLst>
                <a:gd name="connsiteX0" fmla="*/ 2550447 w 8608682"/>
                <a:gd name="connsiteY0" fmla="*/ 6380197 h 6380197"/>
                <a:gd name="connsiteX1" fmla="*/ 0 w 8608682"/>
                <a:gd name="connsiteY1" fmla="*/ 6380197 h 6380197"/>
                <a:gd name="connsiteX2" fmla="*/ 0 w 8608682"/>
                <a:gd name="connsiteY2" fmla="*/ 0 h 6380197"/>
                <a:gd name="connsiteX3" fmla="*/ 8106769 w 8608682"/>
                <a:gd name="connsiteY3" fmla="*/ 0 h 6380197"/>
                <a:gd name="connsiteX4" fmla="*/ 8608682 w 8608682"/>
                <a:gd name="connsiteY4" fmla="*/ 501914 h 638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8682" h="6380197">
                  <a:moveTo>
                    <a:pt x="2550447" y="6380197"/>
                  </a:moveTo>
                  <a:lnTo>
                    <a:pt x="0" y="6380197"/>
                  </a:lnTo>
                  <a:lnTo>
                    <a:pt x="0" y="0"/>
                  </a:lnTo>
                  <a:lnTo>
                    <a:pt x="8106769" y="0"/>
                  </a:lnTo>
                  <a:lnTo>
                    <a:pt x="8608682" y="501914"/>
                  </a:lnTo>
                  <a:close/>
                </a:path>
              </a:pathLst>
            </a:cu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直角三角形 20"/>
          <p:cNvSpPr/>
          <p:nvPr/>
        </p:nvSpPr>
        <p:spPr>
          <a:xfrm>
            <a:off x="-21590" y="3129280"/>
            <a:ext cx="3761105" cy="372999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 name="直角三角形 21"/>
          <p:cNvSpPr/>
          <p:nvPr/>
        </p:nvSpPr>
        <p:spPr>
          <a:xfrm rot="18914386">
            <a:off x="9601835" y="-629920"/>
            <a:ext cx="1254760" cy="125476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任意多边形 22"/>
          <p:cNvSpPr/>
          <p:nvPr/>
        </p:nvSpPr>
        <p:spPr>
          <a:xfrm rot="18914386">
            <a:off x="9847580" y="97790"/>
            <a:ext cx="744855" cy="744855"/>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任意多边形 23"/>
          <p:cNvSpPr/>
          <p:nvPr/>
        </p:nvSpPr>
        <p:spPr>
          <a:xfrm>
            <a:off x="210820" y="2997835"/>
            <a:ext cx="3606800" cy="3606800"/>
          </a:xfrm>
          <a:custGeom>
            <a:avLst/>
            <a:gdLst>
              <a:gd name="connsiteX0" fmla="*/ 0 w 3538728"/>
              <a:gd name="connsiteY0" fmla="*/ 0 h 3538728"/>
              <a:gd name="connsiteX1" fmla="*/ 3538728 w 3538728"/>
              <a:gd name="connsiteY1" fmla="*/ 3538728 h 3538728"/>
              <a:gd name="connsiteX2" fmla="*/ 3405621 w 3538728"/>
              <a:gd name="connsiteY2" fmla="*/ 3538728 h 3538728"/>
              <a:gd name="connsiteX3" fmla="*/ 0 w 3538728"/>
              <a:gd name="connsiteY3" fmla="*/ 133107 h 3538728"/>
            </a:gdLst>
            <a:ahLst/>
            <a:cxnLst>
              <a:cxn ang="0">
                <a:pos x="connsiteX0" y="connsiteY0"/>
              </a:cxn>
              <a:cxn ang="0">
                <a:pos x="connsiteX1" y="connsiteY1"/>
              </a:cxn>
              <a:cxn ang="0">
                <a:pos x="connsiteX2" y="connsiteY2"/>
              </a:cxn>
              <a:cxn ang="0">
                <a:pos x="connsiteX3" y="connsiteY3"/>
              </a:cxn>
            </a:cxnLst>
            <a:rect l="l" t="t" r="r" b="b"/>
            <a:pathLst>
              <a:path w="3538728" h="3538728">
                <a:moveTo>
                  <a:pt x="0" y="0"/>
                </a:moveTo>
                <a:lnTo>
                  <a:pt x="3538728" y="3538728"/>
                </a:lnTo>
                <a:lnTo>
                  <a:pt x="3405621" y="3538728"/>
                </a:lnTo>
                <a:lnTo>
                  <a:pt x="0" y="133107"/>
                </a:lnTo>
                <a:close/>
              </a:path>
            </a:pathLst>
          </a:cu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4" name="组合 33"/>
          <p:cNvGrpSpPr/>
          <p:nvPr/>
        </p:nvGrpSpPr>
        <p:grpSpPr>
          <a:xfrm>
            <a:off x="4087495" y="1917700"/>
            <a:ext cx="4062730" cy="1863725"/>
            <a:chOff x="6437" y="3020"/>
            <a:chExt cx="6398" cy="2935"/>
          </a:xfrm>
        </p:grpSpPr>
        <p:sp>
          <p:nvSpPr>
            <p:cNvPr id="25" name="文本框 24"/>
            <p:cNvSpPr txBox="1"/>
            <p:nvPr/>
          </p:nvSpPr>
          <p:spPr>
            <a:xfrm>
              <a:off x="6437" y="4556"/>
              <a:ext cx="6398" cy="1307"/>
            </a:xfrm>
            <a:prstGeom prst="rect">
              <a:avLst/>
            </a:prstGeom>
            <a:noFill/>
          </p:spPr>
          <p:txBody>
            <a:bodyPr wrap="square" rtlCol="0">
              <a:spAutoFit/>
            </a:bodyPr>
            <a:lstStyle/>
            <a:p>
              <a:pPr algn="dist"/>
              <a:r>
                <a:rPr lang="zh-CN" altLang="en-US" sz="4800" dirty="0">
                  <a:solidFill>
                    <a:srgbClr val="007FB2"/>
                  </a:solidFill>
                  <a:latin typeface="微软雅黑" panose="020B0503020204020204" pitchFamily="34" charset="-122"/>
                  <a:ea typeface="微软雅黑" panose="020B0503020204020204" pitchFamily="34" charset="-122"/>
                  <a:sym typeface="+mn-ea"/>
                </a:rPr>
                <a:t>使用远程办公</a:t>
              </a:r>
              <a:endParaRPr lang="zh-CN" altLang="en-US" sz="4800" dirty="0">
                <a:solidFill>
                  <a:srgbClr val="007FB2"/>
                </a:solidFill>
                <a:latin typeface="微软雅黑" panose="020B0503020204020204" pitchFamily="34" charset="-122"/>
                <a:ea typeface="微软雅黑" panose="020B0503020204020204" pitchFamily="34" charset="-122"/>
                <a:sym typeface="+mn-ea"/>
              </a:endParaRPr>
            </a:p>
          </p:txBody>
        </p:sp>
        <p:cxnSp>
          <p:nvCxnSpPr>
            <p:cNvPr id="30" name="直接连接符 29"/>
            <p:cNvCxnSpPr/>
            <p:nvPr userDrawn="1"/>
          </p:nvCxnSpPr>
          <p:spPr>
            <a:xfrm>
              <a:off x="6629" y="5955"/>
              <a:ext cx="4353" cy="0"/>
            </a:xfrm>
            <a:prstGeom prst="line">
              <a:avLst/>
            </a:prstGeom>
            <a:ln w="19050">
              <a:solidFill>
                <a:srgbClr val="007FB2"/>
              </a:solidFill>
              <a:tailEnd type="ova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7791" y="3020"/>
              <a:ext cx="3203" cy="1113"/>
            </a:xfrm>
            <a:prstGeom prst="rect">
              <a:avLst/>
            </a:prstGeom>
            <a:solidFill>
              <a:srgbClr val="007FB2"/>
            </a:solidFill>
          </p:spPr>
          <p:txBody>
            <a:bodyPr wrap="square" rtlCol="0">
              <a:spAutoFit/>
            </a:bodyPr>
            <a:lstStyle/>
            <a:p>
              <a:pPr algn="dist"/>
              <a:r>
                <a:rPr lang="zh-CN" altLang="en-US" sz="4000" b="1">
                  <a:solidFill>
                    <a:schemeClr val="bg1"/>
                  </a:solidFill>
                  <a:latin typeface="微软雅黑" panose="020B0503020204020204" pitchFamily="34" charset="-122"/>
                  <a:ea typeface="微软雅黑" panose="020B0503020204020204" pitchFamily="34" charset="-122"/>
                  <a:cs typeface="+mn-ea"/>
                  <a:sym typeface="+mn-lt"/>
                </a:rPr>
                <a:t>任务二</a:t>
              </a:r>
              <a:endParaRPr lang="zh-CN" altLang="en-US" sz="4000" b="1">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up)">
                                      <p:cBhvr>
                                        <p:cTn id="16" dur="500"/>
                                        <p:tgtEl>
                                          <p:spTgt spid="24"/>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childTnLst>
                          </p:cTn>
                        </p:par>
                        <p:par>
                          <p:cTn id="21" fill="hold">
                            <p:stCondLst>
                              <p:cond delay="1500"/>
                            </p:stCondLst>
                            <p:childTnLst>
                              <p:par>
                                <p:cTn id="22" presetID="14" presetClass="entr" presetSubtype="1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1590" y="-2667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任务准备</a:t>
                  </a:r>
                  <a:endParaRPr lang="zh-CN" altLang="en-US" sz="18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任务说明</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9" name="矩形 8"/>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4894"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使用远程办公</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52" name="TextBox 51"/>
          <p:cNvSpPr txBox="1"/>
          <p:nvPr/>
        </p:nvSpPr>
        <p:spPr>
          <a:xfrm>
            <a:off x="-21590" y="1196975"/>
            <a:ext cx="12257405" cy="1106805"/>
          </a:xfrm>
          <a:prstGeom prst="rect">
            <a:avLst/>
          </a:prstGeom>
          <a:noFill/>
          <a:ln w="15875">
            <a:solidFill>
              <a:srgbClr val="007FB2"/>
            </a:solidFill>
          </a:ln>
        </p:spPr>
        <p:txBody>
          <a:bodyPr wrap="square" rtlCol="0">
            <a:spAutoFit/>
          </a:bodyPr>
          <a:lstStyle/>
          <a:p>
            <a:pPr indent="558800" fontAlgn="auto">
              <a:lnSpc>
                <a:spcPct val="150000"/>
              </a:lnSpc>
              <a:extLst>
                <a:ext uri="{35155182-B16C-46BC-9424-99874614C6A1}">
                  <wpsdc:indentchars xmlns:wpsdc="http://www.wps.cn/officeDocument/2017/drawingmlCustomData" val="200" checksum="1956455923"/>
                </a:ext>
              </a:extLst>
            </a:pPr>
            <a:r>
              <a:rPr lang="zh-CN" altLang="en-US" sz="2200" dirty="0">
                <a:latin typeface="微软雅黑" panose="020B0503020204020204" pitchFamily="34" charset="-122"/>
                <a:ea typeface="微软雅黑" panose="020B0503020204020204" pitchFamily="34" charset="-122"/>
              </a:rPr>
              <a:t>公司日常工作中会使用一些在线文档、网络会议等在线协同软件实现远程办公，提高工作效率，公司主管要求李明进行学会使用。</a:t>
            </a:r>
            <a:endParaRPr lang="zh-CN" altLang="en-US" sz="2200"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889125" y="2553970"/>
            <a:ext cx="7847965" cy="1219200"/>
            <a:chOff x="4471" y="7908"/>
            <a:chExt cx="11496" cy="1129"/>
          </a:xfrm>
        </p:grpSpPr>
        <p:sp>
          <p:nvSpPr>
            <p:cNvPr id="29" name="矩形 28"/>
            <p:cNvSpPr/>
            <p:nvPr/>
          </p:nvSpPr>
          <p:spPr>
            <a:xfrm>
              <a:off x="4534" y="7908"/>
              <a:ext cx="11025" cy="1129"/>
            </a:xfrm>
            <a:prstGeom prst="rect">
              <a:avLst/>
            </a:prstGeom>
            <a:solidFill>
              <a:srgbClr val="FFCA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12"/>
            <p:cNvSpPr txBox="1"/>
            <p:nvPr/>
          </p:nvSpPr>
          <p:spPr bwMode="auto">
            <a:xfrm>
              <a:off x="4471" y="8009"/>
              <a:ext cx="11496" cy="883"/>
            </a:xfrm>
            <a:prstGeom prst="rect">
              <a:avLst/>
            </a:prstGeom>
            <a:noFill/>
            <a:ln>
              <a:noFill/>
            </a:ln>
          </p:spPr>
          <p:txBody>
            <a:bodyPr wrap="square">
              <a:spAutoFit/>
            </a:bodyPr>
            <a:lstStyle/>
            <a:p>
              <a:pPr algn="l" eaLnBrk="1" fontAlgn="auto" hangingPunct="1">
                <a:spcBef>
                  <a:spcPts val="0"/>
                </a:spcBef>
                <a:spcAft>
                  <a:spcPts val="0"/>
                </a:spcAft>
                <a:defRPr/>
              </a:pPr>
              <a:r>
                <a:rPr lang="zh-CN" altLang="en-US" sz="2800" dirty="0">
                  <a:latin typeface="微软雅黑" panose="020B0503020204020204" pitchFamily="34" charset="-122"/>
                  <a:ea typeface="微软雅黑" panose="020B0503020204020204" pitchFamily="34" charset="-122"/>
                  <a:sym typeface="+mn-ea"/>
                </a:rPr>
                <a:t>本任务学会使用在线协同软件的常用使用方法，学会在线文档、网络会议等常用功能。</a:t>
              </a:r>
              <a:endParaRPr lang="zh-CN" altLang="en-US" sz="2800" dirty="0">
                <a:latin typeface="微软雅黑" panose="020B0503020204020204" pitchFamily="34" charset="-122"/>
                <a:ea typeface="微软雅黑" panose="020B0503020204020204" pitchFamily="34" charset="-122"/>
                <a:sym typeface="+mn-ea"/>
              </a:endParaRPr>
            </a:p>
          </p:txBody>
        </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4894"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使用远程办公</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706263" y="1128395"/>
            <a:ext cx="2963735" cy="539750"/>
            <a:chOff x="2430" y="1311"/>
            <a:chExt cx="3543"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1</a:t>
              </a:r>
              <a:endParaRPr lang="en-US" altLang="zh-CN" sz="2400" b="1">
                <a:solidFill>
                  <a:schemeClr val="bg1"/>
                </a:solidFill>
                <a:latin typeface="Lato Black" panose="020F0A02020204030203" pitchFamily="34" charset="0"/>
              </a:endParaRPr>
            </a:p>
          </p:txBody>
        </p:sp>
        <p:sp>
          <p:nvSpPr>
            <p:cNvPr id="68" name="MH_SubTitle_1"/>
            <p:cNvSpPr txBox="1"/>
            <p:nvPr>
              <p:custDataLst>
                <p:tags r:id="rId2"/>
              </p:custDataLst>
            </p:nvPr>
          </p:nvSpPr>
          <p:spPr>
            <a:xfrm>
              <a:off x="3025" y="1311"/>
              <a:ext cx="2948"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了解远程办公</a:t>
              </a:r>
              <a:endPar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endParaRPr>
            </a:p>
          </p:txBody>
        </p:sp>
      </p:gr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4" name="文本框 3"/>
          <p:cNvSpPr txBox="1"/>
          <p:nvPr/>
        </p:nvSpPr>
        <p:spPr>
          <a:xfrm>
            <a:off x="4445" y="1700530"/>
            <a:ext cx="12222480" cy="203009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在当今社会，各类企业的显著变化就是从纸质化办公环境进入了云和移动办公。中国互联网络信息中心第47次《中国互联网络发展状况统计报告》显示，截至2020年12月，我国远程办公用户规模达3.46亿，占网民整体的34.9%。远程办公逐渐融入企业日常运营活动。</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随着远程办公的飞速发展，市场上支撑远程办公的在线协同软件层出不穷，有腾讯文档、金山文档等协作文档工具，有钉钉、华为云WeLink等协同办公工具，有问卷星、金数据等在线数据收集，有腾讯会议、云屋等视频会议，还有有道云协作、比幕鱼等白板灵感类工具。</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37" name="图片 2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00" y="4005580"/>
            <a:ext cx="10320020" cy="1609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4894"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使用远程办公</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4" name="组合 3"/>
          <p:cNvGrpSpPr/>
          <p:nvPr/>
        </p:nvGrpSpPr>
        <p:grpSpPr>
          <a:xfrm>
            <a:off x="1673860" y="1367790"/>
            <a:ext cx="8472170" cy="1307465"/>
            <a:chOff x="2636" y="2154"/>
            <a:chExt cx="13342" cy="2059"/>
          </a:xfrm>
        </p:grpSpPr>
        <p:grpSp>
          <p:nvGrpSpPr>
            <p:cNvPr id="2" name="组合 1"/>
            <p:cNvGrpSpPr/>
            <p:nvPr/>
          </p:nvGrpSpPr>
          <p:grpSpPr>
            <a:xfrm>
              <a:off x="2636" y="2154"/>
              <a:ext cx="4667" cy="850"/>
              <a:chOff x="2430" y="1311"/>
              <a:chExt cx="3543"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2</a:t>
                </a:r>
                <a:endParaRPr lang="en-US" altLang="zh-CN" sz="2400" b="1">
                  <a:solidFill>
                    <a:schemeClr val="bg1"/>
                  </a:solidFill>
                  <a:latin typeface="Lato Black" panose="020F0A02020204030203" pitchFamily="34" charset="0"/>
                </a:endParaRPr>
              </a:p>
            </p:txBody>
          </p:sp>
          <p:sp>
            <p:nvSpPr>
              <p:cNvPr id="68" name="MH_SubTitle_1"/>
              <p:cNvSpPr txBox="1"/>
              <p:nvPr>
                <p:custDataLst>
                  <p:tags r:id="rId2"/>
                </p:custDataLst>
              </p:nvPr>
            </p:nvSpPr>
            <p:spPr>
              <a:xfrm>
                <a:off x="3025" y="1311"/>
                <a:ext cx="2948"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设备准备</a:t>
                </a:r>
                <a:endPar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endParaRPr>
              </a:p>
            </p:txBody>
          </p:sp>
        </p:grpSp>
        <p:sp>
          <p:nvSpPr>
            <p:cNvPr id="100" name="文本框 99"/>
            <p:cNvSpPr txBox="1"/>
            <p:nvPr/>
          </p:nvSpPr>
          <p:spPr>
            <a:xfrm>
              <a:off x="3519" y="3585"/>
              <a:ext cx="12459" cy="628"/>
            </a:xfrm>
            <a:prstGeom prst="rect">
              <a:avLst/>
            </a:prstGeom>
            <a:solidFill>
              <a:srgbClr val="007FB2"/>
            </a:solidFill>
            <a:ln w="9525">
              <a:noFill/>
            </a:ln>
          </p:spPr>
          <p:txBody>
            <a:bodyPr wrap="square">
              <a:spAutoFit/>
            </a:bodyPr>
            <a:lstStyle/>
            <a:p>
              <a:pPr indent="508000" fontAlgn="auto">
                <a:extLst>
                  <a:ext uri="{35155182-B16C-46BC-9424-99874614C6A1}">
                    <wpsdc:indentchars xmlns:wpsdc="http://www.wps.cn/officeDocument/2017/drawingmlCustomData" val="200" checksum="282533468"/>
                  </a:ext>
                </a:extLst>
              </a:pPr>
              <a:r>
                <a:rPr lang="zh-CN" sz="2000" b="0">
                  <a:solidFill>
                    <a:schemeClr val="bg1"/>
                  </a:solidFill>
                  <a:latin typeface="微软雅黑" panose="020B0503020204020204" pitchFamily="34" charset="-122"/>
                  <a:ea typeface="微软雅黑" panose="020B0503020204020204" pitchFamily="34" charset="-122"/>
                </a:rPr>
                <a:t>本任务需要的设备及软件清单如表。</a:t>
              </a:r>
              <a:endParaRPr lang="zh-CN" sz="2000" b="0">
                <a:solidFill>
                  <a:schemeClr val="bg1"/>
                </a:solidFill>
                <a:latin typeface="微软雅黑" panose="020B0503020204020204" pitchFamily="34" charset="-122"/>
                <a:ea typeface="微软雅黑" panose="020B0503020204020204" pitchFamily="34" charset="-122"/>
              </a:endParaRPr>
            </a:p>
          </p:txBody>
        </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pic>
        <p:nvPicPr>
          <p:cNvPr id="3" name="图片 2"/>
          <p:cNvPicPr>
            <a:picLocks noChangeAspect="1"/>
          </p:cNvPicPr>
          <p:nvPr/>
        </p:nvPicPr>
        <p:blipFill>
          <a:blip r:embed="rId3"/>
          <a:stretch>
            <a:fillRect/>
          </a:stretch>
        </p:blipFill>
        <p:spPr>
          <a:xfrm>
            <a:off x="2033905" y="3213735"/>
            <a:ext cx="8130540" cy="24599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lgn="l">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ln>
                  <a:noFill/>
                </a:ln>
                <a:solidFill>
                  <a:srgbClr val="FF0000"/>
                </a:solidFill>
                <a:effectLst/>
                <a:uLnTx/>
                <a:uFillTx/>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0" y="-27305"/>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sp>
            <p:nvSpPr>
              <p:cNvPr id="18" name="TextBox 1"/>
              <p:cNvSpPr txBox="1"/>
              <p:nvPr/>
            </p:nvSpPr>
            <p:spPr>
              <a:xfrm>
                <a:off x="2313" y="525"/>
                <a:ext cx="4894"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使用远程办公</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 name="矩形 2"/>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grpSp>
        <p:nvGrpSpPr>
          <p:cNvPr id="4" name="组合 3"/>
          <p:cNvGrpSpPr/>
          <p:nvPr/>
        </p:nvGrpSpPr>
        <p:grpSpPr>
          <a:xfrm>
            <a:off x="3723005" y="3645853"/>
            <a:ext cx="4652645" cy="1517173"/>
            <a:chOff x="2062" y="4468"/>
            <a:chExt cx="7327" cy="2389"/>
          </a:xfrm>
        </p:grpSpPr>
        <p:sp>
          <p:nvSpPr>
            <p:cNvPr id="7" name="MH_SubTitle_1"/>
            <p:cNvSpPr txBox="1"/>
            <p:nvPr>
              <p:custDataLst>
                <p:tags r:id="rId2"/>
              </p:custDataLst>
            </p:nvPr>
          </p:nvSpPr>
          <p:spPr>
            <a:xfrm>
              <a:off x="2062" y="6223"/>
              <a:ext cx="3560" cy="63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使用在线文档</a:t>
              </a:r>
              <a:endPar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719" y="4720"/>
              <a:ext cx="540" cy="824"/>
            </a:xfrm>
            <a:prstGeom prst="rect">
              <a:avLst/>
            </a:prstGeom>
          </p:spPr>
        </p:pic>
        <p:grpSp>
          <p:nvGrpSpPr>
            <p:cNvPr id="11" name="组合 10"/>
            <p:cNvGrpSpPr/>
            <p:nvPr/>
          </p:nvGrpSpPr>
          <p:grpSpPr>
            <a:xfrm>
              <a:off x="3252" y="4468"/>
              <a:ext cx="1395" cy="1390"/>
              <a:chOff x="4450933" y="3791953"/>
              <a:chExt cx="1324028" cy="1319782"/>
            </a:xfrm>
          </p:grpSpPr>
          <p:grpSp>
            <p:nvGrpSpPr>
              <p:cNvPr id="14" name="组合 129"/>
              <p:cNvGrpSpPr/>
              <p:nvPr/>
            </p:nvGrpSpPr>
            <p:grpSpPr>
              <a:xfrm>
                <a:off x="4450933" y="3791953"/>
                <a:ext cx="1319306" cy="1319782"/>
                <a:chOff x="4345444" y="2542859"/>
                <a:chExt cx="1810550" cy="1811205"/>
              </a:xfrm>
            </p:grpSpPr>
            <p:grpSp>
              <p:nvGrpSpPr>
                <p:cNvPr id="20" name="组合 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6" name="同心圆 2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29" name="椭圆 28"/>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0" name="椭圆 29"/>
                <p:cNvSpPr/>
                <p:nvPr/>
              </p:nvSpPr>
              <p:spPr>
                <a:xfrm>
                  <a:off x="4565570" y="2763062"/>
                  <a:ext cx="1370298" cy="1370793"/>
                </a:xfrm>
                <a:prstGeom prst="ellipse">
                  <a:avLst/>
                </a:prstGeom>
                <a:solidFill>
                  <a:srgbClr val="007FB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1"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01</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grpSp>
          <p:nvGrpSpPr>
            <p:cNvPr id="32" name="组合 31"/>
            <p:cNvGrpSpPr/>
            <p:nvPr/>
          </p:nvGrpSpPr>
          <p:grpSpPr>
            <a:xfrm>
              <a:off x="7093" y="4522"/>
              <a:ext cx="1395" cy="1390"/>
              <a:chOff x="4450933" y="3791953"/>
              <a:chExt cx="1324028" cy="1319782"/>
            </a:xfrm>
          </p:grpSpPr>
          <p:grpSp>
            <p:nvGrpSpPr>
              <p:cNvPr id="33" name="组合 129"/>
              <p:cNvGrpSpPr/>
              <p:nvPr/>
            </p:nvGrpSpPr>
            <p:grpSpPr>
              <a:xfrm>
                <a:off x="4450933" y="3791953"/>
                <a:ext cx="1319306" cy="1319782"/>
                <a:chOff x="4345444" y="2542859"/>
                <a:chExt cx="1810550" cy="1811205"/>
              </a:xfrm>
            </p:grpSpPr>
            <p:grpSp>
              <p:nvGrpSpPr>
                <p:cNvPr id="34" name="组合 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5" name="同心圆 3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36" name="椭圆 35"/>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8" name="椭圆 37"/>
                <p:cNvSpPr/>
                <p:nvPr/>
              </p:nvSpPr>
              <p:spPr>
                <a:xfrm>
                  <a:off x="4565570" y="2763062"/>
                  <a:ext cx="1370298" cy="1370793"/>
                </a:xfrm>
                <a:prstGeom prst="ellipse">
                  <a:avLst/>
                </a:prstGeom>
                <a:solidFill>
                  <a:srgbClr val="FC3F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9"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02</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sp>
          <p:nvSpPr>
            <p:cNvPr id="50" name="MH_SubTitle_1"/>
            <p:cNvSpPr txBox="1"/>
            <p:nvPr>
              <p:custDataLst>
                <p:tags r:id="rId4"/>
              </p:custDataLst>
            </p:nvPr>
          </p:nvSpPr>
          <p:spPr>
            <a:xfrm>
              <a:off x="6165" y="6224"/>
              <a:ext cx="3224" cy="625"/>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dirty="0">
                  <a:solidFill>
                    <a:srgbClr val="007FB2"/>
                  </a:solidFill>
                  <a:latin typeface="Arial" panose="020B0604020202020204"/>
                  <a:ea typeface="微软雅黑" panose="020B0503020204020204" pitchFamily="34" charset="-122"/>
                  <a:sym typeface="Calibri" panose="020F0502020204030204"/>
                </a:rPr>
                <a:t>组织网络会议</a:t>
              </a:r>
              <a:endParaRPr lang="zh-CN" altLang="en-US" b="1" dirty="0">
                <a:solidFill>
                  <a:srgbClr val="007FB2"/>
                </a:solidFill>
                <a:latin typeface="Arial" panose="020B0604020202020204"/>
                <a:ea typeface="微软雅黑" panose="020B0503020204020204" pitchFamily="34" charset="-122"/>
                <a:sym typeface="Calibri" panose="020F0502020204030204"/>
              </a:endParaRPr>
            </a:p>
          </p:txBody>
        </p:sp>
      </p:grpSp>
      <p:sp>
        <p:nvSpPr>
          <p:cNvPr id="19" name="MH_SubTitle_1"/>
          <p:cNvSpPr txBox="1"/>
          <p:nvPr>
            <p:custDataLst>
              <p:tags r:id="rId5"/>
            </p:custDataLst>
          </p:nvPr>
        </p:nvSpPr>
        <p:spPr>
          <a:xfrm>
            <a:off x="1274445" y="2205355"/>
            <a:ext cx="9378315" cy="789940"/>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公司收集资料、与客户交流时会使用到在线文档、网络会议等功能，任务分为2个子任务，分别是使用在线文档、组织网络会议。</a:t>
            </a:r>
            <a:endPar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sp>
            <p:nvSpPr>
              <p:cNvPr id="18" name="TextBox 1"/>
              <p:cNvSpPr txBox="1"/>
              <p:nvPr/>
            </p:nvSpPr>
            <p:spPr>
              <a:xfrm>
                <a:off x="2313" y="525"/>
                <a:ext cx="4894"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使用远程办公</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1070610" y="1918335"/>
            <a:ext cx="4232910" cy="1878965"/>
            <a:chOff x="1008" y="3812"/>
            <a:chExt cx="6666" cy="2959"/>
          </a:xfrm>
        </p:grpSpPr>
        <p:sp>
          <p:nvSpPr>
            <p:cNvPr id="87" name="矩形 86"/>
            <p:cNvSpPr/>
            <p:nvPr/>
          </p:nvSpPr>
          <p:spPr>
            <a:xfrm>
              <a:off x="1369" y="3812"/>
              <a:ext cx="6305"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使用在线文档</a:t>
              </a:r>
              <a:endPar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88" name="文本框 87"/>
            <p:cNvSpPr txBox="1"/>
            <p:nvPr/>
          </p:nvSpPr>
          <p:spPr>
            <a:xfrm>
              <a:off x="1008" y="4495"/>
              <a:ext cx="6666" cy="2276"/>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在线文档支持多人在线编辑，极大地提高了收集数据的效率。这里使用腾讯文档进行文档编辑和表格制作。</a:t>
              </a:r>
              <a:endPar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sp>
        <p:nvSpPr>
          <p:cNvPr id="11" name="矩形 10"/>
          <p:cNvSpPr/>
          <p:nvPr userDrawn="1"/>
        </p:nvSpPr>
        <p:spPr>
          <a:xfrm>
            <a:off x="7995285" y="476250"/>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5594985" y="1341755"/>
            <a:ext cx="5969635" cy="1106805"/>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（1）登录打开。登录QQ客户端并单击面板最下方的【腾讯文档】按钮；对于移动终端，进入系统菜单，依次选择【我的文档】-【腾讯文档】。</a:t>
            </a:r>
            <a:endPar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239" name="图片 2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34940" y="2709545"/>
            <a:ext cx="1913255" cy="3904615"/>
          </a:xfrm>
          <a:prstGeom prst="rect">
            <a:avLst/>
          </a:prstGeom>
          <a:ln>
            <a:solidFill>
              <a:schemeClr val="accent1"/>
            </a:solidFill>
          </a:ln>
        </p:spPr>
      </p:pic>
      <p:pic>
        <p:nvPicPr>
          <p:cNvPr id="241" name="图片 2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52335" y="2707005"/>
            <a:ext cx="1953260" cy="3907155"/>
          </a:xfrm>
          <a:prstGeom prst="rect">
            <a:avLst/>
          </a:prstGeom>
          <a:ln>
            <a:solidFill>
              <a:schemeClr val="accent1"/>
            </a:solidFill>
          </a:ln>
        </p:spPr>
      </p:pic>
      <p:pic>
        <p:nvPicPr>
          <p:cNvPr id="2084" name="图片 20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40850" y="2709545"/>
            <a:ext cx="1960880" cy="3923665"/>
          </a:xfrm>
          <a:prstGeom prst="rect">
            <a:avLst/>
          </a:prstGeom>
          <a:ln>
            <a:solidFill>
              <a:schemeClr val="accent1"/>
            </a:solidFill>
          </a:ln>
        </p:spPr>
      </p:pic>
      <p:sp>
        <p:nvSpPr>
          <p:cNvPr id="963" name="矩形 963"/>
          <p:cNvSpPr/>
          <p:nvPr/>
        </p:nvSpPr>
        <p:spPr>
          <a:xfrm>
            <a:off x="5810885" y="6381750"/>
            <a:ext cx="254000" cy="2159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sp>
      <p:sp>
        <p:nvSpPr>
          <p:cNvPr id="967" name="矩形 967"/>
          <p:cNvSpPr/>
          <p:nvPr/>
        </p:nvSpPr>
        <p:spPr>
          <a:xfrm>
            <a:off x="7251065" y="5589905"/>
            <a:ext cx="914400" cy="2095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sp>
      <p:sp>
        <p:nvSpPr>
          <p:cNvPr id="2085" name="矩形 2085"/>
          <p:cNvSpPr/>
          <p:nvPr/>
        </p:nvSpPr>
        <p:spPr>
          <a:xfrm>
            <a:off x="10923270" y="3557270"/>
            <a:ext cx="285750" cy="3492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sp>
            <p:nvSpPr>
              <p:cNvPr id="18" name="TextBox 1"/>
              <p:cNvSpPr txBox="1"/>
              <p:nvPr/>
            </p:nvSpPr>
            <p:spPr>
              <a:xfrm>
                <a:off x="2313" y="525"/>
                <a:ext cx="4894"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使用远程办公</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1070610" y="1918335"/>
            <a:ext cx="4232910" cy="2556510"/>
            <a:chOff x="1008" y="3812"/>
            <a:chExt cx="6666" cy="4026"/>
          </a:xfrm>
        </p:grpSpPr>
        <p:sp>
          <p:nvSpPr>
            <p:cNvPr id="87" name="矩形 86"/>
            <p:cNvSpPr/>
            <p:nvPr/>
          </p:nvSpPr>
          <p:spPr>
            <a:xfrm>
              <a:off x="1369" y="3812"/>
              <a:ext cx="6305"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使用在线文档</a:t>
              </a:r>
              <a:endPar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88" name="文本框 87"/>
            <p:cNvSpPr txBox="1"/>
            <p:nvPr/>
          </p:nvSpPr>
          <p:spPr>
            <a:xfrm>
              <a:off x="1008" y="4495"/>
              <a:ext cx="6666" cy="3343"/>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（2）创建编辑在线文档。登录腾讯文档后，选择【新建文档类型】，除了支持在线文档、在线表格、在线幻灯片等常用文档格式外，还支持在线收集表、在线思维导图、在线流程图等常用功能。</a:t>
              </a:r>
              <a:endPar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sp>
        <p:nvSpPr>
          <p:cNvPr id="11" name="矩形 10"/>
          <p:cNvSpPr/>
          <p:nvPr userDrawn="1"/>
        </p:nvSpPr>
        <p:spPr>
          <a:xfrm>
            <a:off x="7995285" y="476250"/>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5594985" y="1341755"/>
            <a:ext cx="5969635" cy="1106805"/>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进入在线文档编辑界面，按照需求进行编辑。编辑好的文档可直接保存在在线文档，无论在计算机终端还是移动终端均可方便地使用。</a:t>
            </a:r>
            <a:endPar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243" name="图片 2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26335" y="4535488"/>
            <a:ext cx="1320800" cy="2263775"/>
          </a:xfrm>
          <a:prstGeom prst="rect">
            <a:avLst/>
          </a:prstGeom>
          <a:ln>
            <a:solidFill>
              <a:schemeClr val="accent1"/>
            </a:solidFill>
          </a:ln>
        </p:spPr>
      </p:pic>
      <p:pic>
        <p:nvPicPr>
          <p:cNvPr id="2061" name="图片 20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5520" y="3020695"/>
            <a:ext cx="5042535" cy="2789555"/>
          </a:xfrm>
          <a:prstGeom prst="rect">
            <a:avLst/>
          </a:prstGeom>
          <a:ln>
            <a:solidFill>
              <a:schemeClr val="accent1"/>
            </a:solidFill>
          </a:ln>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dirty="0">
                <a:solidFill>
                  <a:schemeClr val="bg1"/>
                </a:solidFill>
                <a:latin typeface="微软雅黑" panose="020B0503020204020204" pitchFamily="34" charset="-122"/>
              </a:rPr>
              <a:t>添加</a:t>
            </a:r>
            <a:endParaRPr lang="en-US" altLang="zh-CN" b="1" dirty="0">
              <a:solidFill>
                <a:schemeClr val="bg1"/>
              </a:solidFill>
              <a:latin typeface="微软雅黑" panose="020B0503020204020204" pitchFamily="34" charset="-122"/>
            </a:endParaRPr>
          </a:p>
          <a:p>
            <a:pPr algn="ctr" eaLnBrk="1" hangingPunct="1">
              <a:spcBef>
                <a:spcPct val="0"/>
              </a:spcBef>
              <a:buFontTx/>
              <a:buNone/>
            </a:pPr>
            <a:r>
              <a:rPr lang="zh-CN" altLang="en-US" b="1" dirty="0">
                <a:solidFill>
                  <a:schemeClr val="bg1"/>
                </a:solidFill>
                <a:latin typeface="微软雅黑" panose="020B0503020204020204" pitchFamily="34" charset="-122"/>
              </a:rPr>
              <a:t>标题</a:t>
            </a:r>
            <a:endParaRPr lang="en-US" altLang="zh-CN" b="1" dirty="0">
              <a:solidFill>
                <a:schemeClr val="bg1"/>
              </a:solidFill>
              <a:latin typeface="微软雅黑" panose="020B0503020204020204" pitchFamily="34" charset="-122"/>
            </a:endParaRPr>
          </a:p>
        </p:txBody>
      </p:sp>
      <p:grpSp>
        <p:nvGrpSpPr>
          <p:cNvPr id="6" name="组合 5"/>
          <p:cNvGrpSpPr/>
          <p:nvPr/>
        </p:nvGrpSpPr>
        <p:grpSpPr>
          <a:xfrm>
            <a:off x="4176395" y="289560"/>
            <a:ext cx="2395220" cy="583565"/>
            <a:chOff x="576" y="935"/>
            <a:chExt cx="3772" cy="919"/>
          </a:xfrm>
        </p:grpSpPr>
        <p:sp>
          <p:nvSpPr>
            <p:cNvPr id="63" name="AutoShape 23"/>
            <p:cNvSpPr>
              <a:spLocks noChangeArrowheads="1"/>
            </p:cNvSpPr>
            <p:nvPr/>
          </p:nvSpPr>
          <p:spPr bwMode="auto">
            <a:xfrm>
              <a:off x="576"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4" name="AutoShape 23"/>
            <p:cNvSpPr>
              <a:spLocks noChangeArrowheads="1"/>
            </p:cNvSpPr>
            <p:nvPr/>
          </p:nvSpPr>
          <p:spPr bwMode="auto">
            <a:xfrm>
              <a:off x="882"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5" name="TextBox 64"/>
            <p:cNvSpPr txBox="1"/>
            <p:nvPr/>
          </p:nvSpPr>
          <p:spPr>
            <a:xfrm>
              <a:off x="1500" y="935"/>
              <a:ext cx="2848" cy="919"/>
            </a:xfrm>
            <a:prstGeom prst="rect">
              <a:avLst/>
            </a:prstGeom>
            <a:noFill/>
          </p:spPr>
          <p:txBody>
            <a:bodyPr wrap="none" rtlCol="0">
              <a:spAutoFit/>
            </a:bodyPr>
            <a:lstStyle/>
            <a:p>
              <a:pPr algn="ctr"/>
              <a:r>
                <a:rPr lang="zh-CN" altLang="en-US" sz="3200" b="1" dirty="0">
                  <a:ln w="6350">
                    <a:noFill/>
                  </a:ln>
                  <a:solidFill>
                    <a:srgbClr val="007FB2"/>
                  </a:solidFill>
                  <a:latin typeface="微软雅黑" panose="020B0503020204020204" pitchFamily="34" charset="-122"/>
                  <a:ea typeface="微软雅黑" panose="020B0503020204020204" pitchFamily="34" charset="-122"/>
                </a:rPr>
                <a:t>项目任务</a:t>
              </a:r>
              <a:endParaRPr lang="zh-CN" altLang="en-US" sz="3200" b="1" dirty="0">
                <a:ln w="6350">
                  <a:noFill/>
                </a:ln>
                <a:solidFill>
                  <a:srgbClr val="007FB2"/>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0" y="0"/>
            <a:ext cx="4133850" cy="6858000"/>
            <a:chOff x="0" y="0"/>
            <a:chExt cx="6510" cy="10800"/>
          </a:xfrm>
        </p:grpSpPr>
        <p:sp>
          <p:nvSpPr>
            <p:cNvPr id="7" name="五边形 6"/>
            <p:cNvSpPr/>
            <p:nvPr/>
          </p:nvSpPr>
          <p:spPr>
            <a:xfrm>
              <a:off x="0" y="0"/>
              <a:ext cx="6511" cy="10800"/>
            </a:xfrm>
            <a:prstGeom prst="homePlate">
              <a:avLst>
                <a:gd name="adj" fmla="val 25320"/>
              </a:avLst>
            </a:prstGeom>
            <a:solidFill>
              <a:srgbClr val="007FB2"/>
            </a:solidFill>
            <a:ln>
              <a:noFill/>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a:solidFill>
                  <a:schemeClr val="tx1"/>
                </a:solidFill>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0" y="2629"/>
              <a:ext cx="5426" cy="5426"/>
            </a:xfrm>
            <a:prstGeom prst="rect">
              <a:avLst/>
            </a:prstGeom>
          </p:spPr>
        </p:pic>
      </p:grpSp>
      <p:grpSp>
        <p:nvGrpSpPr>
          <p:cNvPr id="3" name="组合 2"/>
          <p:cNvGrpSpPr/>
          <p:nvPr/>
        </p:nvGrpSpPr>
        <p:grpSpPr>
          <a:xfrm>
            <a:off x="5152831" y="1946846"/>
            <a:ext cx="4883423" cy="530087"/>
            <a:chOff x="4810542" y="2448339"/>
            <a:chExt cx="4883423" cy="530087"/>
          </a:xfrm>
        </p:grpSpPr>
        <p:sp>
          <p:nvSpPr>
            <p:cNvPr id="4" name="矩形 3"/>
            <p:cNvSpPr/>
            <p:nvPr/>
          </p:nvSpPr>
          <p:spPr>
            <a:xfrm>
              <a:off x="6056244" y="2448339"/>
              <a:ext cx="3637721" cy="530087"/>
            </a:xfrm>
            <a:prstGeom prst="rect">
              <a:avLst/>
            </a:prstGeom>
            <a:solidFill>
              <a:schemeClr val="bg1"/>
            </a:solidFill>
            <a:ln>
              <a:solidFill>
                <a:srgbClr val="007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连接网络打印机</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1" name="五边形 10"/>
            <p:cNvSpPr/>
            <p:nvPr/>
          </p:nvSpPr>
          <p:spPr>
            <a:xfrm>
              <a:off x="4810542" y="2448339"/>
              <a:ext cx="1497493" cy="530087"/>
            </a:xfrm>
            <a:prstGeom prst="homePlate">
              <a:avLst>
                <a:gd name="adj" fmla="val 20000"/>
              </a:avLst>
            </a:prstGeom>
            <a:solidFill>
              <a:srgbClr val="007FB2"/>
            </a:solidFill>
            <a:ln>
              <a:solidFill>
                <a:srgbClr val="007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Impact" panose="020B0806030902050204" pitchFamily="34" charset="0"/>
                  <a:ea typeface="微软雅黑" panose="020B0503020204020204" pitchFamily="34" charset="-122"/>
                </a:rPr>
                <a:t>任务一</a:t>
              </a:r>
              <a:endParaRPr lang="zh-CN" altLang="en-US" sz="2400" dirty="0">
                <a:solidFill>
                  <a:schemeClr val="bg1"/>
                </a:solidFill>
                <a:latin typeface="Impact" panose="020B0806030902050204" pitchFamily="34" charset="0"/>
                <a:ea typeface="微软雅黑" panose="020B0503020204020204" pitchFamily="34" charset="-122"/>
              </a:endParaRPr>
            </a:p>
          </p:txBody>
        </p:sp>
      </p:grpSp>
      <p:grpSp>
        <p:nvGrpSpPr>
          <p:cNvPr id="12" name="组合 11"/>
          <p:cNvGrpSpPr/>
          <p:nvPr/>
        </p:nvGrpSpPr>
        <p:grpSpPr>
          <a:xfrm>
            <a:off x="5166083" y="2871685"/>
            <a:ext cx="4870171" cy="530087"/>
            <a:chOff x="4823794" y="2448339"/>
            <a:chExt cx="4870171" cy="530087"/>
          </a:xfrm>
        </p:grpSpPr>
        <p:sp>
          <p:nvSpPr>
            <p:cNvPr id="13" name="矩形 12"/>
            <p:cNvSpPr/>
            <p:nvPr/>
          </p:nvSpPr>
          <p:spPr>
            <a:xfrm>
              <a:off x="6056244" y="2448339"/>
              <a:ext cx="3637721" cy="530087"/>
            </a:xfrm>
            <a:prstGeom prst="rect">
              <a:avLst/>
            </a:prstGeom>
            <a:solidFill>
              <a:schemeClr val="bg1"/>
            </a:solidFill>
            <a:ln>
              <a:solidFill>
                <a:srgbClr val="007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使用远程办公</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4" name="五边形 13"/>
            <p:cNvSpPr/>
            <p:nvPr/>
          </p:nvSpPr>
          <p:spPr>
            <a:xfrm>
              <a:off x="4823794" y="2448339"/>
              <a:ext cx="1484241" cy="530087"/>
            </a:xfrm>
            <a:prstGeom prst="homePlate">
              <a:avLst>
                <a:gd name="adj" fmla="val 20000"/>
              </a:avLst>
            </a:prstGeom>
            <a:solidFill>
              <a:srgbClr val="007FB2"/>
            </a:solidFill>
            <a:ln>
              <a:solidFill>
                <a:srgbClr val="007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Impact" panose="020B0806030902050204" pitchFamily="34" charset="0"/>
                  <a:ea typeface="微软雅黑" panose="020B0503020204020204" pitchFamily="34" charset="-122"/>
                </a:rPr>
                <a:t>任务二</a:t>
              </a:r>
              <a:endParaRPr lang="zh-CN" altLang="en-US" sz="2400" dirty="0">
                <a:solidFill>
                  <a:schemeClr val="bg1"/>
                </a:solidFill>
                <a:latin typeface="Impact" panose="020B0806030902050204" pitchFamily="34" charset="0"/>
                <a:ea typeface="微软雅黑" panose="020B0503020204020204" pitchFamily="34" charset="-122"/>
              </a:endParaRPr>
            </a:p>
          </p:txBody>
        </p:sp>
      </p:grpSp>
      <p:grpSp>
        <p:nvGrpSpPr>
          <p:cNvPr id="15" name="组合 14"/>
          <p:cNvGrpSpPr/>
          <p:nvPr/>
        </p:nvGrpSpPr>
        <p:grpSpPr>
          <a:xfrm>
            <a:off x="5166083" y="3795415"/>
            <a:ext cx="4870171" cy="530087"/>
            <a:chOff x="4823794" y="2448339"/>
            <a:chExt cx="4870171" cy="530087"/>
          </a:xfrm>
        </p:grpSpPr>
        <p:sp>
          <p:nvSpPr>
            <p:cNvPr id="16" name="矩形 15"/>
            <p:cNvSpPr/>
            <p:nvPr/>
          </p:nvSpPr>
          <p:spPr>
            <a:xfrm>
              <a:off x="6056244" y="2448339"/>
              <a:ext cx="3637721" cy="530087"/>
            </a:xfrm>
            <a:prstGeom prst="rect">
              <a:avLst/>
            </a:prstGeom>
            <a:solidFill>
              <a:schemeClr val="bg1"/>
            </a:solidFill>
            <a:ln>
              <a:solidFill>
                <a:srgbClr val="007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复印身份证</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7" name="五边形 16"/>
            <p:cNvSpPr/>
            <p:nvPr/>
          </p:nvSpPr>
          <p:spPr>
            <a:xfrm>
              <a:off x="4823794" y="2448339"/>
              <a:ext cx="1484241" cy="530087"/>
            </a:xfrm>
            <a:prstGeom prst="homePlate">
              <a:avLst>
                <a:gd name="adj" fmla="val 20000"/>
              </a:avLst>
            </a:prstGeom>
            <a:solidFill>
              <a:srgbClr val="007FB2"/>
            </a:solidFill>
            <a:ln>
              <a:solidFill>
                <a:srgbClr val="007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Impact" panose="020B0806030902050204" pitchFamily="34" charset="0"/>
                  <a:ea typeface="微软雅黑" panose="020B0503020204020204" pitchFamily="34" charset="-122"/>
                </a:rPr>
                <a:t>任务三</a:t>
              </a:r>
              <a:endParaRPr lang="zh-CN" altLang="en-US" sz="2400" dirty="0">
                <a:solidFill>
                  <a:schemeClr val="bg1"/>
                </a:solidFill>
                <a:latin typeface="Impact" panose="020B0806030902050204" pitchFamily="34" charset="0"/>
                <a:ea typeface="微软雅黑" panose="020B0503020204020204" pitchFamily="34" charset="-122"/>
              </a:endParaRPr>
            </a:p>
          </p:txBody>
        </p:sp>
      </p:grpSp>
      <p:sp>
        <p:nvSpPr>
          <p:cNvPr id="37" name="灯片编号占位符 3"/>
          <p:cNvSpPr>
            <a:spLocks noGrp="1"/>
          </p:cNvSpPr>
          <p:nvPr>
            <p:ph type="sldNum" sz="quarter" idx="12"/>
          </p:nvPr>
        </p:nvSpPr>
        <p:spPr>
          <a:xfrm>
            <a:off x="10624490" y="6392228"/>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b="1" smtClean="0">
                <a:solidFill>
                  <a:srgbClr val="007FB2"/>
                </a:solidFill>
              </a:rPr>
            </a:fld>
            <a:endParaRPr lang="zh-CN" altLang="en-US" b="1">
              <a:solidFill>
                <a:srgbClr val="007FB2"/>
              </a:solidFill>
            </a:endParaRPr>
          </a:p>
        </p:txBody>
      </p:sp>
      <p:sp>
        <p:nvSpPr>
          <p:cNvPr id="39" name="燕尾形 16">
            <a:hlinkClick r:id="" action="ppaction://hlinkshowjump?jump=previousslide"/>
          </p:cNvPr>
          <p:cNvSpPr/>
          <p:nvPr userDrawn="1"/>
        </p:nvSpPr>
        <p:spPr>
          <a:xfrm flipH="1">
            <a:off x="11160526"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0" name="燕尾形 3">
            <a:hlinkClick r:id="" action="ppaction://hlinkshowjump?jump=nextslide"/>
          </p:cNvPr>
          <p:cNvSpPr/>
          <p:nvPr userDrawn="1"/>
        </p:nvSpPr>
        <p:spPr>
          <a:xfrm>
            <a:off x="11665351"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nvGrpSpPr>
          <p:cNvPr id="5" name="组合 4"/>
          <p:cNvGrpSpPr/>
          <p:nvPr/>
        </p:nvGrpSpPr>
        <p:grpSpPr>
          <a:xfrm>
            <a:off x="5166083" y="4719340"/>
            <a:ext cx="4870171" cy="530087"/>
            <a:chOff x="4823794" y="2448339"/>
            <a:chExt cx="4870171" cy="530087"/>
          </a:xfrm>
        </p:grpSpPr>
        <p:sp>
          <p:nvSpPr>
            <p:cNvPr id="9" name="矩形 8"/>
            <p:cNvSpPr/>
            <p:nvPr/>
          </p:nvSpPr>
          <p:spPr>
            <a:xfrm>
              <a:off x="6056244" y="2448339"/>
              <a:ext cx="3637721" cy="530087"/>
            </a:xfrm>
            <a:prstGeom prst="rect">
              <a:avLst/>
            </a:prstGeom>
            <a:solidFill>
              <a:schemeClr val="bg1"/>
            </a:solidFill>
            <a:ln>
              <a:solidFill>
                <a:srgbClr val="007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扫描仪扫描文档</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0" name="五边形 9"/>
            <p:cNvSpPr/>
            <p:nvPr/>
          </p:nvSpPr>
          <p:spPr>
            <a:xfrm>
              <a:off x="4823794" y="2448339"/>
              <a:ext cx="1484241" cy="530087"/>
            </a:xfrm>
            <a:prstGeom prst="homePlate">
              <a:avLst>
                <a:gd name="adj" fmla="val 20000"/>
              </a:avLst>
            </a:prstGeom>
            <a:solidFill>
              <a:srgbClr val="007FB2"/>
            </a:solidFill>
            <a:ln>
              <a:solidFill>
                <a:srgbClr val="007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Impact" panose="020B0806030902050204" pitchFamily="34" charset="0"/>
                  <a:ea typeface="微软雅黑" panose="020B0503020204020204" pitchFamily="34" charset="-122"/>
                </a:rPr>
                <a:t>任务四</a:t>
              </a:r>
              <a:endParaRPr lang="zh-CN" altLang="en-US" sz="2400" dirty="0">
                <a:solidFill>
                  <a:schemeClr val="bg1"/>
                </a:solidFill>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6"/>
                                        </p:tgtEl>
                                        <p:attrNameLst>
                                          <p:attrName>ppt_x</p:attrName>
                                          <p:attrName>ppt_y</p:attrName>
                                        </p:attrNameLst>
                                      </p:cBhvr>
                                      <p:rCtr x="0" y="0"/>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sp>
            <p:nvSpPr>
              <p:cNvPr id="18" name="TextBox 1"/>
              <p:cNvSpPr txBox="1"/>
              <p:nvPr/>
            </p:nvSpPr>
            <p:spPr>
              <a:xfrm>
                <a:off x="2313" y="525"/>
                <a:ext cx="4894"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使用远程办公</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1070610" y="1918335"/>
            <a:ext cx="4232910" cy="3233420"/>
            <a:chOff x="1008" y="3812"/>
            <a:chExt cx="6666" cy="5092"/>
          </a:xfrm>
        </p:grpSpPr>
        <p:sp>
          <p:nvSpPr>
            <p:cNvPr id="87" name="矩形 86"/>
            <p:cNvSpPr/>
            <p:nvPr/>
          </p:nvSpPr>
          <p:spPr>
            <a:xfrm>
              <a:off x="1369" y="3812"/>
              <a:ext cx="6305"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使用在线文档</a:t>
              </a:r>
              <a:endPar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88" name="文本框 87"/>
            <p:cNvSpPr txBox="1"/>
            <p:nvPr/>
          </p:nvSpPr>
          <p:spPr>
            <a:xfrm>
              <a:off x="1008" y="4495"/>
              <a:ext cx="6666" cy="4409"/>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3）使用在线文档。在线文档编辑好之后，进行分享，有“仅我自己”、“仅我分享的好友”、“所有人可查看”、“所有人可编辑”4种权限，还有分享给“QQ好友”、“微信好友”、“复制链接”、“生成二维码”4种分享形式，按照具体需要进行分享即可。</a:t>
              </a:r>
              <a:endPar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sp>
        <p:nvSpPr>
          <p:cNvPr id="11" name="矩形 10"/>
          <p:cNvSpPr/>
          <p:nvPr userDrawn="1"/>
        </p:nvSpPr>
        <p:spPr>
          <a:xfrm>
            <a:off x="7995285" y="476250"/>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8627110" y="2380615"/>
            <a:ext cx="3492500" cy="1445260"/>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创建好的在线文档，可邀请更多的人进行协作，大家编辑各自的部分即可，这样极大地提高了效率。</a:t>
            </a:r>
            <a:endPar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2062" name="图片 206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5130" y="1557655"/>
            <a:ext cx="2959735" cy="4275455"/>
          </a:xfrm>
          <a:prstGeom prst="rect">
            <a:avLst/>
          </a:prstGeom>
          <a:ln>
            <a:solidFill>
              <a:schemeClr val="accent1"/>
            </a:solidFill>
          </a:ln>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sp>
            <p:nvSpPr>
              <p:cNvPr id="18" name="TextBox 1"/>
              <p:cNvSpPr txBox="1"/>
              <p:nvPr/>
            </p:nvSpPr>
            <p:spPr>
              <a:xfrm>
                <a:off x="2313" y="525"/>
                <a:ext cx="4894"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使用远程办公</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1070610" y="1918335"/>
            <a:ext cx="11127740" cy="1345565"/>
            <a:chOff x="1008" y="3812"/>
            <a:chExt cx="17524" cy="2119"/>
          </a:xfrm>
        </p:grpSpPr>
        <p:sp>
          <p:nvSpPr>
            <p:cNvPr id="87" name="矩形 86"/>
            <p:cNvSpPr/>
            <p:nvPr/>
          </p:nvSpPr>
          <p:spPr>
            <a:xfrm>
              <a:off x="1369" y="3812"/>
              <a:ext cx="3531"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a:t>
              </a:r>
              <a:r>
                <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组织网络会议</a:t>
              </a:r>
              <a:endPar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8" name="文本框 87"/>
            <p:cNvSpPr txBox="1"/>
            <p:nvPr/>
          </p:nvSpPr>
          <p:spPr>
            <a:xfrm>
              <a:off x="1008" y="4721"/>
              <a:ext cx="17524" cy="1210"/>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网络会议以网络为媒介，突破时间地域的限制通过互联网实现面对面交流，常用的有钉钉的视频会议、云屋网络会议、腾讯会议等，这里采用腾讯会议。</a:t>
              </a:r>
              <a:endPar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sp>
        <p:nvSpPr>
          <p:cNvPr id="4" name="文本框 3"/>
          <p:cNvSpPr txBox="1"/>
          <p:nvPr/>
        </p:nvSpPr>
        <p:spPr>
          <a:xfrm>
            <a:off x="122555" y="3213735"/>
            <a:ext cx="4607560" cy="1014730"/>
          </a:xfrm>
          <a:prstGeom prst="rect">
            <a:avLst/>
          </a:prstGeom>
          <a:noFill/>
          <a:ln w="9525">
            <a:noFill/>
          </a:ln>
        </p:spPr>
        <p:txBody>
          <a:bodyPr wrap="square">
            <a:spAutoFit/>
          </a:bodyPr>
          <a:lstStyle/>
          <a:p>
            <a:pPr indent="0"/>
            <a:r>
              <a:rPr lang="zh-CN" altLang="en-US"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（1）注册腾讯会议。在腾讯会议官网，下载安装后启动腾讯会议，单击【注册/登录】按照，依据要求完成注册。</a:t>
            </a:r>
            <a:endParaRPr lang="en-US" altLang="zh-CN"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4959985" y="3171190"/>
            <a:ext cx="7214870" cy="1106805"/>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（2）登录腾讯会议。单击【注册/登录】，使用注册的账号密码登录即可，也可以使用微信登录。此时会提示使用微信扫描登录二维码。</a:t>
            </a:r>
            <a:endPar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2075" name="图片 20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2735" y="4150360"/>
            <a:ext cx="1836420" cy="2663190"/>
          </a:xfrm>
          <a:prstGeom prst="rect">
            <a:avLst/>
          </a:prstGeom>
          <a:ln>
            <a:solidFill>
              <a:schemeClr val="accent1"/>
            </a:solidFill>
          </a:ln>
        </p:spPr>
      </p:pic>
      <p:pic>
        <p:nvPicPr>
          <p:cNvPr id="2076" name="图片 207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57098" y="4105275"/>
            <a:ext cx="1886585" cy="2688590"/>
          </a:xfrm>
          <a:prstGeom prst="rect">
            <a:avLst/>
          </a:prstGeom>
          <a:ln>
            <a:solidFill>
              <a:schemeClr val="accent1"/>
            </a:solidFill>
          </a:ln>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sp>
            <p:nvSpPr>
              <p:cNvPr id="18" name="TextBox 1"/>
              <p:cNvSpPr txBox="1"/>
              <p:nvPr/>
            </p:nvSpPr>
            <p:spPr>
              <a:xfrm>
                <a:off x="2313" y="525"/>
                <a:ext cx="4894"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使用远程办公</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1299845" y="1918335"/>
            <a:ext cx="2242185"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a:t>
            </a:r>
            <a:r>
              <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组织网络会议</a:t>
            </a:r>
            <a:endPar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16840" y="2421890"/>
            <a:ext cx="4607560" cy="1938020"/>
          </a:xfrm>
          <a:prstGeom prst="rect">
            <a:avLst/>
          </a:prstGeom>
          <a:noFill/>
          <a:ln w="9525">
            <a:noFill/>
          </a:ln>
        </p:spPr>
        <p:txBody>
          <a:bodyPr wrap="square">
            <a:spAutoFit/>
          </a:bodyPr>
          <a:lstStyle/>
          <a:p>
            <a:pPr indent="0"/>
            <a:r>
              <a:rPr lang="zh-CN" altLang="en-US"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（3）使用腾讯会议。此时选择【加入会议】，输入会议号即可加入会议；也可以使用【快速会议】作为会议主持人创建会议，进入会议后可以选择下方按钮实现开启视频、共享屏幕、管理成员等功能。</a:t>
            </a:r>
            <a:endParaRPr lang="en-US" altLang="zh-CN"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5379085" y="2421890"/>
            <a:ext cx="6466205" cy="1106805"/>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腾讯会议目前免费使用，用户不仅可以使用计算机终端，还可以从手机的应用市场搜索下载“腾讯会议APP”，使用方式和计算机终端一致。</a:t>
            </a:r>
            <a:endPar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2077" name="图片 207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300" y="4222115"/>
            <a:ext cx="3484245" cy="2390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任务实施</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拓展延伸</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grpSp>
          <p:sp>
            <p:nvSpPr>
              <p:cNvPr id="18" name="TextBox 1"/>
              <p:cNvSpPr txBox="1"/>
              <p:nvPr/>
            </p:nvSpPr>
            <p:spPr>
              <a:xfrm>
                <a:off x="2313" y="525"/>
                <a:ext cx="4894"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使用远程办公</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9243060" y="495300"/>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3105150" y="967740"/>
            <a:ext cx="6132195" cy="833120"/>
          </a:xfrm>
          <a:prstGeom prst="roundRect">
            <a:avLst/>
          </a:prstGeom>
          <a:solidFill>
            <a:srgbClr val="E4544C"/>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R="0" algn="ctr" defTabSz="914400" fontAlgn="auto">
              <a:lnSpc>
                <a:spcPct val="125000"/>
              </a:lnSpc>
              <a:spcBef>
                <a:spcPts val="0"/>
              </a:spcBef>
              <a:spcAft>
                <a:spcPts val="0"/>
              </a:spcAft>
              <a:buClrTx/>
              <a:buSzTx/>
              <a:buFontTx/>
              <a:defRPr/>
            </a:pPr>
            <a:r>
              <a:rPr lang="zh-CN" altLang="en-US" sz="2400" b="1" kern="0" spc="100" noProof="0" dirty="0">
                <a:solidFill>
                  <a:schemeClr val="bg1"/>
                </a:solidFill>
                <a:uFillTx/>
                <a:latin typeface="微软雅黑" panose="020B0503020204020204" pitchFamily="34" charset="-122"/>
                <a:ea typeface="微软雅黑" panose="020B0503020204020204" pitchFamily="34" charset="-122"/>
                <a:cs typeface="Arial" panose="020B0604020202020204" pitchFamily="34" charset="0"/>
                <a:sym typeface="+mn-ea"/>
              </a:rPr>
              <a:t>创建在线调研表</a:t>
            </a:r>
            <a:endParaRPr lang="zh-CN" altLang="en-US" sz="2400" b="1" kern="0" spc="100" noProof="0" dirty="0">
              <a:solidFill>
                <a:schemeClr val="bg1"/>
              </a:solidFill>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52705" y="2997835"/>
            <a:ext cx="2193290" cy="203009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公司要开发一个新产品，为了收集用户的需求，让李明使用问卷星创建一个网络调研问卷。</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7" name="TextBox 116"/>
          <p:cNvSpPr txBox="1"/>
          <p:nvPr/>
        </p:nvSpPr>
        <p:spPr>
          <a:xfrm>
            <a:off x="124778" y="1988503"/>
            <a:ext cx="177863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dirty="0">
                <a:solidFill>
                  <a:srgbClr val="FF0000"/>
                </a:solidFill>
                <a:latin typeface="微软雅黑" panose="020B0503020204020204" pitchFamily="34" charset="-122"/>
                <a:ea typeface="微软雅黑" panose="020B0503020204020204" pitchFamily="34" charset="-122"/>
              </a:rPr>
              <a:t>任务说明</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4" name="TextBox 116"/>
          <p:cNvSpPr txBox="1"/>
          <p:nvPr/>
        </p:nvSpPr>
        <p:spPr>
          <a:xfrm>
            <a:off x="6386513" y="2016443"/>
            <a:ext cx="177863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dirty="0">
                <a:solidFill>
                  <a:srgbClr val="FF0000"/>
                </a:solidFill>
                <a:latin typeface="微软雅黑" panose="020B0503020204020204" pitchFamily="34" charset="-122"/>
                <a:ea typeface="微软雅黑" panose="020B0503020204020204" pitchFamily="34" charset="-122"/>
              </a:rPr>
              <a:t>操作提示</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570480" y="2565400"/>
            <a:ext cx="2193290" cy="106045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（1）访问问卷星官网，注册并登陆。</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5163185" y="2565400"/>
            <a:ext cx="2724150" cy="138366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（2）选择左上角【创建问卷】，在新打开的页面中选择类型为【调查】。</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8259445" y="2576195"/>
            <a:ext cx="3486150" cy="106045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（3）输入调研标题，单击【立刻创建】，随后根据需求输入调研内容。</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56" name="图片 25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21735" y="3904615"/>
            <a:ext cx="2312670" cy="2564130"/>
          </a:xfrm>
          <a:prstGeom prst="rect">
            <a:avLst/>
          </a:prstGeom>
          <a:ln>
            <a:solidFill>
              <a:schemeClr val="accent1"/>
            </a:solidFill>
          </a:ln>
        </p:spPr>
      </p:pic>
      <p:pic>
        <p:nvPicPr>
          <p:cNvPr id="257" name="图片 2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76340" y="3954780"/>
            <a:ext cx="4011930" cy="2526030"/>
          </a:xfrm>
          <a:prstGeom prst="rect">
            <a:avLst/>
          </a:prstGeom>
          <a:ln>
            <a:solidFill>
              <a:schemeClr val="accent1"/>
            </a:solidFill>
          </a:ln>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10820" y="172085"/>
            <a:ext cx="11758930" cy="6432550"/>
            <a:chOff x="281032" y="243070"/>
            <a:chExt cx="11664041" cy="6380197"/>
          </a:xfrm>
        </p:grpSpPr>
        <p:sp>
          <p:nvSpPr>
            <p:cNvPr id="19" name="任意多边形 18"/>
            <p:cNvSpPr/>
            <p:nvPr/>
          </p:nvSpPr>
          <p:spPr>
            <a:xfrm>
              <a:off x="281032" y="243070"/>
              <a:ext cx="9125961" cy="5890171"/>
            </a:xfrm>
            <a:custGeom>
              <a:avLst/>
              <a:gdLst>
                <a:gd name="connsiteX0" fmla="*/ 0 w 9125961"/>
                <a:gd name="connsiteY0" fmla="*/ 0 h 5890171"/>
                <a:gd name="connsiteX1" fmla="*/ 9125961 w 9125961"/>
                <a:gd name="connsiteY1" fmla="*/ 0 h 5890171"/>
                <a:gd name="connsiteX2" fmla="*/ 3055475 w 9125961"/>
                <a:gd name="connsiteY2" fmla="*/ 5890171 h 5890171"/>
                <a:gd name="connsiteX3" fmla="*/ 0 w 9125961"/>
                <a:gd name="connsiteY3" fmla="*/ 2834696 h 5890171"/>
              </a:gdLst>
              <a:ahLst/>
              <a:cxnLst>
                <a:cxn ang="0">
                  <a:pos x="connsiteX0" y="connsiteY0"/>
                </a:cxn>
                <a:cxn ang="0">
                  <a:pos x="connsiteX1" y="connsiteY1"/>
                </a:cxn>
                <a:cxn ang="0">
                  <a:pos x="connsiteX2" y="connsiteY2"/>
                </a:cxn>
                <a:cxn ang="0">
                  <a:pos x="connsiteX3" y="connsiteY3"/>
                </a:cxn>
              </a:cxnLst>
              <a:rect l="l" t="t" r="r" b="b"/>
              <a:pathLst>
                <a:path w="9125961" h="5890171">
                  <a:moveTo>
                    <a:pt x="0" y="0"/>
                  </a:moveTo>
                  <a:lnTo>
                    <a:pt x="9125961" y="0"/>
                  </a:lnTo>
                  <a:lnTo>
                    <a:pt x="3055475" y="5890171"/>
                  </a:lnTo>
                  <a:lnTo>
                    <a:pt x="0" y="2834696"/>
                  </a:lnTo>
                  <a:close/>
                </a:path>
              </a:pathLst>
            </a:custGeom>
            <a:solidFill>
              <a:srgbClr val="E0E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flipH="1" flipV="1">
              <a:off x="3336391" y="243070"/>
              <a:ext cx="8608682" cy="6380197"/>
            </a:xfrm>
            <a:custGeom>
              <a:avLst/>
              <a:gdLst>
                <a:gd name="connsiteX0" fmla="*/ 2550447 w 8608682"/>
                <a:gd name="connsiteY0" fmla="*/ 6380197 h 6380197"/>
                <a:gd name="connsiteX1" fmla="*/ 0 w 8608682"/>
                <a:gd name="connsiteY1" fmla="*/ 6380197 h 6380197"/>
                <a:gd name="connsiteX2" fmla="*/ 0 w 8608682"/>
                <a:gd name="connsiteY2" fmla="*/ 0 h 6380197"/>
                <a:gd name="connsiteX3" fmla="*/ 8106769 w 8608682"/>
                <a:gd name="connsiteY3" fmla="*/ 0 h 6380197"/>
                <a:gd name="connsiteX4" fmla="*/ 8608682 w 8608682"/>
                <a:gd name="connsiteY4" fmla="*/ 501914 h 638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8682" h="6380197">
                  <a:moveTo>
                    <a:pt x="2550447" y="6380197"/>
                  </a:moveTo>
                  <a:lnTo>
                    <a:pt x="0" y="6380197"/>
                  </a:lnTo>
                  <a:lnTo>
                    <a:pt x="0" y="0"/>
                  </a:lnTo>
                  <a:lnTo>
                    <a:pt x="8106769" y="0"/>
                  </a:lnTo>
                  <a:lnTo>
                    <a:pt x="8608682" y="501914"/>
                  </a:lnTo>
                  <a:close/>
                </a:path>
              </a:pathLst>
            </a:cu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直角三角形 20"/>
          <p:cNvSpPr/>
          <p:nvPr/>
        </p:nvSpPr>
        <p:spPr>
          <a:xfrm>
            <a:off x="-21590" y="3129280"/>
            <a:ext cx="3761105" cy="372999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 name="直角三角形 21"/>
          <p:cNvSpPr/>
          <p:nvPr/>
        </p:nvSpPr>
        <p:spPr>
          <a:xfrm rot="18914386">
            <a:off x="9601835" y="-629920"/>
            <a:ext cx="1254760" cy="125476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任意多边形 22"/>
          <p:cNvSpPr/>
          <p:nvPr/>
        </p:nvSpPr>
        <p:spPr>
          <a:xfrm rot="18914386">
            <a:off x="9847580" y="97790"/>
            <a:ext cx="744855" cy="744855"/>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任意多边形 23"/>
          <p:cNvSpPr/>
          <p:nvPr/>
        </p:nvSpPr>
        <p:spPr>
          <a:xfrm>
            <a:off x="210820" y="2997835"/>
            <a:ext cx="3606800" cy="3606800"/>
          </a:xfrm>
          <a:custGeom>
            <a:avLst/>
            <a:gdLst>
              <a:gd name="connsiteX0" fmla="*/ 0 w 3538728"/>
              <a:gd name="connsiteY0" fmla="*/ 0 h 3538728"/>
              <a:gd name="connsiteX1" fmla="*/ 3538728 w 3538728"/>
              <a:gd name="connsiteY1" fmla="*/ 3538728 h 3538728"/>
              <a:gd name="connsiteX2" fmla="*/ 3405621 w 3538728"/>
              <a:gd name="connsiteY2" fmla="*/ 3538728 h 3538728"/>
              <a:gd name="connsiteX3" fmla="*/ 0 w 3538728"/>
              <a:gd name="connsiteY3" fmla="*/ 133107 h 3538728"/>
            </a:gdLst>
            <a:ahLst/>
            <a:cxnLst>
              <a:cxn ang="0">
                <a:pos x="connsiteX0" y="connsiteY0"/>
              </a:cxn>
              <a:cxn ang="0">
                <a:pos x="connsiteX1" y="connsiteY1"/>
              </a:cxn>
              <a:cxn ang="0">
                <a:pos x="connsiteX2" y="connsiteY2"/>
              </a:cxn>
              <a:cxn ang="0">
                <a:pos x="connsiteX3" y="connsiteY3"/>
              </a:cxn>
            </a:cxnLst>
            <a:rect l="l" t="t" r="r" b="b"/>
            <a:pathLst>
              <a:path w="3538728" h="3538728">
                <a:moveTo>
                  <a:pt x="0" y="0"/>
                </a:moveTo>
                <a:lnTo>
                  <a:pt x="3538728" y="3538728"/>
                </a:lnTo>
                <a:lnTo>
                  <a:pt x="3405621" y="3538728"/>
                </a:lnTo>
                <a:lnTo>
                  <a:pt x="0" y="133107"/>
                </a:lnTo>
                <a:close/>
              </a:path>
            </a:pathLst>
          </a:cu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4" name="组合 33"/>
          <p:cNvGrpSpPr/>
          <p:nvPr/>
        </p:nvGrpSpPr>
        <p:grpSpPr>
          <a:xfrm>
            <a:off x="4087495" y="1917700"/>
            <a:ext cx="3806190" cy="1863725"/>
            <a:chOff x="6437" y="3020"/>
            <a:chExt cx="5994" cy="2935"/>
          </a:xfrm>
        </p:grpSpPr>
        <p:sp>
          <p:nvSpPr>
            <p:cNvPr id="25" name="文本框 24"/>
            <p:cNvSpPr txBox="1"/>
            <p:nvPr/>
          </p:nvSpPr>
          <p:spPr>
            <a:xfrm>
              <a:off x="6437" y="4556"/>
              <a:ext cx="5994" cy="1307"/>
            </a:xfrm>
            <a:prstGeom prst="rect">
              <a:avLst/>
            </a:prstGeom>
            <a:noFill/>
          </p:spPr>
          <p:txBody>
            <a:bodyPr wrap="square" rtlCol="0">
              <a:spAutoFit/>
            </a:bodyPr>
            <a:lstStyle/>
            <a:p>
              <a:pPr algn="dist"/>
              <a:r>
                <a:rPr lang="zh-CN" altLang="en-US" sz="4800" dirty="0">
                  <a:solidFill>
                    <a:srgbClr val="007FB2"/>
                  </a:solidFill>
                  <a:latin typeface="微软雅黑" panose="020B0503020204020204" pitchFamily="34" charset="-122"/>
                  <a:ea typeface="微软雅黑" panose="020B0503020204020204" pitchFamily="34" charset="-122"/>
                  <a:sym typeface="+mn-ea"/>
                </a:rPr>
                <a:t>  复印身份证</a:t>
              </a:r>
              <a:endParaRPr lang="zh-CN" altLang="en-US" sz="4800" dirty="0">
                <a:solidFill>
                  <a:srgbClr val="007FB2"/>
                </a:solidFill>
                <a:latin typeface="微软雅黑" panose="020B0503020204020204" pitchFamily="34" charset="-122"/>
                <a:ea typeface="微软雅黑" panose="020B0503020204020204" pitchFamily="34" charset="-122"/>
                <a:sym typeface="+mn-ea"/>
              </a:endParaRPr>
            </a:p>
          </p:txBody>
        </p:sp>
        <p:cxnSp>
          <p:nvCxnSpPr>
            <p:cNvPr id="30" name="直接连接符 29"/>
            <p:cNvCxnSpPr/>
            <p:nvPr userDrawn="1"/>
          </p:nvCxnSpPr>
          <p:spPr>
            <a:xfrm>
              <a:off x="6629" y="5955"/>
              <a:ext cx="4353" cy="0"/>
            </a:xfrm>
            <a:prstGeom prst="line">
              <a:avLst/>
            </a:prstGeom>
            <a:ln w="19050">
              <a:solidFill>
                <a:srgbClr val="007FB2"/>
              </a:solidFill>
              <a:tailEnd type="ova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7791" y="3020"/>
              <a:ext cx="3203" cy="1113"/>
            </a:xfrm>
            <a:prstGeom prst="rect">
              <a:avLst/>
            </a:prstGeom>
            <a:solidFill>
              <a:srgbClr val="007FB2"/>
            </a:solidFill>
          </p:spPr>
          <p:txBody>
            <a:bodyPr wrap="square" rtlCol="0">
              <a:spAutoFit/>
            </a:bodyPr>
            <a:lstStyle/>
            <a:p>
              <a:pPr algn="dist"/>
              <a:r>
                <a:rPr lang="zh-CN" altLang="en-US" sz="4000" b="1">
                  <a:solidFill>
                    <a:schemeClr val="bg1"/>
                  </a:solidFill>
                  <a:latin typeface="微软雅黑" panose="020B0503020204020204" pitchFamily="34" charset="-122"/>
                  <a:ea typeface="微软雅黑" panose="020B0503020204020204" pitchFamily="34" charset="-122"/>
                  <a:cs typeface="+mn-ea"/>
                  <a:sym typeface="+mn-lt"/>
                </a:rPr>
                <a:t>任务三</a:t>
              </a:r>
              <a:endParaRPr lang="zh-CN" altLang="en-US" sz="4000" b="1">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up)">
                                      <p:cBhvr>
                                        <p:cTn id="16" dur="500"/>
                                        <p:tgtEl>
                                          <p:spTgt spid="24"/>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childTnLst>
                          </p:cTn>
                        </p:par>
                        <p:par>
                          <p:cTn id="21" fill="hold">
                            <p:stCondLst>
                              <p:cond delay="1500"/>
                            </p:stCondLst>
                            <p:childTnLst>
                              <p:par>
                                <p:cTn id="22" presetID="14" presetClass="entr" presetSubtype="1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1590" y="-2667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任务准备</a:t>
                  </a:r>
                  <a:endParaRPr lang="zh-CN" altLang="en-US" sz="18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任务说明</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9" name="矩形 8"/>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4557"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复印身份证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52" name="TextBox 51"/>
          <p:cNvSpPr txBox="1"/>
          <p:nvPr/>
        </p:nvSpPr>
        <p:spPr>
          <a:xfrm>
            <a:off x="2426335" y="1016000"/>
            <a:ext cx="7566660" cy="3138170"/>
          </a:xfrm>
          <a:prstGeom prst="rect">
            <a:avLst/>
          </a:prstGeom>
          <a:noFill/>
          <a:ln w="15875">
            <a:solidFill>
              <a:srgbClr val="007FB2"/>
            </a:solidFill>
          </a:ln>
        </p:spPr>
        <p:txBody>
          <a:bodyPr wrap="square" rtlCol="0">
            <a:spAutoFit/>
          </a:bodyPr>
          <a:lstStyle/>
          <a:p>
            <a:pPr indent="558800" fontAlgn="auto">
              <a:lnSpc>
                <a:spcPct val="150000"/>
              </a:lnSpc>
              <a:extLst>
                <a:ext uri="{35155182-B16C-46BC-9424-99874614C6A1}">
                  <wpsdc:indentchars xmlns:wpsdc="http://www.wps.cn/officeDocument/2017/drawingmlCustomData" val="200" checksum="1956455923"/>
                </a:ext>
              </a:extLst>
            </a:pPr>
            <a:r>
              <a:rPr lang="zh-CN" altLang="en-US" sz="2200" dirty="0">
                <a:latin typeface="微软雅黑" panose="020B0503020204020204" pitchFamily="34" charset="-122"/>
                <a:ea typeface="微软雅黑" panose="020B0503020204020204" pitchFamily="34" charset="-122"/>
              </a:rPr>
              <a:t>公司要办理证件，需要复印员工的身份证，要求正反面同时复印在在一张A4纸上，李明准备用办公室里的家用一体式复印机完成复印，同时为了避免身份证复印件被用于其他用途，还进行了安全处理。</a:t>
            </a:r>
            <a:endParaRPr lang="zh-CN" altLang="en-US" sz="2200" dirty="0">
              <a:latin typeface="微软雅黑" panose="020B0503020204020204" pitchFamily="34" charset="-122"/>
              <a:ea typeface="微软雅黑" panose="020B0503020204020204" pitchFamily="34" charset="-122"/>
            </a:endParaRPr>
          </a:p>
          <a:p>
            <a:pPr indent="558800" fontAlgn="auto">
              <a:lnSpc>
                <a:spcPct val="150000"/>
              </a:lnSpc>
              <a:extLst>
                <a:ext uri="{35155182-B16C-46BC-9424-99874614C6A1}">
                  <wpsdc:indentchars xmlns:wpsdc="http://www.wps.cn/officeDocument/2017/drawingmlCustomData" val="200" checksum="1956455923"/>
                </a:ext>
              </a:extLst>
            </a:pPr>
            <a:r>
              <a:rPr lang="zh-CN" altLang="en-US" sz="2200" dirty="0">
                <a:latin typeface="微软雅黑" panose="020B0503020204020204" pitchFamily="34" charset="-122"/>
                <a:ea typeface="微软雅黑" panose="020B0503020204020204" pitchFamily="34" charset="-122"/>
              </a:rPr>
              <a:t>本任务达到2个目的，一是学会使用一体式复印机复印身份证，二是学会对身份证复印件进行安全处理。</a:t>
            </a:r>
            <a:endParaRPr lang="zh-CN" altLang="en-US" sz="2200" dirty="0">
              <a:latin typeface="微软雅黑" panose="020B0503020204020204" pitchFamily="34" charset="-122"/>
              <a:ea typeface="微软雅黑" panose="020B0503020204020204" pitchFamily="34" charset="-122"/>
            </a:endParaRP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673878" y="1224280"/>
            <a:ext cx="3366094" cy="539750"/>
            <a:chOff x="2430" y="1311"/>
            <a:chExt cx="4024"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1</a:t>
              </a:r>
              <a:endParaRPr lang="en-US" altLang="zh-CN" sz="2400" b="1">
                <a:solidFill>
                  <a:schemeClr val="bg1"/>
                </a:solidFill>
                <a:latin typeface="Lato Black" panose="020F0A02020204030203" pitchFamily="34" charset="0"/>
              </a:endParaRPr>
            </a:p>
          </p:txBody>
        </p:sp>
        <p:sp>
          <p:nvSpPr>
            <p:cNvPr id="68" name="MH_SubTitle_1"/>
            <p:cNvSpPr txBox="1"/>
            <p:nvPr>
              <p:custDataLst>
                <p:tags r:id="rId2"/>
              </p:custDataLst>
            </p:nvPr>
          </p:nvSpPr>
          <p:spPr>
            <a:xfrm>
              <a:off x="3025" y="1311"/>
              <a:ext cx="3429"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认识复印机</a:t>
              </a:r>
              <a:endPar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endParaRPr>
            </a:p>
          </p:txBody>
        </p:sp>
      </p:grpSp>
      <p:sp>
        <p:nvSpPr>
          <p:cNvPr id="100" name="文本框 99"/>
          <p:cNvSpPr txBox="1"/>
          <p:nvPr/>
        </p:nvSpPr>
        <p:spPr>
          <a:xfrm>
            <a:off x="842645" y="2030730"/>
            <a:ext cx="6015355" cy="4092575"/>
          </a:xfrm>
          <a:prstGeom prst="rect">
            <a:avLst/>
          </a:prstGeom>
          <a:solidFill>
            <a:srgbClr val="007FB2"/>
          </a:solidFill>
          <a:ln w="9525">
            <a:noFill/>
          </a:ln>
        </p:spPr>
        <p:txBody>
          <a:bodyPr wrap="square">
            <a:spAutoFit/>
          </a:bodyPr>
          <a:lstStyle/>
          <a:p>
            <a:pPr indent="508000" fontAlgn="auto">
              <a:lnSpc>
                <a:spcPts val="2600"/>
              </a:lnSpc>
              <a:extLst>
                <a:ext uri="{35155182-B16C-46BC-9424-99874614C6A1}">
                  <wpsdc:indentchars xmlns:wpsdc="http://www.wps.cn/officeDocument/2017/drawingmlCustomData" val="200" checksum="282533468"/>
                </a:ext>
              </a:extLst>
            </a:pPr>
            <a:r>
              <a:rPr lang="zh-CN" sz="2000" b="0">
                <a:latin typeface="微软雅黑" panose="020B0503020204020204" pitchFamily="34" charset="-122"/>
                <a:ea typeface="微软雅黑" panose="020B0503020204020204" pitchFamily="34" charset="-122"/>
              </a:rPr>
              <a:t>通常所说的复印机是指从书写、绘制或印刷的原稿得到等倍、放大或缩小的复印品的设备，广义上的复印机是指拥有复印功能的设备，包括复印机、打印复印传真一体机、电话传真机等，后2种复印功能较简单，通常只能等倍复印。复印机操作简单、速度快，比较传统的铅字印刷、蜡纸油印、胶印等无需制版，而能直接从原稿获得复印品，非常的方便。复印机除了复印功能而外，还有打印、扫描、网络共享等多种功能。</a:t>
            </a:r>
            <a:endParaRPr lang="zh-CN" sz="2000" b="0">
              <a:latin typeface="微软雅黑" panose="020B0503020204020204" pitchFamily="34" charset="-122"/>
              <a:ea typeface="微软雅黑" panose="020B0503020204020204" pitchFamily="34" charset="-122"/>
            </a:endParaRPr>
          </a:p>
          <a:p>
            <a:pPr indent="508000" fontAlgn="auto">
              <a:lnSpc>
                <a:spcPts val="2600"/>
              </a:lnSpc>
              <a:extLst>
                <a:ext uri="{35155182-B16C-46BC-9424-99874614C6A1}">
                  <wpsdc:indentchars xmlns:wpsdc="http://www.wps.cn/officeDocument/2017/drawingmlCustomData" val="200" checksum="282533468"/>
                </a:ext>
              </a:extLst>
            </a:pPr>
            <a:r>
              <a:rPr lang="zh-CN" sz="2000" b="0">
                <a:latin typeface="微软雅黑" panose="020B0503020204020204" pitchFamily="34" charset="-122"/>
                <a:ea typeface="微软雅黑" panose="020B0503020204020204" pitchFamily="34" charset="-122"/>
              </a:rPr>
              <a:t>从复印机的用途来划分的话，可以划分为家用型复印机、办公型复印机、便携式复印机和工程图纸复印机。</a:t>
            </a:r>
            <a:endParaRPr lang="zh-CN" sz="2000" b="0">
              <a:latin typeface="微软雅黑" panose="020B0503020204020204" pitchFamily="34" charset="-122"/>
              <a:ea typeface="微软雅黑" panose="020B0503020204020204" pitchFamily="34" charset="-122"/>
            </a:endParaRPr>
          </a:p>
        </p:txBody>
      </p:sp>
      <p:sp>
        <p:nvSpPr>
          <p:cNvPr id="7" name="TextBox 1"/>
          <p:cNvSpPr txBox="1"/>
          <p:nvPr/>
        </p:nvSpPr>
        <p:spPr>
          <a:xfrm>
            <a:off x="1468755" y="333375"/>
            <a:ext cx="28936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复印身份证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pic>
        <p:nvPicPr>
          <p:cNvPr id="3" name="图片 2"/>
          <p:cNvPicPr>
            <a:picLocks noChangeAspect="1"/>
          </p:cNvPicPr>
          <p:nvPr/>
        </p:nvPicPr>
        <p:blipFill>
          <a:blip r:embed="rId3"/>
          <a:stretch>
            <a:fillRect/>
          </a:stretch>
        </p:blipFill>
        <p:spPr>
          <a:xfrm>
            <a:off x="7109460" y="2002790"/>
            <a:ext cx="4733925" cy="4051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673878" y="1224280"/>
            <a:ext cx="3990963" cy="539750"/>
            <a:chOff x="2430" y="1311"/>
            <a:chExt cx="4771"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2</a:t>
              </a:r>
              <a:endParaRPr lang="en-US" altLang="zh-CN" sz="2400" b="1">
                <a:solidFill>
                  <a:schemeClr val="bg1"/>
                </a:solidFill>
                <a:latin typeface="Lato Black" panose="020F0A02020204030203" pitchFamily="34" charset="0"/>
              </a:endParaRPr>
            </a:p>
          </p:txBody>
        </p:sp>
        <p:sp>
          <p:nvSpPr>
            <p:cNvPr id="68" name="MH_SubTitle_1"/>
            <p:cNvSpPr txBox="1"/>
            <p:nvPr>
              <p:custDataLst>
                <p:tags r:id="rId2"/>
              </p:custDataLst>
            </p:nvPr>
          </p:nvSpPr>
          <p:spPr>
            <a:xfrm>
              <a:off x="3197" y="1311"/>
              <a:ext cx="4004"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认识家用一体式复印机</a:t>
              </a:r>
              <a:endPar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endParaRPr>
            </a:p>
          </p:txBody>
        </p:sp>
      </p:grpSp>
      <p:sp>
        <p:nvSpPr>
          <p:cNvPr id="100" name="文本框 99"/>
          <p:cNvSpPr txBox="1"/>
          <p:nvPr/>
        </p:nvSpPr>
        <p:spPr>
          <a:xfrm>
            <a:off x="554355" y="1929130"/>
            <a:ext cx="5655310" cy="2425065"/>
          </a:xfrm>
          <a:prstGeom prst="rect">
            <a:avLst/>
          </a:prstGeom>
          <a:solidFill>
            <a:srgbClr val="007FB2"/>
          </a:solidFill>
          <a:ln w="9525">
            <a:noFill/>
          </a:ln>
        </p:spPr>
        <p:txBody>
          <a:bodyPr wrap="square">
            <a:spAutoFit/>
          </a:bodyPr>
          <a:lstStyle/>
          <a:p>
            <a:pPr indent="508000" fontAlgn="auto">
              <a:lnSpc>
                <a:spcPts val="2600"/>
              </a:lnSpc>
              <a:extLst>
                <a:ext uri="{35155182-B16C-46BC-9424-99874614C6A1}">
                  <wpsdc:indentchars xmlns:wpsdc="http://www.wps.cn/officeDocument/2017/drawingmlCustomData" val="200" checksum="282533468"/>
                </a:ext>
              </a:extLst>
            </a:pPr>
            <a:r>
              <a:rPr lang="zh-CN" sz="2000" b="0">
                <a:latin typeface="微软雅黑" panose="020B0503020204020204" pitchFamily="34" charset="-122"/>
                <a:ea typeface="微软雅黑" panose="020B0503020204020204" pitchFamily="34" charset="-122"/>
              </a:rPr>
              <a:t>家用一体式复印机指集打印、复印、扫描、传真等多种功能为一体的产品，能满足使用率不高的家庭和普通办公需求。</a:t>
            </a:r>
            <a:endParaRPr lang="zh-CN" sz="2000" b="0">
              <a:latin typeface="微软雅黑" panose="020B0503020204020204" pitchFamily="34" charset="-122"/>
              <a:ea typeface="微软雅黑" panose="020B0503020204020204" pitchFamily="34" charset="-122"/>
            </a:endParaRPr>
          </a:p>
          <a:p>
            <a:pPr indent="508000" fontAlgn="auto">
              <a:lnSpc>
                <a:spcPts val="2600"/>
              </a:lnSpc>
              <a:extLst>
                <a:ext uri="{35155182-B16C-46BC-9424-99874614C6A1}">
                  <wpsdc:indentchars xmlns:wpsdc="http://www.wps.cn/officeDocument/2017/drawingmlCustomData" val="200" checksum="282533468"/>
                </a:ext>
              </a:extLst>
            </a:pPr>
            <a:r>
              <a:rPr lang="zh-CN" sz="2000" b="0">
                <a:latin typeface="微软雅黑" panose="020B0503020204020204" pitchFamily="34" charset="-122"/>
                <a:ea typeface="微软雅黑" panose="020B0503020204020204" pitchFamily="34" charset="-122"/>
              </a:rPr>
              <a:t>通常按照有无传真分为两种，一种是带有打印、扫描、复印3种功能的设备，另一种有打印、复印、扫描、传真4种功能的设备，传真机主要由稿台盖板、操作面板、进纸盒等几部分组成。</a:t>
            </a:r>
            <a:endParaRPr lang="zh-CN" sz="2000" b="0">
              <a:latin typeface="微软雅黑" panose="020B0503020204020204" pitchFamily="34" charset="-122"/>
              <a:ea typeface="微软雅黑" panose="020B0503020204020204" pitchFamily="34" charset="-122"/>
            </a:endParaRPr>
          </a:p>
        </p:txBody>
      </p:sp>
      <p:sp>
        <p:nvSpPr>
          <p:cNvPr id="7" name="TextBox 1"/>
          <p:cNvSpPr txBox="1"/>
          <p:nvPr/>
        </p:nvSpPr>
        <p:spPr>
          <a:xfrm>
            <a:off x="1490345" y="332740"/>
            <a:ext cx="28936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复印身份证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pic>
        <p:nvPicPr>
          <p:cNvPr id="533" name="图片 533"/>
          <p:cNvPicPr>
            <a:picLocks noChangeAspect="1"/>
          </p:cNvPicPr>
          <p:nvPr/>
        </p:nvPicPr>
        <p:blipFill>
          <a:blip r:embed="rId3"/>
          <a:srcRect l="3533" t="1852"/>
          <a:stretch>
            <a:fillRect/>
          </a:stretch>
        </p:blipFill>
        <p:spPr>
          <a:xfrm>
            <a:off x="6530975" y="2709228"/>
            <a:ext cx="2369820" cy="1768475"/>
          </a:xfrm>
          <a:prstGeom prst="rect">
            <a:avLst/>
          </a:prstGeom>
          <a:ln>
            <a:noFill/>
          </a:ln>
        </p:spPr>
      </p:pic>
      <p:pic>
        <p:nvPicPr>
          <p:cNvPr id="1051" name="图片 1051"/>
          <p:cNvPicPr>
            <a:picLocks noChangeAspect="1"/>
          </p:cNvPicPr>
          <p:nvPr/>
        </p:nvPicPr>
        <p:blipFill>
          <a:blip r:embed="rId4"/>
          <a:stretch>
            <a:fillRect/>
          </a:stretch>
        </p:blipFill>
        <p:spPr>
          <a:xfrm>
            <a:off x="9915525" y="2637790"/>
            <a:ext cx="1813560" cy="2043430"/>
          </a:xfrm>
          <a:prstGeom prst="rect">
            <a:avLst/>
          </a:prstGeom>
        </p:spPr>
      </p:pic>
      <p:cxnSp>
        <p:nvCxnSpPr>
          <p:cNvPr id="488" name="直接连接符 488"/>
          <p:cNvCxnSpPr/>
          <p:nvPr/>
        </p:nvCxnSpPr>
        <p:spPr>
          <a:xfrm flipH="1" flipV="1">
            <a:off x="6530975" y="3213735"/>
            <a:ext cx="152400" cy="14478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89" name="文本框 489"/>
          <p:cNvSpPr txBox="1"/>
          <p:nvPr/>
        </p:nvSpPr>
        <p:spPr>
          <a:xfrm>
            <a:off x="6386830" y="3023235"/>
            <a:ext cx="35814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话筒</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cxnSp>
        <p:nvCxnSpPr>
          <p:cNvPr id="491" name="直接连接符 491"/>
          <p:cNvCxnSpPr/>
          <p:nvPr/>
        </p:nvCxnSpPr>
        <p:spPr>
          <a:xfrm flipV="1">
            <a:off x="8259445" y="2493645"/>
            <a:ext cx="358140" cy="17526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3" name="直接连接符 493"/>
          <p:cNvCxnSpPr/>
          <p:nvPr/>
        </p:nvCxnSpPr>
        <p:spPr>
          <a:xfrm flipH="1" flipV="1">
            <a:off x="9699625" y="2637790"/>
            <a:ext cx="350520" cy="1143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92" name="文本框 492"/>
          <p:cNvSpPr txBox="1"/>
          <p:nvPr/>
        </p:nvSpPr>
        <p:spPr>
          <a:xfrm>
            <a:off x="8979535" y="2421890"/>
            <a:ext cx="570865" cy="34544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稿台盖板</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cxnSp>
        <p:nvCxnSpPr>
          <p:cNvPr id="484" name="直接连接符 484"/>
          <p:cNvCxnSpPr/>
          <p:nvPr/>
        </p:nvCxnSpPr>
        <p:spPr>
          <a:xfrm flipH="1">
            <a:off x="8900795" y="3285490"/>
            <a:ext cx="121920" cy="762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90" name="文本框 490"/>
          <p:cNvSpPr txBox="1"/>
          <p:nvPr/>
        </p:nvSpPr>
        <p:spPr>
          <a:xfrm>
            <a:off x="9195435" y="3171190"/>
            <a:ext cx="54864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操作面板</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cxnSp>
        <p:nvCxnSpPr>
          <p:cNvPr id="486" name="直接连接符 486"/>
          <p:cNvCxnSpPr/>
          <p:nvPr/>
        </p:nvCxnSpPr>
        <p:spPr>
          <a:xfrm>
            <a:off x="8187055" y="4005580"/>
            <a:ext cx="731520" cy="13716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87" name="文本框 487"/>
          <p:cNvSpPr txBox="1"/>
          <p:nvPr/>
        </p:nvSpPr>
        <p:spPr>
          <a:xfrm>
            <a:off x="8979535" y="4077970"/>
            <a:ext cx="54864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进纸盒</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cxnSp>
        <p:nvCxnSpPr>
          <p:cNvPr id="485" name="直接连接符 485"/>
          <p:cNvCxnSpPr/>
          <p:nvPr/>
        </p:nvCxnSpPr>
        <p:spPr>
          <a:xfrm flipH="1">
            <a:off x="9699625" y="4222115"/>
            <a:ext cx="640080" cy="6096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3" name="直接连接符 1053"/>
          <p:cNvCxnSpPr/>
          <p:nvPr/>
        </p:nvCxnSpPr>
        <p:spPr>
          <a:xfrm flipV="1">
            <a:off x="11211560" y="3194050"/>
            <a:ext cx="175260" cy="25908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52" name="文本框 1052"/>
          <p:cNvSpPr txBox="1"/>
          <p:nvPr/>
        </p:nvSpPr>
        <p:spPr>
          <a:xfrm>
            <a:off x="11294745" y="2925445"/>
            <a:ext cx="54864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稿台玻璃</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4" name="文本框 3"/>
          <p:cNvSpPr txBox="1"/>
          <p:nvPr/>
        </p:nvSpPr>
        <p:spPr>
          <a:xfrm>
            <a:off x="6747510" y="4786630"/>
            <a:ext cx="5080000" cy="252730"/>
          </a:xfrm>
          <a:prstGeom prst="rect">
            <a:avLst/>
          </a:prstGeom>
          <a:noFill/>
          <a:ln w="9525">
            <a:noFill/>
          </a:ln>
        </p:spPr>
        <p:txBody>
          <a:bodyPr>
            <a:spAutoFit/>
          </a:bodyPr>
          <a:lstStyle/>
          <a:p>
            <a:pPr indent="0" algn="ctr"/>
            <a:r>
              <a:rPr lang="zh-CN" sz="1050" b="0">
                <a:latin typeface="Calibri" panose="020F0502020204030204" charset="0"/>
                <a:ea typeface="宋体" panose="02010600030101010101" pitchFamily="2" charset="-122"/>
              </a:rPr>
              <a:t>带传真功能</a:t>
            </a:r>
            <a:r>
              <a:rPr lang="zh-CN" sz="1050" b="0">
                <a:latin typeface="Calibri" panose="020F0502020204030204" charset="0"/>
                <a:ea typeface="宋体" panose="02010600030101010101" pitchFamily="2" charset="-122"/>
                <a:cs typeface="Times New Roman" panose="02020603050405020304" pitchFamily="18" charset="0"/>
              </a:rPr>
              <a:t>                             不带传真功能</a:t>
            </a:r>
            <a:endParaRPr lang="zh-CN" altLang="en-US"/>
          </a:p>
        </p:txBody>
      </p:sp>
      <p:sp>
        <p:nvSpPr>
          <p:cNvPr id="14" name="文本框 13"/>
          <p:cNvSpPr txBox="1"/>
          <p:nvPr/>
        </p:nvSpPr>
        <p:spPr>
          <a:xfrm>
            <a:off x="554355" y="4738370"/>
            <a:ext cx="7310755" cy="1758315"/>
          </a:xfrm>
          <a:prstGeom prst="rect">
            <a:avLst/>
          </a:prstGeom>
          <a:solidFill>
            <a:srgbClr val="007FB2"/>
          </a:solidFill>
          <a:ln w="9525">
            <a:noFill/>
          </a:ln>
        </p:spPr>
        <p:txBody>
          <a:bodyPr wrap="square">
            <a:spAutoFit/>
          </a:bodyPr>
          <a:lstStyle/>
          <a:p>
            <a:pPr indent="508000" fontAlgn="auto">
              <a:lnSpc>
                <a:spcPts val="2600"/>
              </a:lnSpc>
              <a:extLst>
                <a:ext uri="{35155182-B16C-46BC-9424-99874614C6A1}">
                  <wpsdc:indentchars xmlns:wpsdc="http://www.wps.cn/officeDocument/2017/drawingmlCustomData" val="200" checksum="282533468"/>
                </a:ext>
              </a:extLst>
            </a:pPr>
            <a:r>
              <a:rPr lang="zh-CN" sz="2000" b="0">
                <a:latin typeface="微软雅黑" panose="020B0503020204020204" pitchFamily="34" charset="-122"/>
                <a:ea typeface="微软雅黑" panose="020B0503020204020204" pitchFamily="34" charset="-122"/>
              </a:rPr>
              <a:t>家用一体式复印机通过自带的USB口的连线连接至计算机即可进行打印，当需要进行复印或扫描时，将需要复印或扫描的文件放到稿台盖板下面，盖上盖板即可进行复印或扫描的操作。由于家用一体机一般集成了打印、复印、扫描的功能，而且价格便宜，很适合普通家庭用户和小型办公。</a:t>
            </a:r>
            <a:endParaRPr lang="zh-CN" sz="2000" b="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673878" y="1224280"/>
            <a:ext cx="2746244" cy="539750"/>
            <a:chOff x="2430" y="1311"/>
            <a:chExt cx="3283"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3</a:t>
              </a:r>
              <a:endParaRPr lang="en-US" altLang="zh-CN" sz="2400" b="1">
                <a:solidFill>
                  <a:schemeClr val="bg1"/>
                </a:solidFill>
                <a:latin typeface="Lato Black" panose="020F0A02020204030203" pitchFamily="34" charset="0"/>
              </a:endParaRPr>
            </a:p>
          </p:txBody>
        </p:sp>
        <p:sp>
          <p:nvSpPr>
            <p:cNvPr id="68" name="MH_SubTitle_1"/>
            <p:cNvSpPr txBox="1"/>
            <p:nvPr>
              <p:custDataLst>
                <p:tags r:id="rId2"/>
              </p:custDataLst>
            </p:nvPr>
          </p:nvSpPr>
          <p:spPr>
            <a:xfrm>
              <a:off x="3197" y="1311"/>
              <a:ext cx="2516"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设备准备</a:t>
              </a:r>
              <a:endPar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endParaRPr>
            </a:p>
          </p:txBody>
        </p:sp>
      </p:grpSp>
      <p:sp>
        <p:nvSpPr>
          <p:cNvPr id="7" name="TextBox 1"/>
          <p:cNvSpPr txBox="1"/>
          <p:nvPr/>
        </p:nvSpPr>
        <p:spPr>
          <a:xfrm>
            <a:off x="1490345" y="332740"/>
            <a:ext cx="28936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复印身份证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pic>
        <p:nvPicPr>
          <p:cNvPr id="4" name="图片 3"/>
          <p:cNvPicPr>
            <a:picLocks noChangeAspect="1"/>
          </p:cNvPicPr>
          <p:nvPr/>
        </p:nvPicPr>
        <p:blipFill>
          <a:blip r:embed="rId3"/>
          <a:stretch>
            <a:fillRect/>
          </a:stretch>
        </p:blipFill>
        <p:spPr>
          <a:xfrm>
            <a:off x="1706245" y="2297430"/>
            <a:ext cx="9431020" cy="3550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lgn="l">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ln>
                  <a:noFill/>
                </a:ln>
                <a:solidFill>
                  <a:srgbClr val="FF0000"/>
                </a:solidFill>
                <a:effectLst/>
                <a:uLnTx/>
                <a:uFillTx/>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 name="矩形 2"/>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
          <p:cNvSpPr txBox="1"/>
          <p:nvPr/>
        </p:nvSpPr>
        <p:spPr>
          <a:xfrm>
            <a:off x="1490345" y="332740"/>
            <a:ext cx="28936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复印身份证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grpSp>
        <p:nvGrpSpPr>
          <p:cNvPr id="4" name="组合 3"/>
          <p:cNvGrpSpPr/>
          <p:nvPr/>
        </p:nvGrpSpPr>
        <p:grpSpPr>
          <a:xfrm>
            <a:off x="1130300" y="2276793"/>
            <a:ext cx="9649460" cy="1576869"/>
            <a:chOff x="2062" y="4468"/>
            <a:chExt cx="15196" cy="2483"/>
          </a:xfrm>
        </p:grpSpPr>
        <p:sp>
          <p:nvSpPr>
            <p:cNvPr id="9" name="MH_SubTitle_1"/>
            <p:cNvSpPr txBox="1"/>
            <p:nvPr>
              <p:custDataLst>
                <p:tags r:id="rId2"/>
              </p:custDataLst>
            </p:nvPr>
          </p:nvSpPr>
          <p:spPr>
            <a:xfrm>
              <a:off x="2062" y="6223"/>
              <a:ext cx="3560" cy="63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连接设备</a:t>
              </a:r>
              <a:endPar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719" y="4720"/>
              <a:ext cx="540" cy="824"/>
            </a:xfrm>
            <a:prstGeom prst="rect">
              <a:avLst/>
            </a:prstGeom>
          </p:spPr>
        </p:pic>
        <p:grpSp>
          <p:nvGrpSpPr>
            <p:cNvPr id="14" name="组合 13"/>
            <p:cNvGrpSpPr/>
            <p:nvPr/>
          </p:nvGrpSpPr>
          <p:grpSpPr>
            <a:xfrm>
              <a:off x="3252" y="4468"/>
              <a:ext cx="1395" cy="1390"/>
              <a:chOff x="4450933" y="3791953"/>
              <a:chExt cx="1324028" cy="1319782"/>
            </a:xfrm>
          </p:grpSpPr>
          <p:grpSp>
            <p:nvGrpSpPr>
              <p:cNvPr id="18" name="组合 129"/>
              <p:cNvGrpSpPr/>
              <p:nvPr/>
            </p:nvGrpSpPr>
            <p:grpSpPr>
              <a:xfrm>
                <a:off x="4450933" y="3791953"/>
                <a:ext cx="1319306" cy="1319782"/>
                <a:chOff x="4345444" y="2542859"/>
                <a:chExt cx="1810550" cy="1811205"/>
              </a:xfrm>
            </p:grpSpPr>
            <p:grpSp>
              <p:nvGrpSpPr>
                <p:cNvPr id="20" name="组合 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6" name="同心圆 2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29" name="椭圆 28"/>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0" name="椭圆 29"/>
                <p:cNvSpPr/>
                <p:nvPr/>
              </p:nvSpPr>
              <p:spPr>
                <a:xfrm>
                  <a:off x="4565570" y="2763062"/>
                  <a:ext cx="1370298" cy="1370793"/>
                </a:xfrm>
                <a:prstGeom prst="ellipse">
                  <a:avLst/>
                </a:prstGeom>
                <a:solidFill>
                  <a:srgbClr val="007FB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1"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01</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grpSp>
          <p:nvGrpSpPr>
            <p:cNvPr id="32" name="组合 31"/>
            <p:cNvGrpSpPr/>
            <p:nvPr/>
          </p:nvGrpSpPr>
          <p:grpSpPr>
            <a:xfrm>
              <a:off x="7093" y="4522"/>
              <a:ext cx="1395" cy="1390"/>
              <a:chOff x="4450933" y="3791953"/>
              <a:chExt cx="1324028" cy="1319782"/>
            </a:xfrm>
          </p:grpSpPr>
          <p:grpSp>
            <p:nvGrpSpPr>
              <p:cNvPr id="33" name="组合 129"/>
              <p:cNvGrpSpPr/>
              <p:nvPr/>
            </p:nvGrpSpPr>
            <p:grpSpPr>
              <a:xfrm>
                <a:off x="4450933" y="3791953"/>
                <a:ext cx="1319306" cy="1319782"/>
                <a:chOff x="4345444" y="2542859"/>
                <a:chExt cx="1810550" cy="1811205"/>
              </a:xfrm>
            </p:grpSpPr>
            <p:grpSp>
              <p:nvGrpSpPr>
                <p:cNvPr id="34" name="组合 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5" name="同心圆 3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36" name="椭圆 35"/>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8" name="椭圆 37"/>
                <p:cNvSpPr/>
                <p:nvPr/>
              </p:nvSpPr>
              <p:spPr>
                <a:xfrm>
                  <a:off x="4565570" y="2763062"/>
                  <a:ext cx="1370298" cy="1370793"/>
                </a:xfrm>
                <a:prstGeom prst="ellipse">
                  <a:avLst/>
                </a:prstGeom>
                <a:solidFill>
                  <a:srgbClr val="FC3F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9"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02</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pic>
          <p:nvPicPr>
            <p:cNvPr id="145" name="图片 1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3221" y="4805"/>
              <a:ext cx="540" cy="824"/>
            </a:xfrm>
            <a:prstGeom prst="rect">
              <a:avLst/>
            </a:prstGeom>
          </p:spPr>
        </p:pic>
        <p:grpSp>
          <p:nvGrpSpPr>
            <p:cNvPr id="40" name="组合 39"/>
            <p:cNvGrpSpPr/>
            <p:nvPr/>
          </p:nvGrpSpPr>
          <p:grpSpPr>
            <a:xfrm>
              <a:off x="10754" y="4553"/>
              <a:ext cx="1395" cy="1390"/>
              <a:chOff x="4450933" y="3791953"/>
              <a:chExt cx="1324028" cy="1319782"/>
            </a:xfrm>
          </p:grpSpPr>
          <p:grpSp>
            <p:nvGrpSpPr>
              <p:cNvPr id="41" name="组合 129"/>
              <p:cNvGrpSpPr/>
              <p:nvPr/>
            </p:nvGrpSpPr>
            <p:grpSpPr>
              <a:xfrm>
                <a:off x="4450933" y="3791953"/>
                <a:ext cx="1319306" cy="1319782"/>
                <a:chOff x="4345444" y="2542859"/>
                <a:chExt cx="1810550" cy="1811205"/>
              </a:xfrm>
            </p:grpSpPr>
            <p:grpSp>
              <p:nvGrpSpPr>
                <p:cNvPr id="42" name="组合 4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3" name="同心圆 42"/>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44" name="椭圆 43"/>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45" name="椭圆 44"/>
                <p:cNvSpPr/>
                <p:nvPr/>
              </p:nvSpPr>
              <p:spPr>
                <a:xfrm>
                  <a:off x="4565570" y="2763062"/>
                  <a:ext cx="1370298" cy="1370793"/>
                </a:xfrm>
                <a:prstGeom prst="ellipse">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46"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03</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grpSp>
          <p:nvGrpSpPr>
            <p:cNvPr id="153" name="组合 152"/>
            <p:cNvGrpSpPr/>
            <p:nvPr/>
          </p:nvGrpSpPr>
          <p:grpSpPr>
            <a:xfrm>
              <a:off x="14708" y="4607"/>
              <a:ext cx="1395" cy="1390"/>
              <a:chOff x="4450933" y="3791953"/>
              <a:chExt cx="1324028" cy="1319782"/>
            </a:xfrm>
          </p:grpSpPr>
          <p:grpSp>
            <p:nvGrpSpPr>
              <p:cNvPr id="154" name="组合 129"/>
              <p:cNvGrpSpPr/>
              <p:nvPr/>
            </p:nvGrpSpPr>
            <p:grpSpPr>
              <a:xfrm>
                <a:off x="4450933" y="3791953"/>
                <a:ext cx="1319306" cy="1319782"/>
                <a:chOff x="4345444" y="2542859"/>
                <a:chExt cx="1810550" cy="1811205"/>
              </a:xfrm>
            </p:grpSpPr>
            <p:grpSp>
              <p:nvGrpSpPr>
                <p:cNvPr id="155" name="组合 15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6" name="同心圆 15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157" name="椭圆 15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58" name="椭圆 157"/>
                <p:cNvSpPr/>
                <p:nvPr/>
              </p:nvSpPr>
              <p:spPr>
                <a:xfrm>
                  <a:off x="4565570" y="2763062"/>
                  <a:ext cx="1370298" cy="1370793"/>
                </a:xfrm>
                <a:prstGeom prst="ellipse">
                  <a:avLst/>
                </a:prstGeom>
                <a:solidFill>
                  <a:schemeClr val="accent5">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47"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04</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9360" y="4836"/>
              <a:ext cx="540" cy="824"/>
            </a:xfrm>
            <a:prstGeom prst="rect">
              <a:avLst/>
            </a:prstGeom>
          </p:spPr>
        </p:pic>
        <p:sp>
          <p:nvSpPr>
            <p:cNvPr id="161" name="MH_SubTitle_1"/>
            <p:cNvSpPr txBox="1"/>
            <p:nvPr>
              <p:custDataLst>
                <p:tags r:id="rId4"/>
              </p:custDataLst>
            </p:nvPr>
          </p:nvSpPr>
          <p:spPr>
            <a:xfrm>
              <a:off x="13628" y="6340"/>
              <a:ext cx="3630" cy="611"/>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身份证复印件安全处理</a:t>
              </a:r>
              <a:endPar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endParaRPr>
            </a:p>
          </p:txBody>
        </p:sp>
        <p:sp>
          <p:nvSpPr>
            <p:cNvPr id="49" name="MH_SubTitle_1"/>
            <p:cNvSpPr txBox="1"/>
            <p:nvPr>
              <p:custDataLst>
                <p:tags r:id="rId5"/>
              </p:custDataLst>
            </p:nvPr>
          </p:nvSpPr>
          <p:spPr>
            <a:xfrm>
              <a:off x="9772" y="6292"/>
              <a:ext cx="3353" cy="622"/>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复印身份证反面</a:t>
              </a:r>
              <a:endPar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endParaRPr>
            </a:p>
          </p:txBody>
        </p:sp>
        <p:sp>
          <p:nvSpPr>
            <p:cNvPr id="50" name="MH_SubTitle_1"/>
            <p:cNvSpPr txBox="1"/>
            <p:nvPr>
              <p:custDataLst>
                <p:tags r:id="rId6"/>
              </p:custDataLst>
            </p:nvPr>
          </p:nvSpPr>
          <p:spPr>
            <a:xfrm>
              <a:off x="6005" y="6224"/>
              <a:ext cx="3384" cy="625"/>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dirty="0">
                  <a:solidFill>
                    <a:srgbClr val="007FB2"/>
                  </a:solidFill>
                  <a:latin typeface="Arial" panose="020B0604020202020204"/>
                  <a:ea typeface="微软雅黑" panose="020B0503020204020204" pitchFamily="34" charset="-122"/>
                  <a:sym typeface="Calibri" panose="020F0502020204030204"/>
                </a:rPr>
                <a:t>复印身份证正面</a:t>
              </a:r>
              <a:endParaRPr lang="zh-CN" altLang="en-US" b="1" dirty="0">
                <a:solidFill>
                  <a:srgbClr val="007FB2"/>
                </a:solidFill>
                <a:latin typeface="Arial" panose="020B0604020202020204"/>
                <a:ea typeface="微软雅黑" panose="020B0503020204020204" pitchFamily="34" charset="-122"/>
                <a:sym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dirty="0">
                <a:solidFill>
                  <a:schemeClr val="bg1"/>
                </a:solidFill>
                <a:latin typeface="微软雅黑" panose="020B0503020204020204" pitchFamily="34" charset="-122"/>
              </a:rPr>
              <a:t>添加</a:t>
            </a:r>
            <a:endParaRPr lang="en-US" altLang="zh-CN" b="1" dirty="0">
              <a:solidFill>
                <a:schemeClr val="bg1"/>
              </a:solidFill>
              <a:latin typeface="微软雅黑" panose="020B0503020204020204" pitchFamily="34" charset="-122"/>
            </a:endParaRPr>
          </a:p>
          <a:p>
            <a:pPr algn="ctr" eaLnBrk="1" hangingPunct="1">
              <a:spcBef>
                <a:spcPct val="0"/>
              </a:spcBef>
              <a:buFontTx/>
              <a:buNone/>
            </a:pPr>
            <a:r>
              <a:rPr lang="zh-CN" altLang="en-US" b="1" dirty="0">
                <a:solidFill>
                  <a:schemeClr val="bg1"/>
                </a:solidFill>
                <a:latin typeface="微软雅黑" panose="020B0503020204020204" pitchFamily="34" charset="-122"/>
              </a:rPr>
              <a:t>标题</a:t>
            </a:r>
            <a:endParaRPr lang="en-US" altLang="zh-CN" b="1" dirty="0">
              <a:solidFill>
                <a:schemeClr val="bg1"/>
              </a:solidFill>
              <a:latin typeface="微软雅黑" panose="020B0503020204020204" pitchFamily="34" charset="-122"/>
            </a:endParaRPr>
          </a:p>
        </p:txBody>
      </p:sp>
      <p:grpSp>
        <p:nvGrpSpPr>
          <p:cNvPr id="6" name="组合 5"/>
          <p:cNvGrpSpPr/>
          <p:nvPr/>
        </p:nvGrpSpPr>
        <p:grpSpPr>
          <a:xfrm>
            <a:off x="4176395" y="289560"/>
            <a:ext cx="2397125" cy="583565"/>
            <a:chOff x="576" y="935"/>
            <a:chExt cx="3775" cy="919"/>
          </a:xfrm>
        </p:grpSpPr>
        <p:sp>
          <p:nvSpPr>
            <p:cNvPr id="63" name="AutoShape 23"/>
            <p:cNvSpPr>
              <a:spLocks noChangeArrowheads="1"/>
            </p:cNvSpPr>
            <p:nvPr/>
          </p:nvSpPr>
          <p:spPr bwMode="auto">
            <a:xfrm>
              <a:off x="576"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4" name="AutoShape 23"/>
            <p:cNvSpPr>
              <a:spLocks noChangeArrowheads="1"/>
            </p:cNvSpPr>
            <p:nvPr/>
          </p:nvSpPr>
          <p:spPr bwMode="auto">
            <a:xfrm>
              <a:off x="882"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5" name="TextBox 64"/>
            <p:cNvSpPr txBox="1"/>
            <p:nvPr/>
          </p:nvSpPr>
          <p:spPr>
            <a:xfrm>
              <a:off x="1503" y="935"/>
              <a:ext cx="2848" cy="919"/>
            </a:xfrm>
            <a:prstGeom prst="rect">
              <a:avLst/>
            </a:prstGeom>
            <a:noFill/>
          </p:spPr>
          <p:txBody>
            <a:bodyPr wrap="none" rtlCol="0">
              <a:spAutoFit/>
            </a:bodyPr>
            <a:lstStyle/>
            <a:p>
              <a:pPr algn="ctr"/>
              <a:r>
                <a:rPr lang="zh-CN" altLang="en-US" sz="3200" b="1" dirty="0">
                  <a:ln w="6350">
                    <a:noFill/>
                  </a:ln>
                  <a:solidFill>
                    <a:srgbClr val="007FB2"/>
                  </a:solidFill>
                  <a:latin typeface="微软雅黑" panose="020B0503020204020204" pitchFamily="34" charset="-122"/>
                  <a:ea typeface="微软雅黑" panose="020B0503020204020204" pitchFamily="34" charset="-122"/>
                </a:rPr>
                <a:t>项目目标</a:t>
              </a:r>
              <a:endParaRPr lang="en-US" altLang="zh-CN" sz="3200" b="1" dirty="0">
                <a:ln w="6350">
                  <a:noFill/>
                </a:ln>
                <a:solidFill>
                  <a:srgbClr val="007FB2"/>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0" y="0"/>
            <a:ext cx="4133850" cy="6858000"/>
            <a:chOff x="0" y="0"/>
            <a:chExt cx="6510" cy="10800"/>
          </a:xfrm>
        </p:grpSpPr>
        <p:sp>
          <p:nvSpPr>
            <p:cNvPr id="7" name="五边形 6"/>
            <p:cNvSpPr/>
            <p:nvPr/>
          </p:nvSpPr>
          <p:spPr>
            <a:xfrm>
              <a:off x="0" y="0"/>
              <a:ext cx="6511" cy="10800"/>
            </a:xfrm>
            <a:prstGeom prst="homePlate">
              <a:avLst>
                <a:gd name="adj" fmla="val 25320"/>
              </a:avLst>
            </a:prstGeom>
            <a:solidFill>
              <a:srgbClr val="007FB2"/>
            </a:solidFill>
            <a:ln>
              <a:noFill/>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a:solidFill>
                  <a:schemeClr val="tx1"/>
                </a:solidFill>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0" y="2629"/>
              <a:ext cx="5426" cy="5426"/>
            </a:xfrm>
            <a:prstGeom prst="rect">
              <a:avLst/>
            </a:prstGeom>
          </p:spPr>
        </p:pic>
      </p:grpSp>
      <p:sp>
        <p:nvSpPr>
          <p:cNvPr id="18" name="文本框 17"/>
          <p:cNvSpPr txBox="1"/>
          <p:nvPr/>
        </p:nvSpPr>
        <p:spPr>
          <a:xfrm>
            <a:off x="4083050" y="2282190"/>
            <a:ext cx="8125460" cy="2799715"/>
          </a:xfrm>
          <a:prstGeom prst="rect">
            <a:avLst/>
          </a:prstGeom>
          <a:noFill/>
        </p:spPr>
        <p:txBody>
          <a:bodyPr wrap="square" rtlCol="0">
            <a:spAutoFit/>
          </a:bodyPr>
          <a:lstStyle/>
          <a:p>
            <a:pPr algn="l"/>
            <a:r>
              <a:rPr lang="en-US" altLang="zh-CN" sz="2200" dirty="0">
                <a:solidFill>
                  <a:schemeClr val="tx1"/>
                </a:solidFill>
                <a:latin typeface="微软雅黑" panose="020B0503020204020204" pitchFamily="34" charset="-122"/>
                <a:ea typeface="微软雅黑" panose="020B0503020204020204" pitchFamily="34" charset="-122"/>
              </a:rPr>
              <a:t>1.</a:t>
            </a:r>
            <a:r>
              <a:rPr lang="zh-CN" altLang="en-US" sz="2200" dirty="0">
                <a:solidFill>
                  <a:schemeClr val="tx1"/>
                </a:solidFill>
                <a:latin typeface="微软雅黑" panose="020B0503020204020204" pitchFamily="34" charset="-122"/>
                <a:ea typeface="微软雅黑" panose="020B0503020204020204" pitchFamily="34" charset="-122"/>
              </a:rPr>
              <a:t>学会连接网络打印机，使用网络打印机打印文档</a:t>
            </a:r>
            <a:endParaRPr lang="zh-CN" altLang="en-US" sz="2200" dirty="0">
              <a:solidFill>
                <a:schemeClr val="tx1"/>
              </a:solidFill>
              <a:latin typeface="微软雅黑" panose="020B0503020204020204" pitchFamily="34" charset="-122"/>
              <a:ea typeface="微软雅黑" panose="020B0503020204020204" pitchFamily="34" charset="-122"/>
            </a:endParaRPr>
          </a:p>
          <a:p>
            <a:pPr algn="l"/>
            <a:endParaRPr lang="zh-CN" altLang="en-US" sz="2200" dirty="0">
              <a:solidFill>
                <a:schemeClr val="tx1"/>
              </a:solidFill>
              <a:latin typeface="微软雅黑" panose="020B0503020204020204" pitchFamily="34" charset="-122"/>
              <a:ea typeface="微软雅黑" panose="020B0503020204020204" pitchFamily="34" charset="-122"/>
            </a:endParaRPr>
          </a:p>
          <a:p>
            <a:pPr algn="l"/>
            <a:r>
              <a:rPr lang="en-US" altLang="zh-CN" sz="2200" dirty="0">
                <a:solidFill>
                  <a:schemeClr val="tx1"/>
                </a:solidFill>
                <a:latin typeface="微软雅黑" panose="020B0503020204020204" pitchFamily="34" charset="-122"/>
                <a:ea typeface="微软雅黑" panose="020B0503020204020204" pitchFamily="34" charset="-122"/>
              </a:rPr>
              <a:t>2.掌握使用在线文档、组织网络会议、在线调研表等远程办公的方法</a:t>
            </a:r>
            <a:endParaRPr lang="en-US" altLang="zh-CN" sz="2200" dirty="0">
              <a:solidFill>
                <a:schemeClr val="tx1"/>
              </a:solidFill>
              <a:latin typeface="微软雅黑" panose="020B0503020204020204" pitchFamily="34" charset="-122"/>
              <a:ea typeface="微软雅黑" panose="020B0503020204020204" pitchFamily="34" charset="-122"/>
            </a:endParaRPr>
          </a:p>
          <a:p>
            <a:pPr algn="l"/>
            <a:endParaRPr lang="zh-CN" altLang="en-US" sz="2200" dirty="0">
              <a:solidFill>
                <a:schemeClr val="tx1"/>
              </a:solidFill>
              <a:latin typeface="微软雅黑" panose="020B0503020204020204" pitchFamily="34" charset="-122"/>
              <a:ea typeface="微软雅黑" panose="020B0503020204020204" pitchFamily="34" charset="-122"/>
            </a:endParaRPr>
          </a:p>
          <a:p>
            <a:pPr algn="l"/>
            <a:r>
              <a:rPr lang="en-US" altLang="zh-CN" sz="2200" dirty="0">
                <a:solidFill>
                  <a:schemeClr val="tx1"/>
                </a:solidFill>
                <a:latin typeface="微软雅黑" panose="020B0503020204020204" pitchFamily="34" charset="-122"/>
                <a:ea typeface="微软雅黑" panose="020B0503020204020204" pitchFamily="34" charset="-122"/>
              </a:rPr>
              <a:t>3.掌握复印机的使用方法，学会复印身份证</a:t>
            </a:r>
            <a:endParaRPr lang="en-US" altLang="zh-CN" sz="2200" dirty="0">
              <a:solidFill>
                <a:schemeClr val="tx1"/>
              </a:solidFill>
              <a:latin typeface="微软雅黑" panose="020B0503020204020204" pitchFamily="34" charset="-122"/>
              <a:ea typeface="微软雅黑" panose="020B0503020204020204" pitchFamily="34" charset="-122"/>
            </a:endParaRPr>
          </a:p>
          <a:p>
            <a:pPr algn="l"/>
            <a:endParaRPr lang="en-US" altLang="zh-CN" sz="2200" dirty="0">
              <a:solidFill>
                <a:schemeClr val="tx1"/>
              </a:solidFill>
              <a:latin typeface="微软雅黑" panose="020B0503020204020204" pitchFamily="34" charset="-122"/>
              <a:ea typeface="微软雅黑" panose="020B0503020204020204" pitchFamily="34" charset="-122"/>
            </a:endParaRPr>
          </a:p>
          <a:p>
            <a:pPr algn="l"/>
            <a:r>
              <a:rPr lang="en-US" altLang="zh-CN" sz="2200" dirty="0">
                <a:solidFill>
                  <a:schemeClr val="tx1"/>
                </a:solidFill>
                <a:latin typeface="微软雅黑" panose="020B0503020204020204" pitchFamily="34" charset="-122"/>
                <a:ea typeface="微软雅黑" panose="020B0503020204020204" pitchFamily="34" charset="-122"/>
              </a:rPr>
              <a:t>4.学会使用扫描仪扫描文件</a:t>
            </a:r>
            <a:endParaRPr lang="en-US" altLang="zh-CN" sz="2200" dirty="0">
              <a:solidFill>
                <a:schemeClr val="tx1"/>
              </a:solidFill>
              <a:latin typeface="微软雅黑" panose="020B0503020204020204" pitchFamily="34" charset="-122"/>
              <a:ea typeface="微软雅黑" panose="020B0503020204020204" pitchFamily="34" charset="-122"/>
            </a:endParaRPr>
          </a:p>
        </p:txBody>
      </p:sp>
      <p:sp>
        <p:nvSpPr>
          <p:cNvPr id="37" name="灯片编号占位符 3"/>
          <p:cNvSpPr>
            <a:spLocks noGrp="1"/>
          </p:cNvSpPr>
          <p:nvPr>
            <p:ph type="sldNum" sz="quarter" idx="12"/>
          </p:nvPr>
        </p:nvSpPr>
        <p:spPr>
          <a:xfrm>
            <a:off x="10624490" y="6392228"/>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b="1" smtClean="0">
                <a:solidFill>
                  <a:srgbClr val="007FB2"/>
                </a:solidFill>
              </a:rPr>
            </a:fld>
            <a:endParaRPr lang="zh-CN" altLang="en-US" b="1">
              <a:solidFill>
                <a:srgbClr val="007FB2"/>
              </a:solidFill>
            </a:endParaRPr>
          </a:p>
        </p:txBody>
      </p:sp>
      <p:sp>
        <p:nvSpPr>
          <p:cNvPr id="39" name="燕尾形 16">
            <a:hlinkClick r:id="" action="ppaction://hlinkshowjump?jump=previousslide"/>
          </p:cNvPr>
          <p:cNvSpPr/>
          <p:nvPr userDrawn="1"/>
        </p:nvSpPr>
        <p:spPr>
          <a:xfrm flipH="1">
            <a:off x="11160526"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0" name="燕尾形 3">
            <a:hlinkClick r:id="" action="ppaction://hlinkshowjump?jump=nextslide"/>
          </p:cNvPr>
          <p:cNvSpPr/>
          <p:nvPr userDrawn="1"/>
        </p:nvSpPr>
        <p:spPr>
          <a:xfrm>
            <a:off x="11665351"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6"/>
                                        </p:tgtEl>
                                        <p:attrNameLst>
                                          <p:attrName>ppt_x</p:attrName>
                                          <p:attrName>ppt_y</p:attrName>
                                        </p:attrNameLst>
                                      </p:cBhvr>
                                      <p:rCtr x="0" y="0"/>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1202690" y="1918335"/>
            <a:ext cx="9962515" cy="1714500"/>
            <a:chOff x="1216" y="3812"/>
            <a:chExt cx="15689" cy="2700"/>
          </a:xfrm>
        </p:grpSpPr>
        <p:sp>
          <p:nvSpPr>
            <p:cNvPr id="87" name="矩形 86"/>
            <p:cNvSpPr/>
            <p:nvPr/>
          </p:nvSpPr>
          <p:spPr>
            <a:xfrm>
              <a:off x="1369" y="3812"/>
              <a:ext cx="2950"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连接设备</a:t>
              </a:r>
              <a:endPar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88" name="文本框 87"/>
            <p:cNvSpPr txBox="1"/>
            <p:nvPr/>
          </p:nvSpPr>
          <p:spPr>
            <a:xfrm>
              <a:off x="1216" y="5835"/>
              <a:ext cx="15689" cy="677"/>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开启家用一体式复印机电源， 确保指示灯正常， 设备处于工作状态。</a:t>
              </a:r>
              <a:endPar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sp>
        <p:nvSpPr>
          <p:cNvPr id="11" name="矩形 10"/>
          <p:cNvSpPr/>
          <p:nvPr userDrawn="1"/>
        </p:nvSpPr>
        <p:spPr>
          <a:xfrm>
            <a:off x="7995285" y="476250"/>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
          <p:cNvSpPr txBox="1"/>
          <p:nvPr/>
        </p:nvSpPr>
        <p:spPr>
          <a:xfrm>
            <a:off x="1490345" y="332740"/>
            <a:ext cx="28936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复印身份证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1299845" y="1918335"/>
            <a:ext cx="283337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复印身份证正面</a:t>
            </a:r>
            <a:endPar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矩形 6"/>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
          <p:cNvSpPr txBox="1"/>
          <p:nvPr/>
        </p:nvSpPr>
        <p:spPr>
          <a:xfrm>
            <a:off x="1490345" y="332740"/>
            <a:ext cx="28936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复印身份证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4" name="文本框 13"/>
          <p:cNvSpPr txBox="1"/>
          <p:nvPr/>
        </p:nvSpPr>
        <p:spPr>
          <a:xfrm>
            <a:off x="591185" y="2421890"/>
            <a:ext cx="2895600" cy="132207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（1）身份证带头像的正面朝下放入到家用一体式复印机稿台玻璃上的复印区域靠左位置。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4060190" y="2395855"/>
            <a:ext cx="2687320" cy="39878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（2）盖上稿台盖板。</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7057390" y="2395855"/>
            <a:ext cx="5140960" cy="706755"/>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（3）点击控制面板上的“复印”按钮，复印出身份证的正面。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37" name="图片 53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283" y="3933825"/>
            <a:ext cx="2637155" cy="1950720"/>
          </a:xfrm>
          <a:prstGeom prst="rect">
            <a:avLst/>
          </a:prstGeom>
        </p:spPr>
      </p:pic>
      <p:pic>
        <p:nvPicPr>
          <p:cNvPr id="538" name="图片 5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8905" y="3743960"/>
            <a:ext cx="2385060" cy="1987550"/>
          </a:xfrm>
          <a:prstGeom prst="rect">
            <a:avLst/>
          </a:prstGeom>
        </p:spPr>
      </p:pic>
      <p:pic>
        <p:nvPicPr>
          <p:cNvPr id="2051" name="图片 20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43135" y="3954463"/>
            <a:ext cx="1546860" cy="1771015"/>
          </a:xfrm>
          <a:prstGeom prst="rect">
            <a:avLst/>
          </a:prstGeom>
        </p:spPr>
      </p:pic>
      <p:sp>
        <p:nvSpPr>
          <p:cNvPr id="2049" name="文本框 2049"/>
          <p:cNvSpPr txBox="1"/>
          <p:nvPr/>
        </p:nvSpPr>
        <p:spPr>
          <a:xfrm>
            <a:off x="8475345" y="4438015"/>
            <a:ext cx="938530" cy="4349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800" kern="100">
                <a:latin typeface="Calibri" panose="020F0502020204030204"/>
                <a:ea typeface="宋体" panose="02010600030101010101" pitchFamily="2" charset="-122"/>
                <a:cs typeface="Times New Roman" panose="02020603050405020304"/>
                <a:sym typeface="Times New Roman" panose="02020603050405020304"/>
              </a:rPr>
              <a:t>复印按钮</a:t>
            </a:r>
            <a:endParaRPr lang="en-US" altLang="zh-CN" sz="1800" kern="100">
              <a:latin typeface="Calibri" panose="020F0502020204030204"/>
              <a:ea typeface="宋体" panose="02010600030101010101" pitchFamily="2" charset="-122"/>
              <a:cs typeface="Times New Roman" panose="02020603050405020304"/>
              <a:sym typeface="Times New Roman" panose="02020603050405020304"/>
            </a:endParaRPr>
          </a:p>
        </p:txBody>
      </p:sp>
      <p:cxnSp>
        <p:nvCxnSpPr>
          <p:cNvPr id="2048" name="直接连接符 2048"/>
          <p:cNvCxnSpPr/>
          <p:nvPr/>
        </p:nvCxnSpPr>
        <p:spPr>
          <a:xfrm>
            <a:off x="9494520" y="4582160"/>
            <a:ext cx="348615" cy="2159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496570" y="1846580"/>
            <a:ext cx="3582035" cy="1950720"/>
            <a:chOff x="104" y="3812"/>
            <a:chExt cx="5641" cy="3072"/>
          </a:xfrm>
        </p:grpSpPr>
        <p:sp>
          <p:nvSpPr>
            <p:cNvPr id="87" name="矩形 86"/>
            <p:cNvSpPr/>
            <p:nvPr/>
          </p:nvSpPr>
          <p:spPr>
            <a:xfrm>
              <a:off x="1369" y="3812"/>
              <a:ext cx="3845"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a:t>
              </a:r>
              <a:r>
                <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复印身份证反面</a:t>
              </a:r>
              <a:endPar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8" name="文本框 87"/>
            <p:cNvSpPr txBox="1"/>
            <p:nvPr/>
          </p:nvSpPr>
          <p:spPr>
            <a:xfrm>
              <a:off x="104" y="4608"/>
              <a:ext cx="5641" cy="2276"/>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（1）将刚复印好身份证正面的A4纸重新放入进纸盒中，摆放时注意复印好的一面朝上下。</a:t>
              </a:r>
              <a:endPar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658995" y="2349500"/>
            <a:ext cx="2647950" cy="1630045"/>
          </a:xfrm>
          <a:prstGeom prst="rect">
            <a:avLst/>
          </a:prstGeom>
          <a:noFill/>
          <a:ln w="9525">
            <a:noFill/>
          </a:ln>
        </p:spPr>
        <p:txBody>
          <a:bodyPr wrap="square">
            <a:spAutoFit/>
          </a:bodyPr>
          <a:lstStyle/>
          <a:p>
            <a:pPr indent="0"/>
            <a:r>
              <a:rPr lang="zh-CN" altLang="en-US" sz="2000" b="0" noProof="0" dirty="0">
                <a:latin typeface="微软雅黑" panose="020B0503020204020204" pitchFamily="34" charset="-122"/>
                <a:ea typeface="微软雅黑" panose="020B0503020204020204" pitchFamily="34" charset="-122"/>
                <a:cs typeface="微软雅黑" panose="020B0503020204020204" pitchFamily="34" charset="-122"/>
              </a:rPr>
              <a:t>（2）将身份证不带头像的反面朝下，放入到家用一体式复印机稿台玻璃上的复印区域靠右位置。</a:t>
            </a:r>
            <a:endParaRPr lang="zh-CN" altLang="en-US" sz="2000" b="0" noProof="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TextBox 1"/>
          <p:cNvSpPr txBox="1"/>
          <p:nvPr/>
        </p:nvSpPr>
        <p:spPr>
          <a:xfrm>
            <a:off x="1490345" y="332740"/>
            <a:ext cx="2802890"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复印身份证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pic>
        <p:nvPicPr>
          <p:cNvPr id="2052" name="图片 205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2498" y="3862070"/>
            <a:ext cx="2228215" cy="1871980"/>
          </a:xfrm>
          <a:prstGeom prst="rect">
            <a:avLst/>
          </a:prstGeom>
        </p:spPr>
      </p:pic>
      <p:pic>
        <p:nvPicPr>
          <p:cNvPr id="541" name="图片 5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58995" y="4222115"/>
            <a:ext cx="2421890" cy="1856740"/>
          </a:xfrm>
          <a:prstGeom prst="rect">
            <a:avLst/>
          </a:prstGeom>
        </p:spPr>
      </p:pic>
      <p:sp>
        <p:nvSpPr>
          <p:cNvPr id="4" name="文本框 3"/>
          <p:cNvSpPr txBox="1"/>
          <p:nvPr/>
        </p:nvSpPr>
        <p:spPr>
          <a:xfrm>
            <a:off x="8115300" y="2352040"/>
            <a:ext cx="2647950" cy="1322070"/>
          </a:xfrm>
          <a:prstGeom prst="rect">
            <a:avLst/>
          </a:prstGeom>
          <a:noFill/>
          <a:ln w="9525">
            <a:noFill/>
          </a:ln>
        </p:spPr>
        <p:txBody>
          <a:bodyPr wrap="square">
            <a:spAutoFit/>
          </a:bodyPr>
          <a:lstStyle/>
          <a:p>
            <a:pPr indent="0"/>
            <a:r>
              <a:rPr lang="zh-CN" altLang="en-US" sz="2000" b="0" noProof="0" dirty="0">
                <a:latin typeface="微软雅黑" panose="020B0503020204020204" pitchFamily="34" charset="-122"/>
                <a:ea typeface="微软雅黑" panose="020B0503020204020204" pitchFamily="34" charset="-122"/>
                <a:cs typeface="微软雅黑" panose="020B0503020204020204" pitchFamily="34" charset="-122"/>
              </a:rPr>
              <a:t>（3）身份证摆放好之后，盖上稿台盖板，点击控制面板上的“复印”按钮。</a:t>
            </a:r>
            <a:endParaRPr lang="zh-CN" altLang="en-US" sz="2000" b="0" noProof="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42" name="图片 54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75345" y="4150043"/>
            <a:ext cx="2491740" cy="1889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1299845" y="1918335"/>
            <a:ext cx="347472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4．身份证复印件安全处理</a:t>
            </a:r>
            <a:endPar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
          <p:cNvSpPr txBox="1"/>
          <p:nvPr/>
        </p:nvSpPr>
        <p:spPr>
          <a:xfrm>
            <a:off x="1490345" y="332740"/>
            <a:ext cx="28936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复印身份证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4" name="文本框 13"/>
          <p:cNvSpPr txBox="1"/>
          <p:nvPr/>
        </p:nvSpPr>
        <p:spPr>
          <a:xfrm>
            <a:off x="1202690" y="2421255"/>
            <a:ext cx="10892790" cy="101473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为保证身份证复印件用于合法的用途，一般会在复印件上盖章或者写上文字。但要注意不能遮盖姓名、身份证号、头像等重要信息；不能盖在空白处，以防空白页盖章，再复印身份证事件的发生；保证盖章或者文字清晰可辨。</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43" name="图片 5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90570" y="3726815"/>
            <a:ext cx="2280920" cy="2942590"/>
          </a:xfrm>
          <a:prstGeom prst="rect">
            <a:avLst/>
          </a:prstGeom>
        </p:spPr>
      </p:pic>
      <p:pic>
        <p:nvPicPr>
          <p:cNvPr id="544" name="图片 5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26785" y="3730625"/>
            <a:ext cx="2274570" cy="2938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2225" y="-26035"/>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任务实施</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拓展延伸</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9243060" y="495300"/>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047115" y="1541780"/>
            <a:ext cx="10275346" cy="5294085"/>
            <a:chOff x="399" y="1642"/>
            <a:chExt cx="15878" cy="8000"/>
          </a:xfrm>
        </p:grpSpPr>
        <p:sp>
          <p:nvSpPr>
            <p:cNvPr id="34" name="圆角矩形 33"/>
            <p:cNvSpPr/>
            <p:nvPr/>
          </p:nvSpPr>
          <p:spPr>
            <a:xfrm>
              <a:off x="399" y="2904"/>
              <a:ext cx="15635" cy="6671"/>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endParaRPr>
            </a:p>
          </p:txBody>
        </p:sp>
        <p:sp>
          <p:nvSpPr>
            <p:cNvPr id="35" name="圆角矩形 34"/>
            <p:cNvSpPr/>
            <p:nvPr/>
          </p:nvSpPr>
          <p:spPr>
            <a:xfrm>
              <a:off x="3341" y="1642"/>
              <a:ext cx="9657" cy="1312"/>
            </a:xfrm>
            <a:prstGeom prst="roundRect">
              <a:avLst/>
            </a:prstGeom>
            <a:solidFill>
              <a:srgbClr val="E4544C"/>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R="0" algn="ctr" defTabSz="914400" fontAlgn="auto">
                <a:lnSpc>
                  <a:spcPct val="125000"/>
                </a:lnSpc>
                <a:spcBef>
                  <a:spcPts val="0"/>
                </a:spcBef>
                <a:spcAft>
                  <a:spcPts val="0"/>
                </a:spcAft>
                <a:buClrTx/>
                <a:buSzTx/>
                <a:buFontTx/>
                <a:defRPr/>
              </a:pPr>
              <a:r>
                <a:rPr lang="zh-CN" altLang="en-US" sz="2400" b="1" kern="0" spc="100" noProof="0" dirty="0">
                  <a:solidFill>
                    <a:schemeClr val="bg1"/>
                  </a:solidFill>
                  <a:uFillTx/>
                  <a:latin typeface="微软雅黑" panose="020B0503020204020204" pitchFamily="34" charset="-122"/>
                  <a:ea typeface="微软雅黑" panose="020B0503020204020204" pitchFamily="34" charset="-122"/>
                  <a:cs typeface="Arial" panose="020B0604020202020204" pitchFamily="34" charset="0"/>
                  <a:sym typeface="+mn-ea"/>
                </a:rPr>
                <a:t>身份证复印件及照片的安全</a:t>
              </a:r>
              <a:endParaRPr lang="zh-CN" altLang="en-US" sz="2400" b="1" kern="0" spc="100" noProof="0" dirty="0">
                <a:solidFill>
                  <a:schemeClr val="bg1"/>
                </a:solidFill>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75" name="TextBox 57"/>
            <p:cNvSpPr txBox="1"/>
            <p:nvPr/>
          </p:nvSpPr>
          <p:spPr>
            <a:xfrm>
              <a:off x="876" y="2954"/>
              <a:ext cx="15401" cy="6688"/>
            </a:xfrm>
            <a:prstGeom prst="rect">
              <a:avLst/>
            </a:prstGeom>
            <a:noFill/>
          </p:spPr>
          <p:txBody>
            <a:bodyPr wrap="square" rtlCol="0">
              <a:spAutoFit/>
            </a:bodyPr>
            <a:lstStyle/>
            <a:p>
              <a:pPr marR="0" indent="0" defTabSz="914400" fontAlgn="auto">
                <a:lnSpc>
                  <a:spcPts val="2600"/>
                </a:lnSpc>
                <a:spcBef>
                  <a:spcPts val="0"/>
                </a:spcBef>
                <a:spcAft>
                  <a:spcPts val="0"/>
                </a:spcAft>
                <a:buClrTx/>
                <a:buSzTx/>
                <a:buFontTx/>
                <a:defRPr/>
              </a:pPr>
              <a:r>
                <a:rPr kumimoji="0" lang="en-US"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      </a:t>
              </a:r>
              <a:r>
                <a:rPr kumimoji="0"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在生活中，很多地方都需要用到身份证原件以及复印件，例如在签订合同、买保险、买汽车、买房卖房，办理信用卡、银行卡、求职应聘、甚至一些网络实名认证活动中，都需交付身份证或者是身份证复印件。有以下方法保障交付的身份证信息不被他人盗用。</a:t>
              </a:r>
              <a:endParaRPr kumimoji="0"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lang="en-US"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      </a:t>
              </a:r>
              <a:r>
                <a:rPr kumimoji="0"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在身份证复印件上写上签注，内容应该包括三个方面，一是提供给哪个单位，二是提供的用途是什么，三是要注明他用无效。以申请信用卡办理为例，就应该在身份证复印件上写清楚</a:t>
              </a:r>
              <a:r>
                <a:rPr kumimoji="0" lang="zh-CN"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a:t>
              </a:r>
              <a:endParaRPr kumimoji="0" lang="zh-CN"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endParaRPr kumimoji="0" lang="zh-CN"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endParaRPr kumimoji="0" lang="zh-CN"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endParaRPr kumimoji="0" lang="zh-CN"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endParaRPr kumimoji="0" lang="zh-CN"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lang="zh-CN"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注意事项：部分笔画与身份证的字交叉或接触；每一行后面一定要划上横线，以免被偷</a:t>
              </a:r>
              <a:r>
                <a:rPr kumimoji="0" lang="en-US" altLang="zh-CN"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   </a:t>
              </a:r>
              <a:r>
                <a:rPr kumimoji="0" lang="zh-CN"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加其它文字；备注的字迹最好与复印件信息内容有交叠或者接触，以防被再次复印重新利用，但不要盖住身份证号，姓名等重要信息。</a:t>
              </a:r>
              <a:endParaRPr kumimoji="0" lang="zh-CN"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7" name="TextBox 1"/>
          <p:cNvSpPr txBox="1"/>
          <p:nvPr/>
        </p:nvSpPr>
        <p:spPr>
          <a:xfrm>
            <a:off x="1490345" y="332740"/>
            <a:ext cx="28936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复印身份证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pic>
        <p:nvPicPr>
          <p:cNvPr id="251" name="图片 2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4384040" y="4221480"/>
            <a:ext cx="2449830" cy="152019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10820" y="172085"/>
            <a:ext cx="11758930" cy="6432550"/>
            <a:chOff x="281032" y="243070"/>
            <a:chExt cx="11664041" cy="6380197"/>
          </a:xfrm>
        </p:grpSpPr>
        <p:sp>
          <p:nvSpPr>
            <p:cNvPr id="19" name="任意多边形 18"/>
            <p:cNvSpPr/>
            <p:nvPr/>
          </p:nvSpPr>
          <p:spPr>
            <a:xfrm>
              <a:off x="281032" y="243070"/>
              <a:ext cx="9125961" cy="5890171"/>
            </a:xfrm>
            <a:custGeom>
              <a:avLst/>
              <a:gdLst>
                <a:gd name="connsiteX0" fmla="*/ 0 w 9125961"/>
                <a:gd name="connsiteY0" fmla="*/ 0 h 5890171"/>
                <a:gd name="connsiteX1" fmla="*/ 9125961 w 9125961"/>
                <a:gd name="connsiteY1" fmla="*/ 0 h 5890171"/>
                <a:gd name="connsiteX2" fmla="*/ 3055475 w 9125961"/>
                <a:gd name="connsiteY2" fmla="*/ 5890171 h 5890171"/>
                <a:gd name="connsiteX3" fmla="*/ 0 w 9125961"/>
                <a:gd name="connsiteY3" fmla="*/ 2834696 h 5890171"/>
              </a:gdLst>
              <a:ahLst/>
              <a:cxnLst>
                <a:cxn ang="0">
                  <a:pos x="connsiteX0" y="connsiteY0"/>
                </a:cxn>
                <a:cxn ang="0">
                  <a:pos x="connsiteX1" y="connsiteY1"/>
                </a:cxn>
                <a:cxn ang="0">
                  <a:pos x="connsiteX2" y="connsiteY2"/>
                </a:cxn>
                <a:cxn ang="0">
                  <a:pos x="connsiteX3" y="connsiteY3"/>
                </a:cxn>
              </a:cxnLst>
              <a:rect l="l" t="t" r="r" b="b"/>
              <a:pathLst>
                <a:path w="9125961" h="5890171">
                  <a:moveTo>
                    <a:pt x="0" y="0"/>
                  </a:moveTo>
                  <a:lnTo>
                    <a:pt x="9125961" y="0"/>
                  </a:lnTo>
                  <a:lnTo>
                    <a:pt x="3055475" y="5890171"/>
                  </a:lnTo>
                  <a:lnTo>
                    <a:pt x="0" y="2834696"/>
                  </a:lnTo>
                  <a:close/>
                </a:path>
              </a:pathLst>
            </a:custGeom>
            <a:solidFill>
              <a:srgbClr val="E0E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flipH="1" flipV="1">
              <a:off x="3336391" y="243070"/>
              <a:ext cx="8608682" cy="6380197"/>
            </a:xfrm>
            <a:custGeom>
              <a:avLst/>
              <a:gdLst>
                <a:gd name="connsiteX0" fmla="*/ 2550447 w 8608682"/>
                <a:gd name="connsiteY0" fmla="*/ 6380197 h 6380197"/>
                <a:gd name="connsiteX1" fmla="*/ 0 w 8608682"/>
                <a:gd name="connsiteY1" fmla="*/ 6380197 h 6380197"/>
                <a:gd name="connsiteX2" fmla="*/ 0 w 8608682"/>
                <a:gd name="connsiteY2" fmla="*/ 0 h 6380197"/>
                <a:gd name="connsiteX3" fmla="*/ 8106769 w 8608682"/>
                <a:gd name="connsiteY3" fmla="*/ 0 h 6380197"/>
                <a:gd name="connsiteX4" fmla="*/ 8608682 w 8608682"/>
                <a:gd name="connsiteY4" fmla="*/ 501914 h 638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8682" h="6380197">
                  <a:moveTo>
                    <a:pt x="2550447" y="6380197"/>
                  </a:moveTo>
                  <a:lnTo>
                    <a:pt x="0" y="6380197"/>
                  </a:lnTo>
                  <a:lnTo>
                    <a:pt x="0" y="0"/>
                  </a:lnTo>
                  <a:lnTo>
                    <a:pt x="8106769" y="0"/>
                  </a:lnTo>
                  <a:lnTo>
                    <a:pt x="8608682" y="501914"/>
                  </a:lnTo>
                  <a:close/>
                </a:path>
              </a:pathLst>
            </a:cu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直角三角形 20"/>
          <p:cNvSpPr/>
          <p:nvPr/>
        </p:nvSpPr>
        <p:spPr>
          <a:xfrm>
            <a:off x="-21590" y="3129280"/>
            <a:ext cx="3761105" cy="372999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 name="直角三角形 21"/>
          <p:cNvSpPr/>
          <p:nvPr/>
        </p:nvSpPr>
        <p:spPr>
          <a:xfrm rot="18914386">
            <a:off x="9601835" y="-629920"/>
            <a:ext cx="1254760" cy="125476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任意多边形 22"/>
          <p:cNvSpPr/>
          <p:nvPr/>
        </p:nvSpPr>
        <p:spPr>
          <a:xfrm rot="18914386">
            <a:off x="9847580" y="97790"/>
            <a:ext cx="744855" cy="744855"/>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任意多边形 23"/>
          <p:cNvSpPr/>
          <p:nvPr/>
        </p:nvSpPr>
        <p:spPr>
          <a:xfrm>
            <a:off x="210820" y="2997835"/>
            <a:ext cx="3606800" cy="3606800"/>
          </a:xfrm>
          <a:custGeom>
            <a:avLst/>
            <a:gdLst>
              <a:gd name="connsiteX0" fmla="*/ 0 w 3538728"/>
              <a:gd name="connsiteY0" fmla="*/ 0 h 3538728"/>
              <a:gd name="connsiteX1" fmla="*/ 3538728 w 3538728"/>
              <a:gd name="connsiteY1" fmla="*/ 3538728 h 3538728"/>
              <a:gd name="connsiteX2" fmla="*/ 3405621 w 3538728"/>
              <a:gd name="connsiteY2" fmla="*/ 3538728 h 3538728"/>
              <a:gd name="connsiteX3" fmla="*/ 0 w 3538728"/>
              <a:gd name="connsiteY3" fmla="*/ 133107 h 3538728"/>
            </a:gdLst>
            <a:ahLst/>
            <a:cxnLst>
              <a:cxn ang="0">
                <a:pos x="connsiteX0" y="connsiteY0"/>
              </a:cxn>
              <a:cxn ang="0">
                <a:pos x="connsiteX1" y="connsiteY1"/>
              </a:cxn>
              <a:cxn ang="0">
                <a:pos x="connsiteX2" y="connsiteY2"/>
              </a:cxn>
              <a:cxn ang="0">
                <a:pos x="connsiteX3" y="connsiteY3"/>
              </a:cxn>
            </a:cxnLst>
            <a:rect l="l" t="t" r="r" b="b"/>
            <a:pathLst>
              <a:path w="3538728" h="3538728">
                <a:moveTo>
                  <a:pt x="0" y="0"/>
                </a:moveTo>
                <a:lnTo>
                  <a:pt x="3538728" y="3538728"/>
                </a:lnTo>
                <a:lnTo>
                  <a:pt x="3405621" y="3538728"/>
                </a:lnTo>
                <a:lnTo>
                  <a:pt x="0" y="133107"/>
                </a:lnTo>
                <a:close/>
              </a:path>
            </a:pathLst>
          </a:cu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4" name="组合 33"/>
          <p:cNvGrpSpPr/>
          <p:nvPr/>
        </p:nvGrpSpPr>
        <p:grpSpPr>
          <a:xfrm>
            <a:off x="4087495" y="1917700"/>
            <a:ext cx="4871720" cy="1863725"/>
            <a:chOff x="6437" y="3020"/>
            <a:chExt cx="7672" cy="2935"/>
          </a:xfrm>
        </p:grpSpPr>
        <p:sp>
          <p:nvSpPr>
            <p:cNvPr id="25" name="文本框 24"/>
            <p:cNvSpPr txBox="1"/>
            <p:nvPr/>
          </p:nvSpPr>
          <p:spPr>
            <a:xfrm>
              <a:off x="6437" y="4556"/>
              <a:ext cx="7672" cy="1307"/>
            </a:xfrm>
            <a:prstGeom prst="rect">
              <a:avLst/>
            </a:prstGeom>
            <a:noFill/>
          </p:spPr>
          <p:txBody>
            <a:bodyPr wrap="square" rtlCol="0">
              <a:spAutoFit/>
            </a:bodyPr>
            <a:lstStyle/>
            <a:p>
              <a:pPr algn="dist"/>
              <a:r>
                <a:rPr lang="zh-CN" altLang="en-US" sz="4800" dirty="0">
                  <a:solidFill>
                    <a:srgbClr val="007FB2"/>
                  </a:solidFill>
                  <a:latin typeface="微软雅黑" panose="020B0503020204020204" pitchFamily="34" charset="-122"/>
                  <a:ea typeface="微软雅黑" panose="020B0503020204020204" pitchFamily="34" charset="-122"/>
                  <a:sym typeface="+mn-ea"/>
                </a:rPr>
                <a:t>  扫描仪扫描文档</a:t>
              </a:r>
              <a:endParaRPr lang="zh-CN" altLang="en-US" sz="4800" dirty="0">
                <a:solidFill>
                  <a:srgbClr val="007FB2"/>
                </a:solidFill>
                <a:latin typeface="微软雅黑" panose="020B0503020204020204" pitchFamily="34" charset="-122"/>
                <a:ea typeface="微软雅黑" panose="020B0503020204020204" pitchFamily="34" charset="-122"/>
                <a:sym typeface="+mn-ea"/>
              </a:endParaRPr>
            </a:p>
          </p:txBody>
        </p:sp>
        <p:cxnSp>
          <p:nvCxnSpPr>
            <p:cNvPr id="30" name="直接连接符 29"/>
            <p:cNvCxnSpPr/>
            <p:nvPr userDrawn="1"/>
          </p:nvCxnSpPr>
          <p:spPr>
            <a:xfrm>
              <a:off x="6629" y="5955"/>
              <a:ext cx="4353" cy="0"/>
            </a:xfrm>
            <a:prstGeom prst="line">
              <a:avLst/>
            </a:prstGeom>
            <a:ln w="19050">
              <a:solidFill>
                <a:srgbClr val="007FB2"/>
              </a:solidFill>
              <a:tailEnd type="ova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7791" y="3020"/>
              <a:ext cx="3203" cy="1113"/>
            </a:xfrm>
            <a:prstGeom prst="rect">
              <a:avLst/>
            </a:prstGeom>
            <a:solidFill>
              <a:srgbClr val="007FB2"/>
            </a:solidFill>
          </p:spPr>
          <p:txBody>
            <a:bodyPr wrap="square" rtlCol="0">
              <a:spAutoFit/>
            </a:bodyPr>
            <a:lstStyle/>
            <a:p>
              <a:pPr algn="dist"/>
              <a:r>
                <a:rPr lang="zh-CN" altLang="en-US" sz="4000" b="1">
                  <a:solidFill>
                    <a:schemeClr val="bg1"/>
                  </a:solidFill>
                  <a:latin typeface="微软雅黑" panose="020B0503020204020204" pitchFamily="34" charset="-122"/>
                  <a:ea typeface="微软雅黑" panose="020B0503020204020204" pitchFamily="34" charset="-122"/>
                  <a:cs typeface="+mn-ea"/>
                  <a:sym typeface="+mn-lt"/>
                </a:rPr>
                <a:t>任务四</a:t>
              </a:r>
              <a:endParaRPr lang="zh-CN" altLang="en-US" sz="4000" b="1">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up)">
                                      <p:cBhvr>
                                        <p:cTn id="16" dur="500"/>
                                        <p:tgtEl>
                                          <p:spTgt spid="24"/>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childTnLst>
                          </p:cTn>
                        </p:par>
                        <p:par>
                          <p:cTn id="21" fill="hold">
                            <p:stCondLst>
                              <p:cond delay="1500"/>
                            </p:stCondLst>
                            <p:childTnLst>
                              <p:par>
                                <p:cTn id="22" presetID="14" presetClass="entr" presetSubtype="1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1590" y="-2667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任务准备</a:t>
                  </a:r>
                  <a:endParaRPr lang="zh-CN" altLang="en-US" sz="18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任务说明</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9" name="矩形 8"/>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5517"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任务四</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扫描仪扫描文档</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52" name="TextBox 51"/>
          <p:cNvSpPr txBox="1"/>
          <p:nvPr/>
        </p:nvSpPr>
        <p:spPr>
          <a:xfrm>
            <a:off x="1346200" y="1016000"/>
            <a:ext cx="9583420" cy="2122805"/>
          </a:xfrm>
          <a:prstGeom prst="rect">
            <a:avLst/>
          </a:prstGeom>
          <a:noFill/>
          <a:ln w="15875">
            <a:solidFill>
              <a:srgbClr val="007FB2"/>
            </a:solidFill>
          </a:ln>
        </p:spPr>
        <p:txBody>
          <a:bodyPr wrap="square" rtlCol="0">
            <a:spAutoFit/>
          </a:bodyPr>
          <a:lstStyle/>
          <a:p>
            <a:pPr indent="558800" fontAlgn="auto">
              <a:lnSpc>
                <a:spcPct val="150000"/>
              </a:lnSpc>
              <a:extLst>
                <a:ext uri="{35155182-B16C-46BC-9424-99874614C6A1}">
                  <wpsdc:indentchars xmlns:wpsdc="http://www.wps.cn/officeDocument/2017/drawingmlCustomData" val="200" checksum="1956455923"/>
                </a:ext>
              </a:extLst>
            </a:pPr>
            <a:r>
              <a:rPr lang="zh-CN" altLang="en-US" sz="2200" dirty="0">
                <a:latin typeface="微软雅黑" panose="020B0503020204020204" pitchFamily="34" charset="-122"/>
                <a:ea typeface="微软雅黑" panose="020B0503020204020204" pitchFamily="34" charset="-122"/>
              </a:rPr>
              <a:t>李明所在公司要和另外一家公司签订合同，要将设计图初稿扫描发送给签合同的同事，补充在合同里面，为防止被滥用，还需要加上“仅限合同签署”的水印。</a:t>
            </a:r>
            <a:endParaRPr lang="zh-CN" altLang="en-US" sz="2200" dirty="0">
              <a:latin typeface="微软雅黑" panose="020B0503020204020204" pitchFamily="34" charset="-122"/>
              <a:ea typeface="微软雅黑" panose="020B0503020204020204" pitchFamily="34" charset="-122"/>
            </a:endParaRPr>
          </a:p>
          <a:p>
            <a:pPr indent="558800" fontAlgn="auto">
              <a:lnSpc>
                <a:spcPct val="150000"/>
              </a:lnSpc>
              <a:extLst>
                <a:ext uri="{35155182-B16C-46BC-9424-99874614C6A1}">
                  <wpsdc:indentchars xmlns:wpsdc="http://www.wps.cn/officeDocument/2017/drawingmlCustomData" val="200" checksum="1956455923"/>
                </a:ext>
              </a:extLst>
            </a:pPr>
            <a:r>
              <a:rPr lang="zh-CN" altLang="en-US" sz="2200" dirty="0">
                <a:latin typeface="微软雅黑" panose="020B0503020204020204" pitchFamily="34" charset="-122"/>
                <a:ea typeface="微软雅黑" panose="020B0503020204020204" pitchFamily="34" charset="-122"/>
              </a:rPr>
              <a:t>本任务是学习使用扫描仪扫描文档，然后在扫描好的图片上加入的水印。</a:t>
            </a:r>
            <a:endParaRPr lang="zh-CN" altLang="en-US" sz="2200" dirty="0">
              <a:latin typeface="微软雅黑" panose="020B0503020204020204" pitchFamily="34" charset="-122"/>
              <a:ea typeface="微软雅黑" panose="020B0503020204020204" pitchFamily="34" charset="-122"/>
            </a:endParaRP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pic>
        <p:nvPicPr>
          <p:cNvPr id="545" name="图片 545"/>
          <p:cNvPicPr>
            <a:picLocks noChangeAspect="1"/>
          </p:cNvPicPr>
          <p:nvPr/>
        </p:nvPicPr>
        <p:blipFill>
          <a:blip r:embed="rId2"/>
          <a:stretch>
            <a:fillRect/>
          </a:stretch>
        </p:blipFill>
        <p:spPr>
          <a:xfrm>
            <a:off x="3146425" y="3360738"/>
            <a:ext cx="5274310" cy="1359535"/>
          </a:xfrm>
          <a:prstGeom prst="rect">
            <a:avLst/>
          </a:prstGeom>
        </p:spPr>
      </p:pic>
      <p:sp>
        <p:nvSpPr>
          <p:cNvPr id="55" name="文本框 55"/>
          <p:cNvSpPr txBox="1"/>
          <p:nvPr/>
        </p:nvSpPr>
        <p:spPr>
          <a:xfrm>
            <a:off x="4833620" y="3614420"/>
            <a:ext cx="787400" cy="29019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2000" kern="100">
                <a:latin typeface="Calibri" panose="020F0502020204030204"/>
                <a:ea typeface="宋体" panose="02010600030101010101" pitchFamily="2" charset="-122"/>
                <a:cs typeface="Times New Roman" panose="02020603050405020304"/>
                <a:sym typeface="Times New Roman" panose="02020603050405020304"/>
              </a:rPr>
              <a:t>数据线</a:t>
            </a:r>
            <a:endParaRPr lang="en-US" altLang="zh-CN" sz="200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053" name="文本框 2053"/>
          <p:cNvSpPr txBox="1"/>
          <p:nvPr/>
        </p:nvSpPr>
        <p:spPr>
          <a:xfrm>
            <a:off x="7251065" y="3645535"/>
            <a:ext cx="789305" cy="1587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2000" kern="100">
                <a:latin typeface="Calibri" panose="020F0502020204030204"/>
                <a:ea typeface="宋体" panose="02010600030101010101" pitchFamily="2" charset="-122"/>
                <a:cs typeface="Times New Roman" panose="02020603050405020304"/>
                <a:sym typeface="Times New Roman" panose="02020603050405020304"/>
              </a:rPr>
              <a:t>电源线</a:t>
            </a:r>
            <a:endParaRPr lang="en-US" altLang="zh-CN" sz="200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 name="TextBox 51"/>
          <p:cNvSpPr txBox="1"/>
          <p:nvPr/>
        </p:nvSpPr>
        <p:spPr>
          <a:xfrm>
            <a:off x="1346200" y="4869815"/>
            <a:ext cx="9583420" cy="1106805"/>
          </a:xfrm>
          <a:prstGeom prst="rect">
            <a:avLst/>
          </a:prstGeom>
          <a:noFill/>
          <a:ln w="15875">
            <a:solidFill>
              <a:srgbClr val="007FB2"/>
            </a:solidFill>
          </a:ln>
        </p:spPr>
        <p:txBody>
          <a:bodyPr wrap="square" rtlCol="0">
            <a:spAutoFit/>
          </a:bodyPr>
          <a:lstStyle/>
          <a:p>
            <a:pPr indent="558800" fontAlgn="auto">
              <a:lnSpc>
                <a:spcPct val="150000"/>
              </a:lnSpc>
              <a:extLst>
                <a:ext uri="{35155182-B16C-46BC-9424-99874614C6A1}">
                  <wpsdc:indentchars xmlns:wpsdc="http://www.wps.cn/officeDocument/2017/drawingmlCustomData" val="200" checksum="1956455923"/>
                </a:ext>
              </a:extLst>
            </a:pPr>
            <a:r>
              <a:rPr lang="zh-CN" altLang="en-US" sz="2200" dirty="0">
                <a:latin typeface="微软雅黑" panose="020B0503020204020204" pitchFamily="34" charset="-122"/>
                <a:ea typeface="微软雅黑" panose="020B0503020204020204" pitchFamily="34" charset="-122"/>
              </a:rPr>
              <a:t>这里除了使用扫描仪外，也可以使用具有扫描功能的一体机、复印机，它们的扫描方式类似。</a:t>
            </a:r>
            <a:endParaRPr lang="zh-CN" altLang="en-US" sz="22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2"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673878" y="1224280"/>
            <a:ext cx="3366094" cy="539750"/>
            <a:chOff x="2430" y="1311"/>
            <a:chExt cx="4024"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1</a:t>
              </a:r>
              <a:endParaRPr lang="en-US" altLang="zh-CN" sz="2400" b="1">
                <a:solidFill>
                  <a:schemeClr val="bg1"/>
                </a:solidFill>
                <a:latin typeface="Lato Black" panose="020F0A02020204030203" pitchFamily="34" charset="0"/>
              </a:endParaRPr>
            </a:p>
          </p:txBody>
        </p:sp>
        <p:sp>
          <p:nvSpPr>
            <p:cNvPr id="68" name="MH_SubTitle_1"/>
            <p:cNvSpPr txBox="1"/>
            <p:nvPr>
              <p:custDataLst>
                <p:tags r:id="rId2"/>
              </p:custDataLst>
            </p:nvPr>
          </p:nvSpPr>
          <p:spPr>
            <a:xfrm>
              <a:off x="3025" y="1311"/>
              <a:ext cx="3429"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认识扫描仪</a:t>
              </a:r>
              <a:endPar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endParaRPr>
            </a:p>
          </p:txBody>
        </p:sp>
      </p:grpSp>
      <p:sp>
        <p:nvSpPr>
          <p:cNvPr id="100" name="文本框 99"/>
          <p:cNvSpPr txBox="1"/>
          <p:nvPr/>
        </p:nvSpPr>
        <p:spPr>
          <a:xfrm>
            <a:off x="1058545" y="2637790"/>
            <a:ext cx="9933940" cy="1424940"/>
          </a:xfrm>
          <a:prstGeom prst="rect">
            <a:avLst/>
          </a:prstGeom>
          <a:solidFill>
            <a:srgbClr val="007FB2"/>
          </a:solidFill>
          <a:ln w="9525">
            <a:noFill/>
          </a:ln>
        </p:spPr>
        <p:txBody>
          <a:bodyPr wrap="square">
            <a:spAutoFit/>
          </a:bodyPr>
          <a:lstStyle/>
          <a:p>
            <a:pPr indent="508000" fontAlgn="auto">
              <a:lnSpc>
                <a:spcPts val="2600"/>
              </a:lnSpc>
              <a:extLst>
                <a:ext uri="{35155182-B16C-46BC-9424-99874614C6A1}">
                  <wpsdc:indentchars xmlns:wpsdc="http://www.wps.cn/officeDocument/2017/drawingmlCustomData" val="200" checksum="282533468"/>
                </a:ext>
              </a:extLst>
            </a:pPr>
            <a:r>
              <a:rPr lang="zh-CN" sz="2000" b="0">
                <a:latin typeface="微软雅黑" panose="020B0503020204020204" pitchFamily="34" charset="-122"/>
                <a:ea typeface="微软雅黑" panose="020B0503020204020204" pitchFamily="34" charset="-122"/>
              </a:rPr>
              <a:t>扫描仪是利用光电技术和数字处理技术，以扫描方式捕获图像并转换为计算机可以显示、编辑、存储和输出的数字化输入设备。普通扫描仪可以扫描照片、文本页面、图纸、美术图画、照相底片、菲林软片等，有些高档扫描还可以扫描纺织品、标牌面板、印制板样品等三维对象。</a:t>
            </a:r>
            <a:endParaRPr lang="zh-CN" sz="2000" b="0">
              <a:latin typeface="微软雅黑" panose="020B0503020204020204" pitchFamily="34" charset="-122"/>
              <a:ea typeface="微软雅黑" panose="020B0503020204020204" pitchFamily="34" charset="-122"/>
            </a:endParaRPr>
          </a:p>
        </p:txBody>
      </p:sp>
      <p:sp>
        <p:nvSpPr>
          <p:cNvPr id="7" name="TextBox 1"/>
          <p:cNvSpPr txBox="1"/>
          <p:nvPr/>
        </p:nvSpPr>
        <p:spPr>
          <a:xfrm>
            <a:off x="1468755" y="333375"/>
            <a:ext cx="35032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任务四</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扫描仪扫描文档</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673878" y="1224280"/>
            <a:ext cx="3366094" cy="539750"/>
            <a:chOff x="2430" y="1311"/>
            <a:chExt cx="4024"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1</a:t>
              </a:r>
              <a:endParaRPr lang="en-US" altLang="zh-CN" sz="2400" b="1">
                <a:solidFill>
                  <a:schemeClr val="bg1"/>
                </a:solidFill>
                <a:latin typeface="Lato Black" panose="020F0A02020204030203" pitchFamily="34" charset="0"/>
              </a:endParaRPr>
            </a:p>
          </p:txBody>
        </p:sp>
        <p:sp>
          <p:nvSpPr>
            <p:cNvPr id="68" name="MH_SubTitle_1"/>
            <p:cNvSpPr txBox="1"/>
            <p:nvPr>
              <p:custDataLst>
                <p:tags r:id="rId2"/>
              </p:custDataLst>
            </p:nvPr>
          </p:nvSpPr>
          <p:spPr>
            <a:xfrm>
              <a:off x="3025" y="1311"/>
              <a:ext cx="3429"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认识扫描仪</a:t>
              </a:r>
              <a:endPar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endParaRPr>
            </a:p>
          </p:txBody>
        </p:sp>
      </p:grpSp>
      <p:sp>
        <p:nvSpPr>
          <p:cNvPr id="7" name="TextBox 1"/>
          <p:cNvSpPr txBox="1"/>
          <p:nvPr/>
        </p:nvSpPr>
        <p:spPr>
          <a:xfrm>
            <a:off x="1468755" y="333375"/>
            <a:ext cx="35032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任务四</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扫描仪扫描文档</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4" name="文本框 3"/>
          <p:cNvSpPr txBox="1"/>
          <p:nvPr/>
        </p:nvSpPr>
        <p:spPr>
          <a:xfrm>
            <a:off x="266065" y="1917700"/>
            <a:ext cx="5189220" cy="1322070"/>
          </a:xfrm>
          <a:prstGeom prst="rect">
            <a:avLst/>
          </a:prstGeom>
          <a:noFill/>
          <a:ln w="9525">
            <a:noFill/>
          </a:ln>
        </p:spPr>
        <p:txBody>
          <a:bodyPr wrap="square">
            <a:spAutoFit/>
          </a:bodyPr>
          <a:lstStyle/>
          <a:p>
            <a:pPr indent="0"/>
            <a:r>
              <a:rPr lang="zh-CN" altLang="en-US"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（1）扫描仪分类</a:t>
            </a:r>
            <a:endParaRPr lang="zh-CN" altLang="en-US"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扫描仪种类众多，根据扫描仪介质和用途不同主要有平板式扫描仪、笔试扫描仪、便携式扫描仪、滚筒式扫描仪、3D扫描仪等5种。</a:t>
            </a:r>
            <a:endParaRPr lang="en-US" altLang="zh-CN"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698500" y="3308985"/>
            <a:ext cx="4015740" cy="3360420"/>
          </a:xfrm>
          <a:prstGeom prst="rect">
            <a:avLst/>
          </a:prstGeom>
        </p:spPr>
      </p:pic>
      <p:sp>
        <p:nvSpPr>
          <p:cNvPr id="9" name="文本框 8"/>
          <p:cNvSpPr txBox="1"/>
          <p:nvPr/>
        </p:nvSpPr>
        <p:spPr>
          <a:xfrm>
            <a:off x="6122035" y="1917700"/>
            <a:ext cx="5815330" cy="1014730"/>
          </a:xfrm>
          <a:prstGeom prst="rect">
            <a:avLst/>
          </a:prstGeom>
          <a:noFill/>
          <a:ln w="9525">
            <a:noFill/>
          </a:ln>
        </p:spPr>
        <p:txBody>
          <a:bodyPr wrap="square">
            <a:spAutoFit/>
          </a:bodyPr>
          <a:lstStyle/>
          <a:p>
            <a:pPr indent="0"/>
            <a:r>
              <a:rPr lang="zh-CN" altLang="en-US"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（2）平板扫描仪结构</a:t>
            </a:r>
            <a:endParaRPr lang="zh-CN" altLang="en-US"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目前办公用扫描仪的主流产品平板扫描仪主要包括稿台盖板、稿台玻璃、操作面板等几部分组成。</a:t>
            </a:r>
            <a:endParaRPr lang="en-US" altLang="zh-CN"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51" name="图片 551"/>
          <p:cNvPicPr>
            <a:picLocks noChangeAspect="1"/>
          </p:cNvPicPr>
          <p:nvPr/>
        </p:nvPicPr>
        <p:blipFill>
          <a:blip r:embed="rId4">
            <a:extLst>
              <a:ext uri="{BEBA8EAE-BF5A-486C-A8C5-ECC9F3942E4B}">
                <a14:imgProps xmlns:a14="http://schemas.microsoft.com/office/drawing/2010/main">
                  <a14:imgLayer r:embed="rId5">
                    <a14:imgEffect>
                      <a14:backgroundRemoval t="0" b="98649" l="1215" r="98785">
                        <a14:foregroundMark x1="47368" y1="67568" x2="53036" y2="0"/>
                        <a14:foregroundMark x1="60729" y1="56306" x2="88664" y2="0"/>
                      </a14:backgroundRemoval>
                    </a14:imgEffect>
                  </a14:imgLayer>
                </a14:imgProps>
              </a:ext>
            </a:extLst>
          </a:blip>
          <a:stretch>
            <a:fillRect/>
          </a:stretch>
        </p:blipFill>
        <p:spPr>
          <a:xfrm>
            <a:off x="6089015" y="4222115"/>
            <a:ext cx="1882140" cy="1691640"/>
          </a:xfrm>
          <a:prstGeom prst="rect">
            <a:avLst/>
          </a:prstGeom>
        </p:spPr>
      </p:pic>
      <p:pic>
        <p:nvPicPr>
          <p:cNvPr id="552" name="图片 552"/>
          <p:cNvPicPr>
            <a:picLocks noChangeAspect="1"/>
          </p:cNvPicPr>
          <p:nvPr/>
        </p:nvPicPr>
        <p:blipFill>
          <a:blip r:embed="rId6"/>
          <a:stretch>
            <a:fillRect/>
          </a:stretch>
        </p:blipFill>
        <p:spPr>
          <a:xfrm>
            <a:off x="9483090" y="4077970"/>
            <a:ext cx="2004060" cy="1859280"/>
          </a:xfrm>
          <a:prstGeom prst="rect">
            <a:avLst/>
          </a:prstGeom>
        </p:spPr>
      </p:pic>
      <p:cxnSp>
        <p:nvCxnSpPr>
          <p:cNvPr id="497" name="直接连接符 497"/>
          <p:cNvCxnSpPr/>
          <p:nvPr/>
        </p:nvCxnSpPr>
        <p:spPr>
          <a:xfrm>
            <a:off x="9555480" y="4293870"/>
            <a:ext cx="304800" cy="6096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96" name="文本框 496"/>
          <p:cNvSpPr txBox="1"/>
          <p:nvPr/>
        </p:nvSpPr>
        <p:spPr>
          <a:xfrm>
            <a:off x="8570595" y="4222115"/>
            <a:ext cx="957580" cy="19494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a:latin typeface="Calibri" panose="020F0502020204030204"/>
                <a:ea typeface="宋体" panose="02010600030101010101" pitchFamily="2" charset="-122"/>
                <a:cs typeface="Times New Roman" panose="02020603050405020304"/>
                <a:sym typeface="Times New Roman" panose="02020603050405020304"/>
              </a:rPr>
              <a:t>稿台盖板</a:t>
            </a:r>
            <a:endParaRPr lang="en-US" altLang="zh-CN" sz="1600" kern="100">
              <a:latin typeface="Calibri" panose="020F0502020204030204"/>
              <a:ea typeface="宋体" panose="02010600030101010101" pitchFamily="2" charset="-122"/>
              <a:cs typeface="Times New Roman" panose="02020603050405020304"/>
              <a:sym typeface="Times New Roman" panose="02020603050405020304"/>
            </a:endParaRPr>
          </a:p>
        </p:txBody>
      </p:sp>
      <p:cxnSp>
        <p:nvCxnSpPr>
          <p:cNvPr id="1050" name="直接连接符 1050"/>
          <p:cNvCxnSpPr/>
          <p:nvPr/>
        </p:nvCxnSpPr>
        <p:spPr>
          <a:xfrm>
            <a:off x="9261475" y="4941570"/>
            <a:ext cx="304800" cy="6096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49" name="文本框 1049"/>
          <p:cNvSpPr txBox="1"/>
          <p:nvPr/>
        </p:nvSpPr>
        <p:spPr>
          <a:xfrm>
            <a:off x="8427085" y="4812030"/>
            <a:ext cx="834390" cy="16764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a:latin typeface="Calibri" panose="020F0502020204030204"/>
                <a:ea typeface="宋体" panose="02010600030101010101" pitchFamily="2" charset="-122"/>
                <a:cs typeface="Times New Roman" panose="02020603050405020304"/>
                <a:sym typeface="Times New Roman" panose="02020603050405020304"/>
              </a:rPr>
              <a:t>稿台玻璃</a:t>
            </a:r>
            <a:endParaRPr lang="en-US" altLang="zh-CN" sz="1600" kern="100">
              <a:latin typeface="Calibri" panose="020F0502020204030204"/>
              <a:ea typeface="宋体" panose="02010600030101010101" pitchFamily="2" charset="-122"/>
              <a:cs typeface="Times New Roman" panose="02020603050405020304"/>
              <a:sym typeface="Times New Roman" panose="02020603050405020304"/>
            </a:endParaRPr>
          </a:p>
        </p:txBody>
      </p:sp>
      <p:cxnSp>
        <p:nvCxnSpPr>
          <p:cNvPr id="14" name="直接连接符 1050"/>
          <p:cNvCxnSpPr/>
          <p:nvPr/>
        </p:nvCxnSpPr>
        <p:spPr>
          <a:xfrm>
            <a:off x="7827010" y="5589905"/>
            <a:ext cx="304800" cy="6096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58" name="文本框 1058"/>
          <p:cNvSpPr txBox="1"/>
          <p:nvPr/>
        </p:nvSpPr>
        <p:spPr>
          <a:xfrm>
            <a:off x="8131810" y="5589905"/>
            <a:ext cx="974725" cy="28130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600" kern="100">
                <a:latin typeface="Calibri" panose="020F0502020204030204"/>
                <a:ea typeface="宋体" panose="02010600030101010101" pitchFamily="2" charset="-122"/>
                <a:cs typeface="Times New Roman" panose="02020603050405020304"/>
                <a:sym typeface="Times New Roman" panose="02020603050405020304"/>
              </a:rPr>
              <a:t>操作面板</a:t>
            </a:r>
            <a:endParaRPr lang="en-US" altLang="zh-CN" sz="1600" kern="100">
              <a:latin typeface="Calibri" panose="020F0502020204030204"/>
              <a:ea typeface="宋体" panose="02010600030101010101" pitchFamily="2" charset="-122"/>
              <a:cs typeface="Times New Roman" panose="02020603050405020304"/>
              <a:sym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673878" y="1224280"/>
            <a:ext cx="4958799" cy="539750"/>
            <a:chOff x="2430" y="1311"/>
            <a:chExt cx="5928"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2</a:t>
              </a:r>
              <a:endParaRPr lang="en-US" altLang="zh-CN" sz="2400" b="1">
                <a:solidFill>
                  <a:schemeClr val="bg1"/>
                </a:solidFill>
                <a:latin typeface="Lato Black" panose="020F0A02020204030203" pitchFamily="34" charset="0"/>
              </a:endParaRPr>
            </a:p>
          </p:txBody>
        </p:sp>
        <p:sp>
          <p:nvSpPr>
            <p:cNvPr id="68" name="MH_SubTitle_1"/>
            <p:cNvSpPr txBox="1"/>
            <p:nvPr>
              <p:custDataLst>
                <p:tags r:id="rId2"/>
              </p:custDataLst>
            </p:nvPr>
          </p:nvSpPr>
          <p:spPr>
            <a:xfrm>
              <a:off x="3197" y="1311"/>
              <a:ext cx="5161"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认识万能扫描软件VueScan</a:t>
              </a:r>
              <a:endPar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endParaRPr>
            </a:p>
          </p:txBody>
        </p:sp>
      </p:grpSp>
      <p:sp>
        <p:nvSpPr>
          <p:cNvPr id="7" name="TextBox 1"/>
          <p:cNvSpPr txBox="1"/>
          <p:nvPr/>
        </p:nvSpPr>
        <p:spPr>
          <a:xfrm>
            <a:off x="1490345" y="332740"/>
            <a:ext cx="3412490"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任务四</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扫描仪扫描文档</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1562735" y="1929130"/>
            <a:ext cx="8801735" cy="1630045"/>
          </a:xfrm>
          <a:prstGeom prst="rect">
            <a:avLst/>
          </a:prstGeom>
          <a:noFill/>
          <a:ln w="9525">
            <a:noFill/>
          </a:ln>
        </p:spPr>
        <p:txBody>
          <a:bodyPr wrap="square">
            <a:spAutoFit/>
          </a:bodyPr>
          <a:lstStyle/>
          <a:p>
            <a:pPr indent="0"/>
            <a:r>
              <a:rPr lang="zh-CN" altLang="en-US"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通常扫描仪会自带驱动程序和扫描软件，但有些老式扫描仪在Win7、Win8系统下通常无法使用扫描功能。这时可以使用第三方扫描软件代替，而Vuescan就是其中最有名的老牌经典软件，官方完全支持全中文，而且同一台扫描仪，有事会发现用Vuescan扫描出来的效果，比用原厂驱动扫描出来的效果还好。</a:t>
            </a:r>
            <a:endParaRPr lang="en-US" altLang="zh-CN"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87" name="图片 1087"/>
          <p:cNvPicPr>
            <a:picLocks noChangeAspect="1"/>
          </p:cNvPicPr>
          <p:nvPr/>
        </p:nvPicPr>
        <p:blipFill>
          <a:blip r:embed="rId3"/>
          <a:stretch>
            <a:fillRect/>
          </a:stretch>
        </p:blipFill>
        <p:spPr>
          <a:xfrm>
            <a:off x="4370705" y="3559175"/>
            <a:ext cx="3773805" cy="2752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10185" y="172085"/>
            <a:ext cx="11758930" cy="6432550"/>
            <a:chOff x="281032" y="243070"/>
            <a:chExt cx="11664041" cy="6380197"/>
          </a:xfrm>
        </p:grpSpPr>
        <p:sp>
          <p:nvSpPr>
            <p:cNvPr id="19" name="任意多边形 18"/>
            <p:cNvSpPr/>
            <p:nvPr/>
          </p:nvSpPr>
          <p:spPr>
            <a:xfrm>
              <a:off x="281032" y="243070"/>
              <a:ext cx="9125961" cy="5890171"/>
            </a:xfrm>
            <a:custGeom>
              <a:avLst/>
              <a:gdLst>
                <a:gd name="connsiteX0" fmla="*/ 0 w 9125961"/>
                <a:gd name="connsiteY0" fmla="*/ 0 h 5890171"/>
                <a:gd name="connsiteX1" fmla="*/ 9125961 w 9125961"/>
                <a:gd name="connsiteY1" fmla="*/ 0 h 5890171"/>
                <a:gd name="connsiteX2" fmla="*/ 3055475 w 9125961"/>
                <a:gd name="connsiteY2" fmla="*/ 5890171 h 5890171"/>
                <a:gd name="connsiteX3" fmla="*/ 0 w 9125961"/>
                <a:gd name="connsiteY3" fmla="*/ 2834696 h 5890171"/>
              </a:gdLst>
              <a:ahLst/>
              <a:cxnLst>
                <a:cxn ang="0">
                  <a:pos x="connsiteX0" y="connsiteY0"/>
                </a:cxn>
                <a:cxn ang="0">
                  <a:pos x="connsiteX1" y="connsiteY1"/>
                </a:cxn>
                <a:cxn ang="0">
                  <a:pos x="connsiteX2" y="connsiteY2"/>
                </a:cxn>
                <a:cxn ang="0">
                  <a:pos x="connsiteX3" y="connsiteY3"/>
                </a:cxn>
              </a:cxnLst>
              <a:rect l="l" t="t" r="r" b="b"/>
              <a:pathLst>
                <a:path w="9125961" h="5890171">
                  <a:moveTo>
                    <a:pt x="0" y="0"/>
                  </a:moveTo>
                  <a:lnTo>
                    <a:pt x="9125961" y="0"/>
                  </a:lnTo>
                  <a:lnTo>
                    <a:pt x="3055475" y="5890171"/>
                  </a:lnTo>
                  <a:lnTo>
                    <a:pt x="0" y="2834696"/>
                  </a:lnTo>
                  <a:close/>
                </a:path>
              </a:pathLst>
            </a:custGeom>
            <a:solidFill>
              <a:srgbClr val="E0E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flipH="1" flipV="1">
              <a:off x="3336391" y="243070"/>
              <a:ext cx="8608682" cy="6380197"/>
            </a:xfrm>
            <a:custGeom>
              <a:avLst/>
              <a:gdLst>
                <a:gd name="connsiteX0" fmla="*/ 2550447 w 8608682"/>
                <a:gd name="connsiteY0" fmla="*/ 6380197 h 6380197"/>
                <a:gd name="connsiteX1" fmla="*/ 0 w 8608682"/>
                <a:gd name="connsiteY1" fmla="*/ 6380197 h 6380197"/>
                <a:gd name="connsiteX2" fmla="*/ 0 w 8608682"/>
                <a:gd name="connsiteY2" fmla="*/ 0 h 6380197"/>
                <a:gd name="connsiteX3" fmla="*/ 8106769 w 8608682"/>
                <a:gd name="connsiteY3" fmla="*/ 0 h 6380197"/>
                <a:gd name="connsiteX4" fmla="*/ 8608682 w 8608682"/>
                <a:gd name="connsiteY4" fmla="*/ 501914 h 638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8682" h="6380197">
                  <a:moveTo>
                    <a:pt x="2550447" y="6380197"/>
                  </a:moveTo>
                  <a:lnTo>
                    <a:pt x="0" y="6380197"/>
                  </a:lnTo>
                  <a:lnTo>
                    <a:pt x="0" y="0"/>
                  </a:lnTo>
                  <a:lnTo>
                    <a:pt x="8106769" y="0"/>
                  </a:lnTo>
                  <a:lnTo>
                    <a:pt x="8608682" y="501914"/>
                  </a:lnTo>
                  <a:close/>
                </a:path>
              </a:pathLst>
            </a:cu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直角三角形 20"/>
          <p:cNvSpPr/>
          <p:nvPr/>
        </p:nvSpPr>
        <p:spPr>
          <a:xfrm>
            <a:off x="-21590" y="3129280"/>
            <a:ext cx="3761105" cy="372999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 name="直角三角形 21"/>
          <p:cNvSpPr/>
          <p:nvPr/>
        </p:nvSpPr>
        <p:spPr>
          <a:xfrm rot="18914386">
            <a:off x="9601835" y="-629920"/>
            <a:ext cx="1254760" cy="125476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任意多边形 22"/>
          <p:cNvSpPr/>
          <p:nvPr/>
        </p:nvSpPr>
        <p:spPr>
          <a:xfrm rot="18914386">
            <a:off x="9847580" y="97790"/>
            <a:ext cx="744855" cy="744855"/>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任意多边形 23"/>
          <p:cNvSpPr/>
          <p:nvPr/>
        </p:nvSpPr>
        <p:spPr>
          <a:xfrm>
            <a:off x="210820" y="2997835"/>
            <a:ext cx="3606800" cy="3606800"/>
          </a:xfrm>
          <a:custGeom>
            <a:avLst/>
            <a:gdLst>
              <a:gd name="connsiteX0" fmla="*/ 0 w 3538728"/>
              <a:gd name="connsiteY0" fmla="*/ 0 h 3538728"/>
              <a:gd name="connsiteX1" fmla="*/ 3538728 w 3538728"/>
              <a:gd name="connsiteY1" fmla="*/ 3538728 h 3538728"/>
              <a:gd name="connsiteX2" fmla="*/ 3405621 w 3538728"/>
              <a:gd name="connsiteY2" fmla="*/ 3538728 h 3538728"/>
              <a:gd name="connsiteX3" fmla="*/ 0 w 3538728"/>
              <a:gd name="connsiteY3" fmla="*/ 133107 h 3538728"/>
            </a:gdLst>
            <a:ahLst/>
            <a:cxnLst>
              <a:cxn ang="0">
                <a:pos x="connsiteX0" y="connsiteY0"/>
              </a:cxn>
              <a:cxn ang="0">
                <a:pos x="connsiteX1" y="connsiteY1"/>
              </a:cxn>
              <a:cxn ang="0">
                <a:pos x="connsiteX2" y="connsiteY2"/>
              </a:cxn>
              <a:cxn ang="0">
                <a:pos x="connsiteX3" y="connsiteY3"/>
              </a:cxn>
            </a:cxnLst>
            <a:rect l="l" t="t" r="r" b="b"/>
            <a:pathLst>
              <a:path w="3538728" h="3538728">
                <a:moveTo>
                  <a:pt x="0" y="0"/>
                </a:moveTo>
                <a:lnTo>
                  <a:pt x="3538728" y="3538728"/>
                </a:lnTo>
                <a:lnTo>
                  <a:pt x="3405621" y="3538728"/>
                </a:lnTo>
                <a:lnTo>
                  <a:pt x="0" y="133107"/>
                </a:lnTo>
                <a:close/>
              </a:path>
            </a:pathLst>
          </a:cu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4" name="组合 33"/>
          <p:cNvGrpSpPr/>
          <p:nvPr/>
        </p:nvGrpSpPr>
        <p:grpSpPr>
          <a:xfrm>
            <a:off x="4087495" y="1917700"/>
            <a:ext cx="4814570" cy="1863725"/>
            <a:chOff x="6437" y="3020"/>
            <a:chExt cx="7582" cy="2935"/>
          </a:xfrm>
        </p:grpSpPr>
        <p:sp>
          <p:nvSpPr>
            <p:cNvPr id="25" name="文本框 24"/>
            <p:cNvSpPr txBox="1"/>
            <p:nvPr/>
          </p:nvSpPr>
          <p:spPr>
            <a:xfrm>
              <a:off x="6437" y="4556"/>
              <a:ext cx="7582" cy="1307"/>
            </a:xfrm>
            <a:prstGeom prst="rect">
              <a:avLst/>
            </a:prstGeom>
            <a:noFill/>
          </p:spPr>
          <p:txBody>
            <a:bodyPr wrap="square" rtlCol="0">
              <a:spAutoFit/>
            </a:bodyPr>
            <a:lstStyle/>
            <a:p>
              <a:pPr algn="dist"/>
              <a:r>
                <a:rPr lang="zh-CN" altLang="en-US" sz="4800" dirty="0">
                  <a:solidFill>
                    <a:srgbClr val="007FB2"/>
                  </a:solidFill>
                  <a:latin typeface="微软雅黑" panose="020B0503020204020204" pitchFamily="34" charset="-122"/>
                  <a:ea typeface="微软雅黑" panose="020B0503020204020204" pitchFamily="34" charset="-122"/>
                  <a:sym typeface="+mn-ea"/>
                </a:rPr>
                <a:t> 连接网络打印机</a:t>
              </a:r>
              <a:endParaRPr lang="zh-CN" altLang="en-US" sz="4800" dirty="0">
                <a:solidFill>
                  <a:srgbClr val="007FB2"/>
                </a:solidFill>
                <a:latin typeface="微软雅黑" panose="020B0503020204020204" pitchFamily="34" charset="-122"/>
                <a:ea typeface="微软雅黑" panose="020B0503020204020204" pitchFamily="34" charset="-122"/>
                <a:sym typeface="+mn-ea"/>
              </a:endParaRPr>
            </a:p>
          </p:txBody>
        </p:sp>
        <p:cxnSp>
          <p:nvCxnSpPr>
            <p:cNvPr id="30" name="直接连接符 29"/>
            <p:cNvCxnSpPr/>
            <p:nvPr userDrawn="1"/>
          </p:nvCxnSpPr>
          <p:spPr>
            <a:xfrm>
              <a:off x="6629" y="5955"/>
              <a:ext cx="4353" cy="0"/>
            </a:xfrm>
            <a:prstGeom prst="line">
              <a:avLst/>
            </a:prstGeom>
            <a:ln w="19050">
              <a:solidFill>
                <a:srgbClr val="007FB2"/>
              </a:solidFill>
              <a:tailEnd type="ova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8582" y="3020"/>
              <a:ext cx="3203" cy="1113"/>
            </a:xfrm>
            <a:prstGeom prst="rect">
              <a:avLst/>
            </a:prstGeom>
            <a:solidFill>
              <a:srgbClr val="007FB2"/>
            </a:solidFill>
          </p:spPr>
          <p:txBody>
            <a:bodyPr wrap="square" rtlCol="0">
              <a:spAutoFit/>
            </a:bodyPr>
            <a:lstStyle/>
            <a:p>
              <a:pPr algn="dist"/>
              <a:r>
                <a:rPr lang="zh-CN" altLang="en-US" sz="4000" b="1">
                  <a:solidFill>
                    <a:schemeClr val="bg1"/>
                  </a:solidFill>
                  <a:latin typeface="微软雅黑" panose="020B0503020204020204" pitchFamily="34" charset="-122"/>
                  <a:ea typeface="微软雅黑" panose="020B0503020204020204" pitchFamily="34" charset="-122"/>
                  <a:cs typeface="+mn-ea"/>
                  <a:sym typeface="+mn-lt"/>
                </a:rPr>
                <a:t>任务一</a:t>
              </a:r>
              <a:endParaRPr lang="zh-CN" altLang="en-US" sz="4000" b="1">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up)">
                                      <p:cBhvr>
                                        <p:cTn id="16" dur="500"/>
                                        <p:tgtEl>
                                          <p:spTgt spid="24"/>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childTnLst>
                          </p:cTn>
                        </p:par>
                        <p:par>
                          <p:cTn id="21" fill="hold">
                            <p:stCondLst>
                              <p:cond delay="1500"/>
                            </p:stCondLst>
                            <p:childTnLst>
                              <p:par>
                                <p:cTn id="22" presetID="14" presetClass="entr" presetSubtype="1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673878" y="1224280"/>
            <a:ext cx="3550125" cy="539750"/>
            <a:chOff x="2430" y="1311"/>
            <a:chExt cx="4244"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3</a:t>
              </a:r>
              <a:endParaRPr lang="en-US" altLang="zh-CN" sz="2400" b="1">
                <a:solidFill>
                  <a:schemeClr val="bg1"/>
                </a:solidFill>
                <a:latin typeface="Lato Black" panose="020F0A02020204030203" pitchFamily="34" charset="0"/>
              </a:endParaRPr>
            </a:p>
          </p:txBody>
        </p:sp>
        <p:sp>
          <p:nvSpPr>
            <p:cNvPr id="68" name="MH_SubTitle_1"/>
            <p:cNvSpPr txBox="1"/>
            <p:nvPr>
              <p:custDataLst>
                <p:tags r:id="rId2"/>
              </p:custDataLst>
            </p:nvPr>
          </p:nvSpPr>
          <p:spPr>
            <a:xfrm>
              <a:off x="3197" y="1311"/>
              <a:ext cx="3477"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认识图像处理软件</a:t>
              </a:r>
              <a:endPar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endParaRPr>
            </a:p>
          </p:txBody>
        </p:sp>
      </p:grpSp>
      <p:sp>
        <p:nvSpPr>
          <p:cNvPr id="7" name="TextBox 1"/>
          <p:cNvSpPr txBox="1"/>
          <p:nvPr/>
        </p:nvSpPr>
        <p:spPr>
          <a:xfrm>
            <a:off x="1490345" y="332740"/>
            <a:ext cx="35032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任务四</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扫描仪扫描文档</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1562735" y="1929130"/>
            <a:ext cx="8801735" cy="1014730"/>
          </a:xfrm>
          <a:prstGeom prst="rect">
            <a:avLst/>
          </a:prstGeom>
          <a:noFill/>
          <a:ln w="9525">
            <a:noFill/>
          </a:ln>
        </p:spPr>
        <p:txBody>
          <a:bodyPr wrap="square">
            <a:spAutoFit/>
          </a:bodyPr>
          <a:lstStyle/>
          <a:p>
            <a:pPr indent="0"/>
            <a:r>
              <a:rPr lang="zh-CN" altLang="en-US"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图像处理软件是用于处理图像信息的各种应用软件的总称，专业的图像处理软件如Adobe的Adobe Photoshop，入门图形处理软件如光影魔术手、美图秀秀。</a:t>
            </a:r>
            <a:endParaRPr lang="en-US" altLang="zh-CN"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p:cNvPicPr>
            <a:picLocks noChangeAspect="1"/>
          </p:cNvPicPr>
          <p:nvPr/>
        </p:nvPicPr>
        <p:blipFill>
          <a:blip r:embed="rId3"/>
          <a:stretch>
            <a:fillRect/>
          </a:stretch>
        </p:blipFill>
        <p:spPr>
          <a:xfrm>
            <a:off x="2858770" y="2943860"/>
            <a:ext cx="5419725" cy="3254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673878" y="1224280"/>
            <a:ext cx="3550125" cy="539750"/>
            <a:chOff x="2430" y="1311"/>
            <a:chExt cx="4244"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4</a:t>
              </a:r>
              <a:endParaRPr lang="en-US" altLang="zh-CN" sz="2400" b="1">
                <a:solidFill>
                  <a:schemeClr val="bg1"/>
                </a:solidFill>
                <a:latin typeface="Lato Black" panose="020F0A02020204030203" pitchFamily="34" charset="0"/>
              </a:endParaRPr>
            </a:p>
          </p:txBody>
        </p:sp>
        <p:sp>
          <p:nvSpPr>
            <p:cNvPr id="68" name="MH_SubTitle_1"/>
            <p:cNvSpPr txBox="1"/>
            <p:nvPr>
              <p:custDataLst>
                <p:tags r:id="rId2"/>
              </p:custDataLst>
            </p:nvPr>
          </p:nvSpPr>
          <p:spPr>
            <a:xfrm>
              <a:off x="3197" y="1311"/>
              <a:ext cx="3477"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设备准备</a:t>
              </a:r>
              <a:endPar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endParaRPr>
            </a:p>
          </p:txBody>
        </p:sp>
      </p:grpSp>
      <p:sp>
        <p:nvSpPr>
          <p:cNvPr id="7" name="TextBox 1"/>
          <p:cNvSpPr txBox="1"/>
          <p:nvPr/>
        </p:nvSpPr>
        <p:spPr>
          <a:xfrm>
            <a:off x="1490345" y="332740"/>
            <a:ext cx="35032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任务四</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扫描仪扫描文档</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pic>
        <p:nvPicPr>
          <p:cNvPr id="4" name="图片 3"/>
          <p:cNvPicPr>
            <a:picLocks noChangeAspect="1"/>
          </p:cNvPicPr>
          <p:nvPr/>
        </p:nvPicPr>
        <p:blipFill>
          <a:blip r:embed="rId3"/>
          <a:stretch>
            <a:fillRect/>
          </a:stretch>
        </p:blipFill>
        <p:spPr>
          <a:xfrm>
            <a:off x="2498725" y="2349500"/>
            <a:ext cx="6980555" cy="3924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lgn="l">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ln>
                  <a:noFill/>
                </a:ln>
                <a:solidFill>
                  <a:srgbClr val="FF0000"/>
                </a:solidFill>
                <a:effectLst/>
                <a:uLnTx/>
                <a:uFillTx/>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 name="矩形 2"/>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
          <p:cNvSpPr txBox="1"/>
          <p:nvPr/>
        </p:nvSpPr>
        <p:spPr>
          <a:xfrm>
            <a:off x="1490345" y="332740"/>
            <a:ext cx="35032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任务四</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扫描仪扫描文档</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grpSp>
        <p:nvGrpSpPr>
          <p:cNvPr id="4" name="组合 3"/>
          <p:cNvGrpSpPr/>
          <p:nvPr/>
        </p:nvGrpSpPr>
        <p:grpSpPr>
          <a:xfrm>
            <a:off x="1130300" y="2276793"/>
            <a:ext cx="9649460" cy="1576869"/>
            <a:chOff x="2062" y="4468"/>
            <a:chExt cx="15196" cy="2483"/>
          </a:xfrm>
        </p:grpSpPr>
        <p:sp>
          <p:nvSpPr>
            <p:cNvPr id="9" name="MH_SubTitle_1"/>
            <p:cNvSpPr txBox="1"/>
            <p:nvPr>
              <p:custDataLst>
                <p:tags r:id="rId2"/>
              </p:custDataLst>
            </p:nvPr>
          </p:nvSpPr>
          <p:spPr>
            <a:xfrm>
              <a:off x="2062" y="6223"/>
              <a:ext cx="3560" cy="63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设备准备</a:t>
              </a:r>
              <a:endPar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719" y="4720"/>
              <a:ext cx="540" cy="824"/>
            </a:xfrm>
            <a:prstGeom prst="rect">
              <a:avLst/>
            </a:prstGeom>
          </p:spPr>
        </p:pic>
        <p:grpSp>
          <p:nvGrpSpPr>
            <p:cNvPr id="14" name="组合 13"/>
            <p:cNvGrpSpPr/>
            <p:nvPr/>
          </p:nvGrpSpPr>
          <p:grpSpPr>
            <a:xfrm>
              <a:off x="3252" y="4468"/>
              <a:ext cx="1395" cy="1390"/>
              <a:chOff x="4450933" y="3791953"/>
              <a:chExt cx="1324028" cy="1319782"/>
            </a:xfrm>
          </p:grpSpPr>
          <p:grpSp>
            <p:nvGrpSpPr>
              <p:cNvPr id="18" name="组合 129"/>
              <p:cNvGrpSpPr/>
              <p:nvPr/>
            </p:nvGrpSpPr>
            <p:grpSpPr>
              <a:xfrm>
                <a:off x="4450933" y="3791953"/>
                <a:ext cx="1319306" cy="1319782"/>
                <a:chOff x="4345444" y="2542859"/>
                <a:chExt cx="1810550" cy="1811205"/>
              </a:xfrm>
            </p:grpSpPr>
            <p:grpSp>
              <p:nvGrpSpPr>
                <p:cNvPr id="20" name="组合 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6" name="同心圆 2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29" name="椭圆 28"/>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0" name="椭圆 29"/>
                <p:cNvSpPr/>
                <p:nvPr/>
              </p:nvSpPr>
              <p:spPr>
                <a:xfrm>
                  <a:off x="4565570" y="2763062"/>
                  <a:ext cx="1370298" cy="1370793"/>
                </a:xfrm>
                <a:prstGeom prst="ellipse">
                  <a:avLst/>
                </a:prstGeom>
                <a:solidFill>
                  <a:srgbClr val="007FB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1"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01</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grpSp>
          <p:nvGrpSpPr>
            <p:cNvPr id="32" name="组合 31"/>
            <p:cNvGrpSpPr/>
            <p:nvPr/>
          </p:nvGrpSpPr>
          <p:grpSpPr>
            <a:xfrm>
              <a:off x="7093" y="4522"/>
              <a:ext cx="1395" cy="1390"/>
              <a:chOff x="4450933" y="3791953"/>
              <a:chExt cx="1324028" cy="1319782"/>
            </a:xfrm>
          </p:grpSpPr>
          <p:grpSp>
            <p:nvGrpSpPr>
              <p:cNvPr id="33" name="组合 129"/>
              <p:cNvGrpSpPr/>
              <p:nvPr/>
            </p:nvGrpSpPr>
            <p:grpSpPr>
              <a:xfrm>
                <a:off x="4450933" y="3791953"/>
                <a:ext cx="1319306" cy="1319782"/>
                <a:chOff x="4345444" y="2542859"/>
                <a:chExt cx="1810550" cy="1811205"/>
              </a:xfrm>
            </p:grpSpPr>
            <p:grpSp>
              <p:nvGrpSpPr>
                <p:cNvPr id="34" name="组合 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5" name="同心圆 3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36" name="椭圆 35"/>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8" name="椭圆 37"/>
                <p:cNvSpPr/>
                <p:nvPr/>
              </p:nvSpPr>
              <p:spPr>
                <a:xfrm>
                  <a:off x="4565570" y="2763062"/>
                  <a:ext cx="1370298" cy="1370793"/>
                </a:xfrm>
                <a:prstGeom prst="ellipse">
                  <a:avLst/>
                </a:prstGeom>
                <a:solidFill>
                  <a:srgbClr val="FC3F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9"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02</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pic>
          <p:nvPicPr>
            <p:cNvPr id="145" name="图片 1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3221" y="4805"/>
              <a:ext cx="540" cy="824"/>
            </a:xfrm>
            <a:prstGeom prst="rect">
              <a:avLst/>
            </a:prstGeom>
          </p:spPr>
        </p:pic>
        <p:grpSp>
          <p:nvGrpSpPr>
            <p:cNvPr id="40" name="组合 39"/>
            <p:cNvGrpSpPr/>
            <p:nvPr/>
          </p:nvGrpSpPr>
          <p:grpSpPr>
            <a:xfrm>
              <a:off x="10754" y="4553"/>
              <a:ext cx="1395" cy="1390"/>
              <a:chOff x="4450933" y="3791953"/>
              <a:chExt cx="1324028" cy="1319782"/>
            </a:xfrm>
          </p:grpSpPr>
          <p:grpSp>
            <p:nvGrpSpPr>
              <p:cNvPr id="41" name="组合 129"/>
              <p:cNvGrpSpPr/>
              <p:nvPr/>
            </p:nvGrpSpPr>
            <p:grpSpPr>
              <a:xfrm>
                <a:off x="4450933" y="3791953"/>
                <a:ext cx="1319306" cy="1319782"/>
                <a:chOff x="4345444" y="2542859"/>
                <a:chExt cx="1810550" cy="1811205"/>
              </a:xfrm>
            </p:grpSpPr>
            <p:grpSp>
              <p:nvGrpSpPr>
                <p:cNvPr id="42" name="组合 4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3" name="同心圆 42"/>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44" name="椭圆 43"/>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45" name="椭圆 44"/>
                <p:cNvSpPr/>
                <p:nvPr/>
              </p:nvSpPr>
              <p:spPr>
                <a:xfrm>
                  <a:off x="4565570" y="2763062"/>
                  <a:ext cx="1370298" cy="1370793"/>
                </a:xfrm>
                <a:prstGeom prst="ellipse">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46"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03</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grpSp>
          <p:nvGrpSpPr>
            <p:cNvPr id="153" name="组合 152"/>
            <p:cNvGrpSpPr/>
            <p:nvPr/>
          </p:nvGrpSpPr>
          <p:grpSpPr>
            <a:xfrm>
              <a:off x="14708" y="4607"/>
              <a:ext cx="1395" cy="1390"/>
              <a:chOff x="4450933" y="3791953"/>
              <a:chExt cx="1324028" cy="1319782"/>
            </a:xfrm>
          </p:grpSpPr>
          <p:grpSp>
            <p:nvGrpSpPr>
              <p:cNvPr id="154" name="组合 129"/>
              <p:cNvGrpSpPr/>
              <p:nvPr/>
            </p:nvGrpSpPr>
            <p:grpSpPr>
              <a:xfrm>
                <a:off x="4450933" y="3791953"/>
                <a:ext cx="1319306" cy="1319782"/>
                <a:chOff x="4345444" y="2542859"/>
                <a:chExt cx="1810550" cy="1811205"/>
              </a:xfrm>
            </p:grpSpPr>
            <p:grpSp>
              <p:nvGrpSpPr>
                <p:cNvPr id="155" name="组合 15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6" name="同心圆 15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157" name="椭圆 15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58" name="椭圆 157"/>
                <p:cNvSpPr/>
                <p:nvPr/>
              </p:nvSpPr>
              <p:spPr>
                <a:xfrm>
                  <a:off x="4565570" y="2763062"/>
                  <a:ext cx="1370298" cy="1370793"/>
                </a:xfrm>
                <a:prstGeom prst="ellipse">
                  <a:avLst/>
                </a:prstGeom>
                <a:solidFill>
                  <a:schemeClr val="accent5">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47"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04</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9360" y="4836"/>
              <a:ext cx="540" cy="824"/>
            </a:xfrm>
            <a:prstGeom prst="rect">
              <a:avLst/>
            </a:prstGeom>
          </p:spPr>
        </p:pic>
        <p:sp>
          <p:nvSpPr>
            <p:cNvPr id="161" name="MH_SubTitle_1"/>
            <p:cNvSpPr txBox="1"/>
            <p:nvPr>
              <p:custDataLst>
                <p:tags r:id="rId4"/>
              </p:custDataLst>
            </p:nvPr>
          </p:nvSpPr>
          <p:spPr>
            <a:xfrm>
              <a:off x="13628" y="6340"/>
              <a:ext cx="3630" cy="611"/>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加入水印</a:t>
              </a:r>
              <a:endPar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endParaRPr>
            </a:p>
          </p:txBody>
        </p:sp>
        <p:sp>
          <p:nvSpPr>
            <p:cNvPr id="49" name="MH_SubTitle_1"/>
            <p:cNvSpPr txBox="1"/>
            <p:nvPr>
              <p:custDataLst>
                <p:tags r:id="rId5"/>
              </p:custDataLst>
            </p:nvPr>
          </p:nvSpPr>
          <p:spPr>
            <a:xfrm>
              <a:off x="9772" y="6292"/>
              <a:ext cx="3353" cy="622"/>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扫描文档</a:t>
              </a:r>
              <a:endPar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endParaRPr>
            </a:p>
          </p:txBody>
        </p:sp>
        <p:sp>
          <p:nvSpPr>
            <p:cNvPr id="50" name="MH_SubTitle_1"/>
            <p:cNvSpPr txBox="1"/>
            <p:nvPr>
              <p:custDataLst>
                <p:tags r:id="rId6"/>
              </p:custDataLst>
            </p:nvPr>
          </p:nvSpPr>
          <p:spPr>
            <a:xfrm>
              <a:off x="6005" y="6224"/>
              <a:ext cx="3384" cy="625"/>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dirty="0">
                  <a:solidFill>
                    <a:srgbClr val="007FB2"/>
                  </a:solidFill>
                  <a:latin typeface="Arial" panose="020B0604020202020204"/>
                  <a:ea typeface="微软雅黑" panose="020B0503020204020204" pitchFamily="34" charset="-122"/>
                  <a:sym typeface="Calibri" panose="020F0502020204030204"/>
                </a:rPr>
                <a:t>放入文档</a:t>
              </a:r>
              <a:endParaRPr lang="zh-CN" altLang="en-US" b="1" dirty="0">
                <a:solidFill>
                  <a:srgbClr val="007FB2"/>
                </a:solidFill>
                <a:latin typeface="Arial" panose="020B0604020202020204"/>
                <a:ea typeface="微软雅黑" panose="020B0503020204020204" pitchFamily="34" charset="-122"/>
                <a:sym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1037590" y="1918335"/>
            <a:ext cx="9962515" cy="861695"/>
            <a:chOff x="956" y="3812"/>
            <a:chExt cx="15689" cy="1357"/>
          </a:xfrm>
        </p:grpSpPr>
        <p:sp>
          <p:nvSpPr>
            <p:cNvPr id="87" name="矩形 86"/>
            <p:cNvSpPr/>
            <p:nvPr/>
          </p:nvSpPr>
          <p:spPr>
            <a:xfrm>
              <a:off x="1369" y="3812"/>
              <a:ext cx="2950"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设备准备</a:t>
              </a:r>
              <a:endPar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88" name="文本框 87"/>
            <p:cNvSpPr txBox="1"/>
            <p:nvPr/>
          </p:nvSpPr>
          <p:spPr>
            <a:xfrm>
              <a:off x="956" y="4492"/>
              <a:ext cx="15689" cy="677"/>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（1）连接扫描仪和台式计算机，并开启电源，使扫描仪处于工作状态。</a:t>
              </a:r>
              <a:endPar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sp>
        <p:nvSpPr>
          <p:cNvPr id="11" name="矩形 10"/>
          <p:cNvSpPr/>
          <p:nvPr userDrawn="1"/>
        </p:nvSpPr>
        <p:spPr>
          <a:xfrm>
            <a:off x="7995285" y="476250"/>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
          <p:cNvSpPr txBox="1"/>
          <p:nvPr/>
        </p:nvSpPr>
        <p:spPr>
          <a:xfrm>
            <a:off x="1490345" y="332740"/>
            <a:ext cx="35032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任务四</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扫描仪扫描文档</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1037590" y="2839085"/>
            <a:ext cx="9962515" cy="768350"/>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（2）台式计算机上安装扫描仪自带的驱动程序，如果找不到驱动程序，可以下载安装万用扫描软件VueScan。</a:t>
            </a:r>
            <a:endPar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1081" name="图片 1081"/>
          <p:cNvPicPr>
            <a:picLocks noChangeAspect="1"/>
          </p:cNvPicPr>
          <p:nvPr/>
        </p:nvPicPr>
        <p:blipFill>
          <a:blip r:embed="rId2"/>
          <a:stretch>
            <a:fillRect/>
          </a:stretch>
        </p:blipFill>
        <p:spPr>
          <a:xfrm>
            <a:off x="3648710" y="3723005"/>
            <a:ext cx="5442585" cy="2912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1299845" y="1918335"/>
            <a:ext cx="283337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放入文档</a:t>
            </a:r>
            <a:endPar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矩形 6"/>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
          <p:cNvSpPr txBox="1"/>
          <p:nvPr/>
        </p:nvSpPr>
        <p:spPr>
          <a:xfrm>
            <a:off x="1490345" y="332740"/>
            <a:ext cx="35032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任务四</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扫描仪扫描文档</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4" name="文本框 13"/>
          <p:cNvSpPr txBox="1"/>
          <p:nvPr/>
        </p:nvSpPr>
        <p:spPr>
          <a:xfrm>
            <a:off x="1170940" y="2421890"/>
            <a:ext cx="9397365" cy="706755"/>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打开扫描仪的稿台盖板，将需要扫描的文件或资料放到稿台玻璃上，需要扫描的一面向下，注意放平整，横向和纵向对齐，最后盖上稿台盖板。</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82" name="图片 108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8995" y="3289300"/>
            <a:ext cx="3357880" cy="3420110"/>
          </a:xfrm>
          <a:prstGeom prst="rect">
            <a:avLst/>
          </a:prstGeom>
        </p:spPr>
      </p:pic>
      <p:cxnSp>
        <p:nvCxnSpPr>
          <p:cNvPr id="1084" name="直接连接符 1084"/>
          <p:cNvCxnSpPr/>
          <p:nvPr/>
        </p:nvCxnSpPr>
        <p:spPr>
          <a:xfrm>
            <a:off x="5594985" y="5158105"/>
            <a:ext cx="419100" cy="1905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083" name="文本框 1083"/>
          <p:cNvSpPr txBox="1"/>
          <p:nvPr/>
        </p:nvSpPr>
        <p:spPr>
          <a:xfrm>
            <a:off x="4443095" y="4941570"/>
            <a:ext cx="989330" cy="39814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800" kern="100">
                <a:latin typeface="Calibri" panose="020F0502020204030204"/>
                <a:ea typeface="宋体" panose="02010600030101010101" pitchFamily="2" charset="-122"/>
                <a:cs typeface="Times New Roman" panose="02020603050405020304"/>
                <a:sym typeface="Times New Roman" panose="02020603050405020304"/>
              </a:rPr>
              <a:t>扫描文档</a:t>
            </a:r>
            <a:endParaRPr lang="en-US" altLang="zh-CN" sz="1800" kern="100">
              <a:latin typeface="Calibri" panose="020F0502020204030204"/>
              <a:ea typeface="宋体" panose="02010600030101010101" pitchFamily="2" charset="-122"/>
              <a:cs typeface="Times New Roman" panose="02020603050405020304"/>
              <a:sym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496570" y="1846580"/>
            <a:ext cx="4695825" cy="1950720"/>
            <a:chOff x="104" y="3812"/>
            <a:chExt cx="7395" cy="3072"/>
          </a:xfrm>
        </p:grpSpPr>
        <p:sp>
          <p:nvSpPr>
            <p:cNvPr id="87" name="矩形 86"/>
            <p:cNvSpPr/>
            <p:nvPr/>
          </p:nvSpPr>
          <p:spPr>
            <a:xfrm>
              <a:off x="1369" y="3812"/>
              <a:ext cx="3845"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a:t>
              </a:r>
              <a:r>
                <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扫描文档</a:t>
              </a:r>
              <a:endPar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8" name="文本框 87"/>
            <p:cNvSpPr txBox="1"/>
            <p:nvPr/>
          </p:nvSpPr>
          <p:spPr>
            <a:xfrm>
              <a:off x="104" y="4608"/>
              <a:ext cx="7395" cy="2276"/>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（1）预览文档。单击左下方的【预览】，稍后在右边窗口会出现文档的预览情况，如果文档没有放置好，重新调整文档位置再进行预览直到满意为止。</a:t>
              </a:r>
              <a:endPar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322820" y="2349500"/>
            <a:ext cx="4404995" cy="1014730"/>
          </a:xfrm>
          <a:prstGeom prst="rect">
            <a:avLst/>
          </a:prstGeom>
          <a:noFill/>
          <a:ln w="9525">
            <a:noFill/>
          </a:ln>
        </p:spPr>
        <p:txBody>
          <a:bodyPr wrap="square">
            <a:spAutoFit/>
          </a:bodyPr>
          <a:lstStyle/>
          <a:p>
            <a:pPr indent="0"/>
            <a:r>
              <a:rPr lang="zh-CN" altLang="en-US" sz="2000" b="0" noProof="0" dirty="0">
                <a:latin typeface="微软雅黑" panose="020B0503020204020204" pitchFamily="34" charset="-122"/>
                <a:ea typeface="微软雅黑" panose="020B0503020204020204" pitchFamily="34" charset="-122"/>
                <a:cs typeface="微软雅黑" panose="020B0503020204020204" pitchFamily="34" charset="-122"/>
              </a:rPr>
              <a:t>（2）输入设置。在输入对话框中依次选择介质类型为【彩色】，文件类型为【TIFF】。</a:t>
            </a:r>
            <a:endParaRPr lang="zh-CN" altLang="en-US" sz="2000" b="0" noProof="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TextBox 1"/>
          <p:cNvSpPr txBox="1"/>
          <p:nvPr/>
        </p:nvSpPr>
        <p:spPr>
          <a:xfrm>
            <a:off x="1490345" y="33274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任务四</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扫描仪扫描文档</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pic>
        <p:nvPicPr>
          <p:cNvPr id="556" name="图片 556"/>
          <p:cNvPicPr>
            <a:picLocks noChangeAspect="1"/>
          </p:cNvPicPr>
          <p:nvPr/>
        </p:nvPicPr>
        <p:blipFill>
          <a:blip r:embed="rId2"/>
          <a:srcRect t="2030"/>
          <a:stretch>
            <a:fillRect/>
          </a:stretch>
        </p:blipFill>
        <p:spPr>
          <a:xfrm>
            <a:off x="195580" y="3858260"/>
            <a:ext cx="5273040" cy="2941320"/>
          </a:xfrm>
          <a:prstGeom prst="rect">
            <a:avLst/>
          </a:prstGeom>
          <a:ln>
            <a:noFill/>
          </a:ln>
        </p:spPr>
      </p:pic>
      <p:pic>
        <p:nvPicPr>
          <p:cNvPr id="557" name="图片 557"/>
          <p:cNvPicPr>
            <a:picLocks noChangeAspect="1"/>
          </p:cNvPicPr>
          <p:nvPr/>
        </p:nvPicPr>
        <p:blipFill>
          <a:blip r:embed="rId3"/>
          <a:stretch>
            <a:fillRect/>
          </a:stretch>
        </p:blipFill>
        <p:spPr>
          <a:xfrm>
            <a:off x="7180580" y="3397885"/>
            <a:ext cx="3448050" cy="3365500"/>
          </a:xfrm>
          <a:prstGeom prst="rect">
            <a:avLst/>
          </a:prstGeom>
          <a:ln>
            <a:solidFill>
              <a:schemeClr val="tx1"/>
            </a:solidFill>
          </a:ln>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496570" y="1846580"/>
            <a:ext cx="11167745" cy="935355"/>
            <a:chOff x="104" y="3812"/>
            <a:chExt cx="17587" cy="1473"/>
          </a:xfrm>
        </p:grpSpPr>
        <p:sp>
          <p:nvSpPr>
            <p:cNvPr id="87" name="矩形 86"/>
            <p:cNvSpPr/>
            <p:nvPr/>
          </p:nvSpPr>
          <p:spPr>
            <a:xfrm>
              <a:off x="1369" y="3812"/>
              <a:ext cx="3845"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a:t>
              </a:r>
              <a:r>
                <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扫描文档</a:t>
              </a:r>
              <a:endPar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8" name="文本框 87"/>
            <p:cNvSpPr txBox="1"/>
            <p:nvPr/>
          </p:nvSpPr>
          <p:spPr>
            <a:xfrm>
              <a:off x="104" y="4608"/>
              <a:ext cx="17587" cy="677"/>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（3）启动扫描。单击扫描，在弹出的窗口中修改文件名为【设计图初稿】，稍后扫描完成。</a:t>
              </a:r>
              <a:endPar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
          <p:cNvSpPr txBox="1"/>
          <p:nvPr/>
        </p:nvSpPr>
        <p:spPr>
          <a:xfrm>
            <a:off x="1490345" y="33274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任务四</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扫描仪扫描文档</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pic>
        <p:nvPicPr>
          <p:cNvPr id="558" name="图片 558"/>
          <p:cNvPicPr>
            <a:picLocks noChangeAspect="1"/>
          </p:cNvPicPr>
          <p:nvPr/>
        </p:nvPicPr>
        <p:blipFill>
          <a:blip r:embed="rId2"/>
          <a:stretch>
            <a:fillRect/>
          </a:stretch>
        </p:blipFill>
        <p:spPr>
          <a:xfrm>
            <a:off x="3434715" y="2793365"/>
            <a:ext cx="5672455" cy="3950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1299845" y="1918335"/>
            <a:ext cx="347472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4．加入水印</a:t>
            </a:r>
            <a:endPar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
          <p:cNvSpPr txBox="1"/>
          <p:nvPr/>
        </p:nvSpPr>
        <p:spPr>
          <a:xfrm>
            <a:off x="1490345" y="332740"/>
            <a:ext cx="35032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任务四</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扫描仪扫描文档</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4" name="文本框 13"/>
          <p:cNvSpPr txBox="1"/>
          <p:nvPr/>
        </p:nvSpPr>
        <p:spPr>
          <a:xfrm>
            <a:off x="482600" y="2421890"/>
            <a:ext cx="6089650" cy="39878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（1）运行美图秀秀，新建一个600*400的透明画布。</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59" name="图片 559"/>
          <p:cNvPicPr>
            <a:picLocks noChangeAspect="1"/>
          </p:cNvPicPr>
          <p:nvPr/>
        </p:nvPicPr>
        <p:blipFill>
          <a:blip r:embed="rId2"/>
          <a:stretch>
            <a:fillRect/>
          </a:stretch>
        </p:blipFill>
        <p:spPr>
          <a:xfrm>
            <a:off x="410210" y="3559175"/>
            <a:ext cx="3039110" cy="1196975"/>
          </a:xfrm>
          <a:prstGeom prst="rect">
            <a:avLst/>
          </a:prstGeom>
        </p:spPr>
      </p:pic>
      <p:sp>
        <p:nvSpPr>
          <p:cNvPr id="501" name="矩形 501"/>
          <p:cNvSpPr/>
          <p:nvPr/>
        </p:nvSpPr>
        <p:spPr>
          <a:xfrm>
            <a:off x="1202690" y="3933825"/>
            <a:ext cx="843280" cy="30797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sp>
      <p:pic>
        <p:nvPicPr>
          <p:cNvPr id="560" name="图片 560"/>
          <p:cNvPicPr>
            <a:picLocks noChangeAspect="1"/>
          </p:cNvPicPr>
          <p:nvPr/>
        </p:nvPicPr>
        <p:blipFill>
          <a:blip r:embed="rId3"/>
          <a:srcRect l="2134" t="3201" r="2134" b="3599"/>
          <a:stretch>
            <a:fillRect/>
          </a:stretch>
        </p:blipFill>
        <p:spPr>
          <a:xfrm>
            <a:off x="3866515" y="3242945"/>
            <a:ext cx="2795905" cy="2074545"/>
          </a:xfrm>
          <a:prstGeom prst="rect">
            <a:avLst/>
          </a:prstGeom>
          <a:ln>
            <a:noFill/>
          </a:ln>
        </p:spPr>
      </p:pic>
      <p:sp>
        <p:nvSpPr>
          <p:cNvPr id="500" name="矩形 500"/>
          <p:cNvSpPr/>
          <p:nvPr/>
        </p:nvSpPr>
        <p:spPr>
          <a:xfrm>
            <a:off x="4298950" y="3649345"/>
            <a:ext cx="1535430" cy="5435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sp>
      <p:sp>
        <p:nvSpPr>
          <p:cNvPr id="3" name="文本框 2"/>
          <p:cNvSpPr txBox="1"/>
          <p:nvPr/>
        </p:nvSpPr>
        <p:spPr>
          <a:xfrm>
            <a:off x="7346950" y="1701800"/>
            <a:ext cx="4590415" cy="101473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（2）单击【文字】-【输入文字】，在对话框中输入“仅限合同签署”，适当修改文字格式。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61" name="图片 561"/>
          <p:cNvPicPr>
            <a:picLocks noChangeAspect="1"/>
          </p:cNvPicPr>
          <p:nvPr/>
        </p:nvPicPr>
        <p:blipFill>
          <a:blip r:embed="rId4"/>
          <a:stretch>
            <a:fillRect/>
          </a:stretch>
        </p:blipFill>
        <p:spPr>
          <a:xfrm>
            <a:off x="7035165" y="2788285"/>
            <a:ext cx="4943475" cy="3514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1299845" y="1918335"/>
            <a:ext cx="347472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4．加入水印</a:t>
            </a:r>
            <a:endPar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
          <p:cNvSpPr txBox="1"/>
          <p:nvPr/>
        </p:nvSpPr>
        <p:spPr>
          <a:xfrm>
            <a:off x="1490345" y="332740"/>
            <a:ext cx="35032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任务四</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扫描仪扫描文档</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4" name="文本框 13"/>
          <p:cNvSpPr txBox="1"/>
          <p:nvPr/>
        </p:nvSpPr>
        <p:spPr>
          <a:xfrm>
            <a:off x="482600" y="2421890"/>
            <a:ext cx="6089650" cy="706755"/>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（3）单击右上角的“保存与分享”，保存文件名为“水印素材”，格式为.png。</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346950" y="1701800"/>
            <a:ext cx="4590415" cy="132207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）用美图秀秀打开扫描好的文件“设计图初稿.tiff”，单击【饰品】-【导入饰品】-【用户自定义】-【导入】，选择“水印素材.png”导入。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62" name="图片 562"/>
          <p:cNvPicPr>
            <a:picLocks noChangeAspect="1"/>
          </p:cNvPicPr>
          <p:nvPr/>
        </p:nvPicPr>
        <p:blipFill>
          <a:blip r:embed="rId2"/>
          <a:srcRect l="1366"/>
          <a:stretch>
            <a:fillRect/>
          </a:stretch>
        </p:blipFill>
        <p:spPr>
          <a:xfrm>
            <a:off x="842645" y="3213100"/>
            <a:ext cx="4702175" cy="3573780"/>
          </a:xfrm>
          <a:prstGeom prst="rect">
            <a:avLst/>
          </a:prstGeom>
          <a:ln>
            <a:solidFill>
              <a:schemeClr val="tx1"/>
            </a:solidFill>
          </a:ln>
        </p:spPr>
      </p:pic>
      <p:sp>
        <p:nvSpPr>
          <p:cNvPr id="505" name="矩形 505"/>
          <p:cNvSpPr/>
          <p:nvPr/>
        </p:nvSpPr>
        <p:spPr>
          <a:xfrm>
            <a:off x="980440" y="5998845"/>
            <a:ext cx="2180590" cy="4038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sp>
      <p:pic>
        <p:nvPicPr>
          <p:cNvPr id="563" name="图片 563"/>
          <p:cNvPicPr>
            <a:picLocks noChangeAspect="1"/>
          </p:cNvPicPr>
          <p:nvPr/>
        </p:nvPicPr>
        <p:blipFill>
          <a:blip r:embed="rId3"/>
          <a:srcRect l="833" t="4694" r="1388" b="6111"/>
          <a:stretch>
            <a:fillRect/>
          </a:stretch>
        </p:blipFill>
        <p:spPr>
          <a:xfrm>
            <a:off x="6386830" y="3164840"/>
            <a:ext cx="5610860" cy="3180080"/>
          </a:xfrm>
          <a:prstGeom prst="rect">
            <a:avLst/>
          </a:prstGeom>
          <a:ln>
            <a:solidFill>
              <a:schemeClr val="tx1"/>
            </a:solidFill>
          </a:ln>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1299845" y="1918335"/>
            <a:ext cx="347472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4．加入水印</a:t>
            </a:r>
            <a:endPar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
          <p:cNvSpPr txBox="1"/>
          <p:nvPr/>
        </p:nvSpPr>
        <p:spPr>
          <a:xfrm>
            <a:off x="1490345" y="332740"/>
            <a:ext cx="35032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任务四</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扫描仪扫描文档</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4" name="文本框 13"/>
          <p:cNvSpPr txBox="1"/>
          <p:nvPr/>
        </p:nvSpPr>
        <p:spPr>
          <a:xfrm>
            <a:off x="482600" y="2421890"/>
            <a:ext cx="4234815" cy="706755"/>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）将导入的“水印素材.png”拖入图片，适当修改图片大小和位置。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131695" y="5805805"/>
            <a:ext cx="7791450" cy="39878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最后保存文件，到此即完成了扫描仪扫描文件以及添加水印的工作。</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64" name="图片 564"/>
          <p:cNvPicPr>
            <a:picLocks noChangeAspect="1"/>
          </p:cNvPicPr>
          <p:nvPr/>
        </p:nvPicPr>
        <p:blipFill>
          <a:blip r:embed="rId2"/>
          <a:stretch>
            <a:fillRect/>
          </a:stretch>
        </p:blipFill>
        <p:spPr>
          <a:xfrm>
            <a:off x="5523230" y="1429385"/>
            <a:ext cx="6012180" cy="42748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412490" cy="46037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连接网络打印机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2" name="TextBox 51"/>
          <p:cNvSpPr txBox="1"/>
          <p:nvPr/>
        </p:nvSpPr>
        <p:spPr>
          <a:xfrm>
            <a:off x="2426970" y="1052830"/>
            <a:ext cx="7566660" cy="1106805"/>
          </a:xfrm>
          <a:prstGeom prst="rect">
            <a:avLst/>
          </a:prstGeom>
          <a:noFill/>
          <a:ln w="15875">
            <a:solidFill>
              <a:srgbClr val="007FB2"/>
            </a:solidFill>
          </a:ln>
        </p:spPr>
        <p:txBody>
          <a:bodyPr wrap="square" rtlCol="0">
            <a:spAutoFit/>
          </a:bodyPr>
          <a:lstStyle/>
          <a:p>
            <a:pPr indent="558800" fontAlgn="auto">
              <a:lnSpc>
                <a:spcPct val="150000"/>
              </a:lnSpc>
              <a:extLst>
                <a:ext uri="{35155182-B16C-46BC-9424-99874614C6A1}">
                  <wpsdc:indentchars xmlns:wpsdc="http://www.wps.cn/officeDocument/2017/drawingmlCustomData" val="200" checksum="1956455923"/>
                </a:ext>
              </a:extLst>
            </a:pPr>
            <a:r>
              <a:rPr lang="zh-CN" altLang="en-US" sz="2200" dirty="0">
                <a:latin typeface="微软雅黑" panose="020B0503020204020204" pitchFamily="34" charset="-122"/>
                <a:ea typeface="微软雅黑" panose="020B0503020204020204" pitchFamily="34" charset="-122"/>
              </a:rPr>
              <a:t>办公室里新配了一台打印机，为了让大家都能方便使用，李明决定将它设置为网络打印机，实现共享打印。</a:t>
            </a:r>
            <a:endParaRPr lang="zh-CN" altLang="en-US" sz="2200" dirty="0">
              <a:latin typeface="微软雅黑" panose="020B0503020204020204" pitchFamily="34" charset="-122"/>
              <a:ea typeface="微软雅黑" panose="020B0503020204020204" pitchFamily="34" charset="-122"/>
            </a:endParaRPr>
          </a:p>
        </p:txBody>
      </p:sp>
      <p:pic>
        <p:nvPicPr>
          <p:cNvPr id="6" name="图片 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nvGrpSpPr>
          <p:cNvPr id="11" name="组合 10"/>
          <p:cNvGrpSpPr/>
          <p:nvPr/>
        </p:nvGrpSpPr>
        <p:grpSpPr>
          <a:xfrm>
            <a:off x="898525" y="2174240"/>
            <a:ext cx="10613390" cy="1758950"/>
            <a:chOff x="4414" y="7749"/>
            <a:chExt cx="10306" cy="1129"/>
          </a:xfrm>
        </p:grpSpPr>
        <p:sp>
          <p:nvSpPr>
            <p:cNvPr id="29" name="矩形 28"/>
            <p:cNvSpPr/>
            <p:nvPr/>
          </p:nvSpPr>
          <p:spPr>
            <a:xfrm>
              <a:off x="4414" y="7749"/>
              <a:ext cx="10306" cy="1129"/>
            </a:xfrm>
            <a:prstGeom prst="rect">
              <a:avLst/>
            </a:prstGeom>
            <a:solidFill>
              <a:srgbClr val="FFCA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2"/>
            <p:cNvSpPr txBox="1"/>
            <p:nvPr/>
          </p:nvSpPr>
          <p:spPr bwMode="auto">
            <a:xfrm>
              <a:off x="4539" y="7842"/>
              <a:ext cx="9869" cy="888"/>
            </a:xfrm>
            <a:prstGeom prst="rect">
              <a:avLst/>
            </a:prstGeom>
            <a:noFill/>
            <a:ln>
              <a:noFill/>
            </a:ln>
          </p:spPr>
          <p:txBody>
            <a:bodyPr wrap="square">
              <a:spAutoFit/>
            </a:bodyPr>
            <a:lstStyle/>
            <a:p>
              <a:pPr algn="l" eaLnBrk="1" fontAlgn="auto" hangingPunct="1">
                <a:spcBef>
                  <a:spcPts val="0"/>
                </a:spcBef>
                <a:spcAft>
                  <a:spcPts val="0"/>
                </a:spcAft>
                <a:defRPr/>
              </a:pPr>
              <a:r>
                <a:rPr lang="zh-CN" altLang="en-US" sz="2800" dirty="0">
                  <a:latin typeface="微软雅黑" panose="020B0503020204020204" pitchFamily="34" charset="-122"/>
                  <a:ea typeface="微软雅黑" panose="020B0503020204020204" pitchFamily="34" charset="-122"/>
                  <a:sym typeface="+mn-ea"/>
                </a:rPr>
                <a:t>本任务首先将打印机连接到服务端计算机上，然后将这台打印机共享出来，让客户端计算机可以直接使用打印机，达到2个目的，一是学会创建网络打印机，二是学会连接网络打印机</a:t>
              </a:r>
              <a:r>
                <a:rPr lang="zh-CN" altLang="en-US" sz="2800" dirty="0">
                  <a:solidFill>
                    <a:schemeClr val="bg1"/>
                  </a:solidFill>
                  <a:latin typeface="微软雅黑" panose="020B0503020204020204" pitchFamily="34" charset="-122"/>
                  <a:ea typeface="微软雅黑" panose="020B0503020204020204" pitchFamily="34" charset="-122"/>
                  <a:sym typeface="+mn-ea"/>
                </a:rPr>
                <a:t>。</a:t>
              </a:r>
              <a:endParaRPr lang="zh-CN" altLang="en-US" sz="2800" b="1" kern="0" dirty="0">
                <a:solidFill>
                  <a:schemeClr val="bg1"/>
                </a:solidFill>
                <a:latin typeface="微软雅黑" panose="020B0503020204020204" pitchFamily="34" charset="-122"/>
                <a:ea typeface="微软雅黑" panose="020B0503020204020204" pitchFamily="34" charset="-122"/>
                <a:sym typeface="+mn-ea"/>
              </a:endParaRPr>
            </a:p>
          </p:txBody>
        </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pic>
        <p:nvPicPr>
          <p:cNvPr id="518" name="图片 518"/>
          <p:cNvPicPr>
            <a:picLocks noChangeAspect="1"/>
          </p:cNvPicPr>
          <p:nvPr/>
        </p:nvPicPr>
        <p:blipFill>
          <a:blip r:embed="rId2"/>
          <a:stretch>
            <a:fillRect/>
          </a:stretch>
        </p:blipFill>
        <p:spPr>
          <a:xfrm>
            <a:off x="3472180" y="4277043"/>
            <a:ext cx="5274310" cy="1600835"/>
          </a:xfrm>
          <a:prstGeom prst="rect">
            <a:avLst/>
          </a:prstGeom>
        </p:spPr>
      </p:pic>
      <p:sp>
        <p:nvSpPr>
          <p:cNvPr id="466" name="文本框 466"/>
          <p:cNvSpPr txBox="1"/>
          <p:nvPr/>
        </p:nvSpPr>
        <p:spPr>
          <a:xfrm>
            <a:off x="3507740" y="4869815"/>
            <a:ext cx="70866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网络打印机</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471" name="文本框 471"/>
          <p:cNvSpPr txBox="1"/>
          <p:nvPr/>
        </p:nvSpPr>
        <p:spPr>
          <a:xfrm>
            <a:off x="4874895" y="4509770"/>
            <a:ext cx="67056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打印线</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465" name="文本框 465"/>
          <p:cNvSpPr txBox="1"/>
          <p:nvPr/>
        </p:nvSpPr>
        <p:spPr>
          <a:xfrm>
            <a:off x="4216400" y="5878195"/>
            <a:ext cx="95250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服务器端</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469" name="文本框 469"/>
          <p:cNvSpPr txBox="1"/>
          <p:nvPr/>
        </p:nvSpPr>
        <p:spPr>
          <a:xfrm>
            <a:off x="6386830" y="4869815"/>
            <a:ext cx="67056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双绞线</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cxnSp>
        <p:nvCxnSpPr>
          <p:cNvPr id="468" name="直接连接符 468"/>
          <p:cNvCxnSpPr/>
          <p:nvPr/>
        </p:nvCxnSpPr>
        <p:spPr>
          <a:xfrm flipV="1">
            <a:off x="5810885" y="5085715"/>
            <a:ext cx="624840" cy="37338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7" name="直接连接符 467"/>
          <p:cNvCxnSpPr/>
          <p:nvPr/>
        </p:nvCxnSpPr>
        <p:spPr>
          <a:xfrm flipH="1" flipV="1">
            <a:off x="6891020" y="5060315"/>
            <a:ext cx="617220" cy="20574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63" name="文本框 463"/>
          <p:cNvSpPr txBox="1"/>
          <p:nvPr/>
        </p:nvSpPr>
        <p:spPr>
          <a:xfrm>
            <a:off x="6530975" y="5878195"/>
            <a:ext cx="67056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交换机</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464" name="文本框 464"/>
          <p:cNvSpPr txBox="1"/>
          <p:nvPr/>
        </p:nvSpPr>
        <p:spPr>
          <a:xfrm>
            <a:off x="8259445" y="5013960"/>
            <a:ext cx="95250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客户端</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2225" y="-26035"/>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任务实施</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拓展延伸</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9243060" y="495300"/>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047115" y="1541780"/>
            <a:ext cx="10275346" cy="5294085"/>
            <a:chOff x="399" y="1642"/>
            <a:chExt cx="15878" cy="8000"/>
          </a:xfrm>
        </p:grpSpPr>
        <p:sp>
          <p:nvSpPr>
            <p:cNvPr id="34" name="圆角矩形 33"/>
            <p:cNvSpPr/>
            <p:nvPr/>
          </p:nvSpPr>
          <p:spPr>
            <a:xfrm>
              <a:off x="399" y="2904"/>
              <a:ext cx="15635" cy="6671"/>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endParaRPr>
            </a:p>
          </p:txBody>
        </p:sp>
        <p:sp>
          <p:nvSpPr>
            <p:cNvPr id="35" name="圆角矩形 34"/>
            <p:cNvSpPr/>
            <p:nvPr/>
          </p:nvSpPr>
          <p:spPr>
            <a:xfrm>
              <a:off x="3341" y="1642"/>
              <a:ext cx="9657" cy="1312"/>
            </a:xfrm>
            <a:prstGeom prst="roundRect">
              <a:avLst/>
            </a:prstGeom>
            <a:solidFill>
              <a:srgbClr val="E4544C"/>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R="0" algn="ctr" defTabSz="914400" fontAlgn="auto">
                <a:lnSpc>
                  <a:spcPct val="125000"/>
                </a:lnSpc>
                <a:spcBef>
                  <a:spcPts val="0"/>
                </a:spcBef>
                <a:spcAft>
                  <a:spcPts val="0"/>
                </a:spcAft>
                <a:buClrTx/>
                <a:buSzTx/>
                <a:buFontTx/>
                <a:defRPr/>
              </a:pPr>
              <a:r>
                <a:rPr lang="zh-CN" altLang="en-US" sz="2400" b="1" kern="0" spc="100" noProof="0" dirty="0">
                  <a:solidFill>
                    <a:schemeClr val="bg1"/>
                  </a:solidFill>
                  <a:uFillTx/>
                  <a:latin typeface="微软雅黑" panose="020B0503020204020204" pitchFamily="34" charset="-122"/>
                  <a:ea typeface="微软雅黑" panose="020B0503020204020204" pitchFamily="34" charset="-122"/>
                  <a:cs typeface="Arial" panose="020B0604020202020204" pitchFamily="34" charset="0"/>
                  <a:sym typeface="+mn-ea"/>
                </a:rPr>
                <a:t>扫描仪日常保养及故障处理</a:t>
              </a:r>
              <a:endParaRPr lang="zh-CN" altLang="en-US" sz="2400" b="1" kern="0" spc="100" noProof="0" dirty="0">
                <a:solidFill>
                  <a:schemeClr val="bg1"/>
                </a:solidFill>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75" name="TextBox 57"/>
            <p:cNvSpPr txBox="1"/>
            <p:nvPr/>
          </p:nvSpPr>
          <p:spPr>
            <a:xfrm>
              <a:off x="876" y="2954"/>
              <a:ext cx="15401" cy="6688"/>
            </a:xfrm>
            <a:prstGeom prst="rect">
              <a:avLst/>
            </a:prstGeom>
            <a:noFill/>
          </p:spPr>
          <p:txBody>
            <a:bodyPr wrap="square" rtlCol="0">
              <a:spAutoFit/>
            </a:bodyPr>
            <a:lstStyle/>
            <a:p>
              <a:pPr marR="0" indent="0" defTabSz="914400" fontAlgn="auto">
                <a:lnSpc>
                  <a:spcPts val="2600"/>
                </a:lnSpc>
                <a:spcBef>
                  <a:spcPts val="0"/>
                </a:spcBef>
                <a:spcAft>
                  <a:spcPts val="0"/>
                </a:spcAft>
                <a:buClrTx/>
                <a:buSzTx/>
                <a:buFontTx/>
                <a:defRPr/>
              </a:pPr>
              <a:r>
                <a:rPr kumimoji="0" lang="en-US"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    </a:t>
              </a:r>
              <a:r>
                <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1．扫描仪日常保养</a:t>
              </a:r>
              <a:endPar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（1）不要随意热插拔数据传输线。随意热插拔接口的数据传输线，会损坏扫描仪或计算机的接口，更换起来就比较麻烦了。</a:t>
              </a:r>
              <a:endPar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（2）不要经常插拔电源线与扫描仪的接头。会造成连接处的接触不良，导致电路不通，维修起来也是十分麻烦。 </a:t>
              </a:r>
              <a:endPar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（3）不要中途切断电源。等到扫描仪的镜组完全归位后，再切断电源。</a:t>
              </a:r>
              <a:endPar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（4）不要在扫描仪上面放置物品。长时间放在物品在扫描仪上，稿台盖板因中空受压将会导致变形用。 </a:t>
              </a:r>
              <a:endPar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（5）机械部分保养。扫描仪长久使用后，要拆开盖子，用浸有缝纫机油的棉布擦拭镜组两条轨道上的油垢，擦净后，再将适量的缝纫机油滴在传动齿轮组及皮带两端的轴承上面。</a:t>
              </a:r>
              <a:endPar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2．扫描仪常见故障处理</a:t>
              </a:r>
              <a:endPar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（1）指示灯不亮。确保扫描仪电源线连接正常。</a:t>
              </a:r>
              <a:endPar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（2）不能扫描。重新安装驱动程序或将扫描仪连线重新拔插入计算机。</a:t>
              </a:r>
              <a:endPar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（3）文件边缘扫描不到。文件平放在稿台玻璃上，不能发生偏移。</a:t>
              </a:r>
              <a:endPar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（4）图像全黑。进行屏幕校准。</a:t>
              </a:r>
              <a:endParaRPr kumimoji="0" sz="14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7" name="TextBox 1"/>
          <p:cNvSpPr txBox="1"/>
          <p:nvPr/>
        </p:nvSpPr>
        <p:spPr>
          <a:xfrm>
            <a:off x="1490345" y="332740"/>
            <a:ext cx="3412490"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任务四</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扫描仪扫描文档</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dirty="0">
                <a:solidFill>
                  <a:schemeClr val="bg1"/>
                </a:solidFill>
                <a:latin typeface="微软雅黑" panose="020B0503020204020204" pitchFamily="34" charset="-122"/>
              </a:rPr>
              <a:t>添加</a:t>
            </a:r>
            <a:endParaRPr lang="en-US" altLang="zh-CN" b="1" dirty="0">
              <a:solidFill>
                <a:schemeClr val="bg1"/>
              </a:solidFill>
              <a:latin typeface="微软雅黑" panose="020B0503020204020204" pitchFamily="34" charset="-122"/>
            </a:endParaRPr>
          </a:p>
          <a:p>
            <a:pPr algn="ctr" eaLnBrk="1" hangingPunct="1">
              <a:spcBef>
                <a:spcPct val="0"/>
              </a:spcBef>
              <a:buFontTx/>
              <a:buNone/>
            </a:pPr>
            <a:r>
              <a:rPr lang="zh-CN" altLang="en-US" b="1" dirty="0">
                <a:solidFill>
                  <a:schemeClr val="bg1"/>
                </a:solidFill>
                <a:latin typeface="微软雅黑" panose="020B0503020204020204" pitchFamily="34" charset="-122"/>
              </a:rPr>
              <a:t>标题</a:t>
            </a:r>
            <a:endParaRPr lang="en-US" altLang="zh-CN" b="1" dirty="0">
              <a:solidFill>
                <a:schemeClr val="bg1"/>
              </a:solidFill>
              <a:latin typeface="微软雅黑" panose="020B0503020204020204" pitchFamily="34" charset="-122"/>
            </a:endParaRPr>
          </a:p>
        </p:txBody>
      </p:sp>
      <p:grpSp>
        <p:nvGrpSpPr>
          <p:cNvPr id="6" name="组合 5"/>
          <p:cNvGrpSpPr/>
          <p:nvPr/>
        </p:nvGrpSpPr>
        <p:grpSpPr>
          <a:xfrm>
            <a:off x="4176395" y="289560"/>
            <a:ext cx="2397125" cy="583565"/>
            <a:chOff x="576" y="935"/>
            <a:chExt cx="3775" cy="919"/>
          </a:xfrm>
        </p:grpSpPr>
        <p:sp>
          <p:nvSpPr>
            <p:cNvPr id="63" name="AutoShape 23"/>
            <p:cNvSpPr>
              <a:spLocks noChangeArrowheads="1"/>
            </p:cNvSpPr>
            <p:nvPr/>
          </p:nvSpPr>
          <p:spPr bwMode="auto">
            <a:xfrm>
              <a:off x="576"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4" name="AutoShape 23"/>
            <p:cNvSpPr>
              <a:spLocks noChangeArrowheads="1"/>
            </p:cNvSpPr>
            <p:nvPr/>
          </p:nvSpPr>
          <p:spPr bwMode="auto">
            <a:xfrm>
              <a:off x="882"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5" name="TextBox 64"/>
            <p:cNvSpPr txBox="1"/>
            <p:nvPr/>
          </p:nvSpPr>
          <p:spPr>
            <a:xfrm>
              <a:off x="1503" y="935"/>
              <a:ext cx="2848" cy="919"/>
            </a:xfrm>
            <a:prstGeom prst="rect">
              <a:avLst/>
            </a:prstGeom>
            <a:noFill/>
          </p:spPr>
          <p:txBody>
            <a:bodyPr wrap="none" rtlCol="0">
              <a:spAutoFit/>
            </a:bodyPr>
            <a:lstStyle/>
            <a:p>
              <a:pPr algn="ctr"/>
              <a:r>
                <a:rPr lang="zh-CN" altLang="en-US" sz="3200" b="1" dirty="0">
                  <a:ln w="6350">
                    <a:noFill/>
                  </a:ln>
                  <a:solidFill>
                    <a:srgbClr val="007FB2"/>
                  </a:solidFill>
                  <a:latin typeface="微软雅黑" panose="020B0503020204020204" pitchFamily="34" charset="-122"/>
                  <a:ea typeface="微软雅黑" panose="020B0503020204020204" pitchFamily="34" charset="-122"/>
                </a:rPr>
                <a:t>项目小结</a:t>
              </a:r>
              <a:endParaRPr lang="zh-CN" altLang="en-US" sz="3200" b="1" dirty="0">
                <a:ln w="6350">
                  <a:noFill/>
                </a:ln>
                <a:solidFill>
                  <a:srgbClr val="007FB2"/>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0" y="0"/>
            <a:ext cx="4133850" cy="6858000"/>
            <a:chOff x="0" y="0"/>
            <a:chExt cx="6510" cy="10800"/>
          </a:xfrm>
        </p:grpSpPr>
        <p:sp>
          <p:nvSpPr>
            <p:cNvPr id="7" name="五边形 6"/>
            <p:cNvSpPr/>
            <p:nvPr/>
          </p:nvSpPr>
          <p:spPr>
            <a:xfrm>
              <a:off x="0" y="0"/>
              <a:ext cx="6511" cy="10800"/>
            </a:xfrm>
            <a:prstGeom prst="homePlate">
              <a:avLst>
                <a:gd name="adj" fmla="val 25320"/>
              </a:avLst>
            </a:prstGeom>
            <a:solidFill>
              <a:srgbClr val="007FB2"/>
            </a:solidFill>
            <a:ln>
              <a:noFill/>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a:solidFill>
                  <a:schemeClr val="tx1"/>
                </a:solidFill>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0" y="2629"/>
              <a:ext cx="5426" cy="5426"/>
            </a:xfrm>
            <a:prstGeom prst="rect">
              <a:avLst/>
            </a:prstGeom>
          </p:spPr>
        </p:pic>
      </p:grpSp>
      <p:sp>
        <p:nvSpPr>
          <p:cNvPr id="37" name="灯片编号占位符 3"/>
          <p:cNvSpPr>
            <a:spLocks noGrp="1"/>
          </p:cNvSpPr>
          <p:nvPr>
            <p:ph type="sldNum" sz="quarter" idx="12"/>
          </p:nvPr>
        </p:nvSpPr>
        <p:spPr>
          <a:xfrm>
            <a:off x="1070767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00" name="文本框 99"/>
          <p:cNvSpPr txBox="1"/>
          <p:nvPr/>
        </p:nvSpPr>
        <p:spPr>
          <a:xfrm>
            <a:off x="4871085" y="1917700"/>
            <a:ext cx="6532880" cy="2306955"/>
          </a:xfrm>
          <a:prstGeom prst="rect">
            <a:avLst/>
          </a:prstGeom>
          <a:noFill/>
          <a:ln w="19050">
            <a:solidFill>
              <a:srgbClr val="007FB2"/>
            </a:solidFill>
          </a:ln>
          <a:extLst>
            <a:ext uri="{909E8E84-426E-40DD-AFC4-6F175D3DCCD1}">
              <a14:hiddenFill xmlns:a14="http://schemas.microsoft.com/office/drawing/2010/main">
                <a:solidFill>
                  <a:srgbClr val="007FB2"/>
                </a:solidFill>
              </a14:hiddenFill>
            </a:ext>
          </a:extLst>
        </p:spPr>
        <p:txBody>
          <a:bodyPr wrap="square">
            <a:spAutoFit/>
          </a:bodyPr>
          <a:lstStyle/>
          <a:p>
            <a:pPr indent="609600" fontAlgn="auto">
              <a:lnSpc>
                <a:spcPct val="150000"/>
              </a:lnSpc>
              <a:extLst>
                <a:ext uri="{35155182-B16C-46BC-9424-99874614C6A1}">
                  <wpsdc:indentchars xmlns:wpsdc="http://www.wps.cn/officeDocument/2017/drawingmlCustomData" val="200" checksum="4158780845"/>
                </a:ext>
              </a:extLst>
            </a:pPr>
            <a:r>
              <a:rPr lang="zh-CN" sz="2400" b="0">
                <a:latin typeface="微软雅黑" panose="020B0503020204020204" pitchFamily="34" charset="-122"/>
                <a:ea typeface="微软雅黑" panose="020B0503020204020204" pitchFamily="34" charset="-122"/>
              </a:rPr>
              <a:t>通过项目学习，学会了网络打印机的安装、常用远程办公软件的使用、复印机复印文件、扫描仪扫描文件的方法，同时还了解了一体机、手持扫描仪等设备。</a:t>
            </a:r>
            <a:endParaRPr lang="zh-CN" sz="2400" b="0">
              <a:latin typeface="微软雅黑" panose="020B0503020204020204" pitchFamily="34" charset="-122"/>
              <a:ea typeface="微软雅黑" panose="020B0503020204020204" pitchFamily="34" charset="-122"/>
            </a:endParaRPr>
          </a:p>
        </p:txBody>
      </p:sp>
      <p:sp>
        <p:nvSpPr>
          <p:cNvPr id="22" name="燕尾形 16">
            <a:hlinkClick r:id="" action="ppaction://hlinkshowjump?jump=previousslide"/>
          </p:cNvPr>
          <p:cNvSpPr/>
          <p:nvPr userDrawn="1"/>
        </p:nvSpPr>
        <p:spPr>
          <a:xfrm flipH="1">
            <a:off x="11160526"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5" name="燕尾形 3">
            <a:hlinkClick r:id="" action="ppaction://hlinkshowjump?jump=nextslide"/>
          </p:cNvPr>
          <p:cNvSpPr/>
          <p:nvPr userDrawn="1"/>
        </p:nvSpPr>
        <p:spPr>
          <a:xfrm>
            <a:off x="11665351"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6"/>
                                        </p:tgtEl>
                                        <p:attrNameLst>
                                          <p:attrName>ppt_x</p:attrName>
                                          <p:attrName>ppt_y</p:attrName>
                                        </p:attrNameLst>
                                      </p:cBhvr>
                                      <p:rCtr x="0" y="0"/>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dirty="0">
                <a:solidFill>
                  <a:schemeClr val="bg1"/>
                </a:solidFill>
                <a:latin typeface="微软雅黑" panose="020B0503020204020204" pitchFamily="34" charset="-122"/>
              </a:rPr>
              <a:t>添加</a:t>
            </a:r>
            <a:endParaRPr lang="en-US" altLang="zh-CN" b="1" dirty="0">
              <a:solidFill>
                <a:schemeClr val="bg1"/>
              </a:solidFill>
              <a:latin typeface="微软雅黑" panose="020B0503020204020204" pitchFamily="34" charset="-122"/>
            </a:endParaRPr>
          </a:p>
          <a:p>
            <a:pPr algn="ctr" eaLnBrk="1" hangingPunct="1">
              <a:spcBef>
                <a:spcPct val="0"/>
              </a:spcBef>
              <a:buFontTx/>
              <a:buNone/>
            </a:pPr>
            <a:r>
              <a:rPr lang="zh-CN" altLang="en-US" b="1" dirty="0">
                <a:solidFill>
                  <a:schemeClr val="bg1"/>
                </a:solidFill>
                <a:latin typeface="微软雅黑" panose="020B0503020204020204" pitchFamily="34" charset="-122"/>
              </a:rPr>
              <a:t>标题</a:t>
            </a:r>
            <a:endParaRPr lang="en-US" altLang="zh-CN" b="1" dirty="0">
              <a:solidFill>
                <a:schemeClr val="bg1"/>
              </a:solidFill>
              <a:latin typeface="微软雅黑" panose="020B0503020204020204" pitchFamily="34" charset="-122"/>
            </a:endParaRPr>
          </a:p>
        </p:txBody>
      </p:sp>
      <p:grpSp>
        <p:nvGrpSpPr>
          <p:cNvPr id="6" name="组合 5"/>
          <p:cNvGrpSpPr/>
          <p:nvPr/>
        </p:nvGrpSpPr>
        <p:grpSpPr>
          <a:xfrm>
            <a:off x="4176395" y="289560"/>
            <a:ext cx="2397125" cy="583565"/>
            <a:chOff x="576" y="935"/>
            <a:chExt cx="3775" cy="919"/>
          </a:xfrm>
        </p:grpSpPr>
        <p:sp>
          <p:nvSpPr>
            <p:cNvPr id="63" name="AutoShape 23"/>
            <p:cNvSpPr>
              <a:spLocks noChangeArrowheads="1"/>
            </p:cNvSpPr>
            <p:nvPr/>
          </p:nvSpPr>
          <p:spPr bwMode="auto">
            <a:xfrm>
              <a:off x="576"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4" name="AutoShape 23"/>
            <p:cNvSpPr>
              <a:spLocks noChangeArrowheads="1"/>
            </p:cNvSpPr>
            <p:nvPr/>
          </p:nvSpPr>
          <p:spPr bwMode="auto">
            <a:xfrm>
              <a:off x="882"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5" name="TextBox 64"/>
            <p:cNvSpPr txBox="1"/>
            <p:nvPr/>
          </p:nvSpPr>
          <p:spPr>
            <a:xfrm>
              <a:off x="1503" y="935"/>
              <a:ext cx="2848" cy="919"/>
            </a:xfrm>
            <a:prstGeom prst="rect">
              <a:avLst/>
            </a:prstGeom>
            <a:noFill/>
          </p:spPr>
          <p:txBody>
            <a:bodyPr wrap="none" rtlCol="0">
              <a:spAutoFit/>
            </a:bodyPr>
            <a:lstStyle/>
            <a:p>
              <a:pPr algn="ctr"/>
              <a:r>
                <a:rPr lang="zh-CN" altLang="en-US" sz="3200" b="1" dirty="0">
                  <a:ln w="6350">
                    <a:noFill/>
                  </a:ln>
                  <a:solidFill>
                    <a:srgbClr val="007FB2"/>
                  </a:solidFill>
                  <a:latin typeface="微软雅黑" panose="020B0503020204020204" pitchFamily="34" charset="-122"/>
                  <a:ea typeface="微软雅黑" panose="020B0503020204020204" pitchFamily="34" charset="-122"/>
                </a:rPr>
                <a:t>课后作业</a:t>
              </a:r>
              <a:endParaRPr lang="zh-CN" altLang="en-US" sz="3200" b="1" dirty="0">
                <a:ln w="6350">
                  <a:noFill/>
                </a:ln>
                <a:solidFill>
                  <a:srgbClr val="007FB2"/>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0" y="0"/>
            <a:ext cx="4133850" cy="6858000"/>
            <a:chOff x="0" y="0"/>
            <a:chExt cx="6510" cy="10800"/>
          </a:xfrm>
        </p:grpSpPr>
        <p:sp>
          <p:nvSpPr>
            <p:cNvPr id="7" name="五边形 6"/>
            <p:cNvSpPr/>
            <p:nvPr/>
          </p:nvSpPr>
          <p:spPr>
            <a:xfrm>
              <a:off x="0" y="0"/>
              <a:ext cx="6511" cy="10800"/>
            </a:xfrm>
            <a:prstGeom prst="homePlate">
              <a:avLst>
                <a:gd name="adj" fmla="val 25320"/>
              </a:avLst>
            </a:prstGeom>
            <a:solidFill>
              <a:srgbClr val="007FB2"/>
            </a:solidFill>
            <a:ln>
              <a:noFill/>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a:solidFill>
                  <a:schemeClr val="tx1"/>
                </a:solidFill>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0" y="2629"/>
              <a:ext cx="5426" cy="5426"/>
            </a:xfrm>
            <a:prstGeom prst="rect">
              <a:avLst/>
            </a:prstGeom>
          </p:spPr>
        </p:pic>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grpSp>
        <p:nvGrpSpPr>
          <p:cNvPr id="32" name="组合 31"/>
          <p:cNvGrpSpPr/>
          <p:nvPr/>
        </p:nvGrpSpPr>
        <p:grpSpPr>
          <a:xfrm>
            <a:off x="4658995" y="1268095"/>
            <a:ext cx="6976110" cy="788670"/>
            <a:chOff x="7989" y="2560"/>
            <a:chExt cx="10986" cy="1242"/>
          </a:xfrm>
        </p:grpSpPr>
        <p:grpSp>
          <p:nvGrpSpPr>
            <p:cNvPr id="4" name="组合 3"/>
            <p:cNvGrpSpPr/>
            <p:nvPr/>
          </p:nvGrpSpPr>
          <p:grpSpPr>
            <a:xfrm>
              <a:off x="7989" y="2560"/>
              <a:ext cx="1396" cy="1242"/>
              <a:chOff x="2172891" y="1594248"/>
              <a:chExt cx="778669" cy="692944"/>
            </a:xfrm>
          </p:grpSpPr>
          <p:sp>
            <p:nvSpPr>
              <p:cNvPr id="5" name="MH_Other_1"/>
              <p:cNvSpPr>
                <a:spLocks noChangeArrowheads="1"/>
              </p:cNvSpPr>
              <p:nvPr>
                <p:custDataLst>
                  <p:tags r:id="rId2"/>
                </p:custDataLst>
              </p:nvPr>
            </p:nvSpPr>
            <p:spPr bwMode="auto">
              <a:xfrm>
                <a:off x="2172891" y="1594248"/>
                <a:ext cx="378619" cy="378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1400" b="1" dirty="0">
                    <a:solidFill>
                      <a:srgbClr val="FFFFFF"/>
                    </a:solidFill>
                  </a:rPr>
                  <a:t>01</a:t>
                </a:r>
                <a:endParaRPr lang="zh-CN" altLang="en-US" sz="1400" b="1" dirty="0">
                  <a:solidFill>
                    <a:srgbClr val="FFFFFF"/>
                  </a:solidFill>
                </a:endParaRPr>
              </a:p>
            </p:txBody>
          </p:sp>
          <p:sp>
            <p:nvSpPr>
              <p:cNvPr id="9" name="MH_Other_2"/>
              <p:cNvSpPr/>
              <p:nvPr>
                <p:custDataLst>
                  <p:tags r:id="rId3"/>
                </p:custDataLst>
              </p:nvPr>
            </p:nvSpPr>
            <p:spPr>
              <a:xfrm>
                <a:off x="2572941" y="1672828"/>
                <a:ext cx="300038" cy="300038"/>
              </a:xfrm>
              <a:prstGeom prst="rect">
                <a:avLst/>
              </a:prstGeom>
              <a:solidFill>
                <a:schemeClr val="accent1">
                  <a:lumMod val="40000"/>
                  <a:lumOff val="60000"/>
                </a:schemeClr>
              </a:solidFill>
            </p:spPr>
            <p:txBody>
              <a:bodyPr anchor="ctr"/>
              <a:lstStyle/>
              <a:p>
                <a:pPr algn="just">
                  <a:lnSpc>
                    <a:spcPct val="130000"/>
                  </a:lnSpc>
                  <a:defRPr/>
                </a:pPr>
                <a:endParaRPr lang="zh-CN" altLang="en-US" sz="1350" dirty="0" err="1">
                  <a:solidFill>
                    <a:srgbClr val="FFFFFF"/>
                  </a:solidFill>
                </a:endParaRPr>
              </a:p>
            </p:txBody>
          </p:sp>
          <p:sp>
            <p:nvSpPr>
              <p:cNvPr id="10" name="MH_Other_3"/>
              <p:cNvSpPr/>
              <p:nvPr>
                <p:custDataLst>
                  <p:tags r:id="rId4"/>
                </p:custDataLst>
              </p:nvPr>
            </p:nvSpPr>
            <p:spPr>
              <a:xfrm>
                <a:off x="2258616" y="1994298"/>
                <a:ext cx="292894" cy="292894"/>
              </a:xfrm>
              <a:prstGeom prst="rect">
                <a:avLst/>
              </a:prstGeom>
              <a:solidFill>
                <a:schemeClr val="accent1">
                  <a:lumMod val="60000"/>
                  <a:lumOff val="40000"/>
                </a:schemeClr>
              </a:solidFill>
            </p:spPr>
            <p:txBody>
              <a:bodyPr anchor="ctr"/>
              <a:lstStyle/>
              <a:p>
                <a:pPr algn="just">
                  <a:lnSpc>
                    <a:spcPct val="130000"/>
                  </a:lnSpc>
                  <a:defRPr/>
                </a:pPr>
                <a:endParaRPr lang="zh-CN" altLang="en-US" sz="1350" dirty="0" err="1">
                  <a:solidFill>
                    <a:srgbClr val="FFFFFF"/>
                  </a:solidFill>
                </a:endParaRPr>
              </a:p>
            </p:txBody>
          </p:sp>
          <p:sp>
            <p:nvSpPr>
              <p:cNvPr id="11" name="MH_Other_4"/>
              <p:cNvSpPr/>
              <p:nvPr>
                <p:custDataLst>
                  <p:tags r:id="rId5"/>
                </p:custDataLst>
              </p:nvPr>
            </p:nvSpPr>
            <p:spPr>
              <a:xfrm>
                <a:off x="2572941" y="1994298"/>
                <a:ext cx="378619" cy="250031"/>
              </a:xfrm>
              <a:prstGeom prst="rect">
                <a:avLst/>
              </a:prstGeom>
              <a:solidFill>
                <a:schemeClr val="accent1">
                  <a:lumMod val="20000"/>
                  <a:lumOff val="80000"/>
                </a:schemeClr>
              </a:solidFill>
            </p:spPr>
            <p:txBody>
              <a:bodyPr anchor="ctr"/>
              <a:lstStyle/>
              <a:p>
                <a:pPr algn="just">
                  <a:lnSpc>
                    <a:spcPct val="130000"/>
                  </a:lnSpc>
                  <a:defRPr/>
                </a:pPr>
                <a:endParaRPr lang="zh-CN" altLang="en-US" sz="1350" dirty="0" err="1">
                  <a:solidFill>
                    <a:srgbClr val="FFFFFF"/>
                  </a:solidFill>
                </a:endParaRPr>
              </a:p>
            </p:txBody>
          </p:sp>
        </p:grpSp>
        <p:sp>
          <p:nvSpPr>
            <p:cNvPr id="23" name="矩形 22"/>
            <p:cNvSpPr/>
            <p:nvPr/>
          </p:nvSpPr>
          <p:spPr>
            <a:xfrm>
              <a:off x="9265" y="2959"/>
              <a:ext cx="9710" cy="798"/>
            </a:xfrm>
            <a:prstGeom prst="rect">
              <a:avLst/>
            </a:prstGeom>
          </p:spPr>
          <p:txBody>
            <a:bodyPr wrap="square">
              <a:spAutoFit/>
            </a:bodyPr>
            <a:lstStyle/>
            <a:p>
              <a:pPr lvl="0">
                <a:lnSpc>
                  <a:spcPct val="15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      </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分小组配置网络打印机，并互相测试是否可以正常使用。</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6" name="直接连接符 25"/>
            <p:cNvCxnSpPr/>
            <p:nvPr/>
          </p:nvCxnSpPr>
          <p:spPr>
            <a:xfrm>
              <a:off x="9491" y="3734"/>
              <a:ext cx="9241"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4648200" y="2778760"/>
            <a:ext cx="6986905" cy="981075"/>
            <a:chOff x="9133" y="4835"/>
            <a:chExt cx="11003" cy="1545"/>
          </a:xfrm>
        </p:grpSpPr>
        <p:grpSp>
          <p:nvGrpSpPr>
            <p:cNvPr id="17" name="组合 16"/>
            <p:cNvGrpSpPr/>
            <p:nvPr/>
          </p:nvGrpSpPr>
          <p:grpSpPr>
            <a:xfrm>
              <a:off x="9133" y="5138"/>
              <a:ext cx="1396" cy="1242"/>
              <a:chOff x="3123010" y="2593182"/>
              <a:chExt cx="778669" cy="692944"/>
            </a:xfrm>
          </p:grpSpPr>
          <p:sp>
            <p:nvSpPr>
              <p:cNvPr id="18" name="MH_Other_9"/>
              <p:cNvSpPr>
                <a:spLocks noChangeArrowheads="1"/>
              </p:cNvSpPr>
              <p:nvPr>
                <p:custDataLst>
                  <p:tags r:id="rId6"/>
                </p:custDataLst>
              </p:nvPr>
            </p:nvSpPr>
            <p:spPr bwMode="auto">
              <a:xfrm>
                <a:off x="3123010" y="2593182"/>
                <a:ext cx="378619" cy="378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1400" b="1">
                    <a:solidFill>
                      <a:srgbClr val="FFFFFF"/>
                    </a:solidFill>
                  </a:rPr>
                  <a:t>02</a:t>
                </a:r>
                <a:endParaRPr lang="zh-CN" altLang="en-US" sz="1400" b="1">
                  <a:solidFill>
                    <a:srgbClr val="FFFFFF"/>
                  </a:solidFill>
                </a:endParaRPr>
              </a:p>
            </p:txBody>
          </p:sp>
          <p:sp>
            <p:nvSpPr>
              <p:cNvPr id="19" name="MH_Other_10"/>
              <p:cNvSpPr/>
              <p:nvPr>
                <p:custDataLst>
                  <p:tags r:id="rId7"/>
                </p:custDataLst>
              </p:nvPr>
            </p:nvSpPr>
            <p:spPr>
              <a:xfrm>
                <a:off x="3523060" y="2671762"/>
                <a:ext cx="300038" cy="300038"/>
              </a:xfrm>
              <a:prstGeom prst="rect">
                <a:avLst/>
              </a:prstGeom>
              <a:solidFill>
                <a:schemeClr val="accent2">
                  <a:lumMod val="40000"/>
                  <a:lumOff val="60000"/>
                </a:schemeClr>
              </a:solidFill>
            </p:spPr>
            <p:txBody>
              <a:bodyPr anchor="ctr"/>
              <a:lstStyle/>
              <a:p>
                <a:pPr algn="just">
                  <a:lnSpc>
                    <a:spcPct val="130000"/>
                  </a:lnSpc>
                  <a:defRPr/>
                </a:pPr>
                <a:endParaRPr lang="zh-CN" altLang="en-US" sz="1350" dirty="0" err="1">
                  <a:solidFill>
                    <a:srgbClr val="FFFFFF"/>
                  </a:solidFill>
                </a:endParaRPr>
              </a:p>
            </p:txBody>
          </p:sp>
          <p:sp>
            <p:nvSpPr>
              <p:cNvPr id="20" name="MH_Other_11"/>
              <p:cNvSpPr/>
              <p:nvPr>
                <p:custDataLst>
                  <p:tags r:id="rId8"/>
                </p:custDataLst>
              </p:nvPr>
            </p:nvSpPr>
            <p:spPr>
              <a:xfrm>
                <a:off x="3208735" y="2993232"/>
                <a:ext cx="292894" cy="292894"/>
              </a:xfrm>
              <a:prstGeom prst="rect">
                <a:avLst/>
              </a:prstGeom>
              <a:solidFill>
                <a:schemeClr val="accent2">
                  <a:lumMod val="60000"/>
                  <a:lumOff val="40000"/>
                </a:schemeClr>
              </a:solidFill>
            </p:spPr>
            <p:txBody>
              <a:bodyPr anchor="ctr"/>
              <a:lstStyle/>
              <a:p>
                <a:pPr algn="just">
                  <a:lnSpc>
                    <a:spcPct val="130000"/>
                  </a:lnSpc>
                  <a:defRPr/>
                </a:pPr>
                <a:endParaRPr lang="zh-CN" altLang="en-US" sz="1350" dirty="0" err="1">
                  <a:solidFill>
                    <a:srgbClr val="FFFFFF"/>
                  </a:solidFill>
                </a:endParaRPr>
              </a:p>
            </p:txBody>
          </p:sp>
          <p:sp>
            <p:nvSpPr>
              <p:cNvPr id="21" name="MH_Other_12"/>
              <p:cNvSpPr/>
              <p:nvPr>
                <p:custDataLst>
                  <p:tags r:id="rId9"/>
                </p:custDataLst>
              </p:nvPr>
            </p:nvSpPr>
            <p:spPr>
              <a:xfrm>
                <a:off x="3523060" y="2993232"/>
                <a:ext cx="378619" cy="250031"/>
              </a:xfrm>
              <a:prstGeom prst="rect">
                <a:avLst/>
              </a:prstGeom>
              <a:solidFill>
                <a:schemeClr val="accent2">
                  <a:lumMod val="20000"/>
                  <a:lumOff val="80000"/>
                </a:schemeClr>
              </a:solidFill>
            </p:spPr>
            <p:txBody>
              <a:bodyPr anchor="ctr"/>
              <a:lstStyle/>
              <a:p>
                <a:pPr algn="just">
                  <a:lnSpc>
                    <a:spcPct val="130000"/>
                  </a:lnSpc>
                  <a:defRPr/>
                </a:pPr>
                <a:endParaRPr lang="zh-CN" altLang="en-US" sz="1350" dirty="0" err="1">
                  <a:solidFill>
                    <a:srgbClr val="FFFFFF"/>
                  </a:solidFill>
                </a:endParaRPr>
              </a:p>
            </p:txBody>
          </p:sp>
        </p:grpSp>
        <p:sp>
          <p:nvSpPr>
            <p:cNvPr id="24" name="矩形 23"/>
            <p:cNvSpPr/>
            <p:nvPr/>
          </p:nvSpPr>
          <p:spPr>
            <a:xfrm>
              <a:off x="10626" y="4835"/>
              <a:ext cx="9510" cy="1452"/>
            </a:xfrm>
            <a:prstGeom prst="rect">
              <a:avLst/>
            </a:prstGeom>
          </p:spPr>
          <p:txBody>
            <a:bodyPr wrap="square">
              <a:spAutoFit/>
            </a:bodyPr>
            <a:lstStyle/>
            <a:p>
              <a:pPr lvl="0" indent="457200" fontAlgn="auto">
                <a:lnSpc>
                  <a:spcPct val="150000"/>
                </a:lnSpc>
                <a:extLst>
                  <a:ext uri="{35155182-B16C-46BC-9424-99874614C6A1}">
                    <wpsdc:indentchars xmlns:wpsdc="http://www.wps.cn/officeDocument/2017/drawingmlCustomData" val="200" checksum="59296752"/>
                  </a:ext>
                </a:extLst>
              </a:pPr>
              <a:r>
                <a:rPr lang="zh-CN" sz="1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分小组进行身份证的扫描，并保证扫描的效果得到各组成员的认可。</a:t>
              </a:r>
              <a:endParaRPr lang="zh-CN" sz="1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30" name="直接连接符 29"/>
            <p:cNvCxnSpPr/>
            <p:nvPr/>
          </p:nvCxnSpPr>
          <p:spPr>
            <a:xfrm>
              <a:off x="10687" y="6291"/>
              <a:ext cx="9071"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4638040" y="4703445"/>
            <a:ext cx="6941185" cy="788670"/>
            <a:chOff x="10951" y="5706"/>
            <a:chExt cx="10931" cy="1242"/>
          </a:xfrm>
        </p:grpSpPr>
        <p:grpSp>
          <p:nvGrpSpPr>
            <p:cNvPr id="12" name="组合 11"/>
            <p:cNvGrpSpPr/>
            <p:nvPr/>
          </p:nvGrpSpPr>
          <p:grpSpPr>
            <a:xfrm>
              <a:off x="10951" y="5706"/>
              <a:ext cx="1396" cy="1242"/>
              <a:chOff x="4054079" y="3592116"/>
              <a:chExt cx="778669" cy="692944"/>
            </a:xfrm>
          </p:grpSpPr>
          <p:sp>
            <p:nvSpPr>
              <p:cNvPr id="13" name="MH_Other_5"/>
              <p:cNvSpPr/>
              <p:nvPr>
                <p:custDataLst>
                  <p:tags r:id="rId10"/>
                </p:custDataLst>
              </p:nvPr>
            </p:nvSpPr>
            <p:spPr>
              <a:xfrm>
                <a:off x="4054079" y="3592116"/>
                <a:ext cx="378619" cy="378619"/>
              </a:xfrm>
              <a:prstGeom prst="rect">
                <a:avLst/>
              </a:prstGeom>
              <a:solidFill>
                <a:schemeClr val="accent3"/>
              </a:solidFill>
            </p:spPr>
            <p:txBody>
              <a:bodyPr anchor="ctr"/>
              <a:lstStyle/>
              <a:p>
                <a:pPr algn="ctr">
                  <a:defRPr/>
                </a:pPr>
                <a:r>
                  <a:rPr lang="en-US" altLang="zh-CN" sz="1400" b="1" dirty="0">
                    <a:solidFill>
                      <a:srgbClr val="FFFFFF"/>
                    </a:solidFill>
                  </a:rPr>
                  <a:t>03</a:t>
                </a:r>
                <a:endParaRPr lang="zh-CN" altLang="en-US" sz="1400" b="1" dirty="0" err="1">
                  <a:solidFill>
                    <a:srgbClr val="FFFFFF"/>
                  </a:solidFill>
                </a:endParaRPr>
              </a:p>
            </p:txBody>
          </p:sp>
          <p:sp>
            <p:nvSpPr>
              <p:cNvPr id="14" name="MH_Other_6"/>
              <p:cNvSpPr/>
              <p:nvPr>
                <p:custDataLst>
                  <p:tags r:id="rId11"/>
                </p:custDataLst>
              </p:nvPr>
            </p:nvSpPr>
            <p:spPr>
              <a:xfrm>
                <a:off x="4454128" y="3670697"/>
                <a:ext cx="300038" cy="300038"/>
              </a:xfrm>
              <a:prstGeom prst="rect">
                <a:avLst/>
              </a:prstGeom>
              <a:solidFill>
                <a:schemeClr val="accent3">
                  <a:lumMod val="40000"/>
                  <a:lumOff val="60000"/>
                </a:schemeClr>
              </a:solidFill>
            </p:spPr>
            <p:txBody>
              <a:bodyPr anchor="ctr"/>
              <a:lstStyle/>
              <a:p>
                <a:pPr algn="just">
                  <a:lnSpc>
                    <a:spcPct val="130000"/>
                  </a:lnSpc>
                  <a:defRPr/>
                </a:pPr>
                <a:endParaRPr lang="zh-CN" altLang="en-US" sz="1350" dirty="0" err="1">
                  <a:solidFill>
                    <a:srgbClr val="FFFFFF"/>
                  </a:solidFill>
                </a:endParaRPr>
              </a:p>
            </p:txBody>
          </p:sp>
          <p:sp>
            <p:nvSpPr>
              <p:cNvPr id="15" name="MH_Other_7"/>
              <p:cNvSpPr/>
              <p:nvPr>
                <p:custDataLst>
                  <p:tags r:id="rId12"/>
                </p:custDataLst>
              </p:nvPr>
            </p:nvSpPr>
            <p:spPr>
              <a:xfrm>
                <a:off x="4139804" y="3992166"/>
                <a:ext cx="292894" cy="292894"/>
              </a:xfrm>
              <a:prstGeom prst="rect">
                <a:avLst/>
              </a:prstGeom>
              <a:solidFill>
                <a:schemeClr val="accent3">
                  <a:lumMod val="60000"/>
                  <a:lumOff val="40000"/>
                </a:schemeClr>
              </a:solidFill>
            </p:spPr>
            <p:txBody>
              <a:bodyPr anchor="ctr"/>
              <a:lstStyle/>
              <a:p>
                <a:pPr algn="just">
                  <a:lnSpc>
                    <a:spcPct val="130000"/>
                  </a:lnSpc>
                  <a:defRPr/>
                </a:pPr>
                <a:endParaRPr lang="zh-CN" altLang="en-US" sz="1350" dirty="0" err="1">
                  <a:solidFill>
                    <a:srgbClr val="FFFFFF"/>
                  </a:solidFill>
                </a:endParaRPr>
              </a:p>
            </p:txBody>
          </p:sp>
          <p:sp>
            <p:nvSpPr>
              <p:cNvPr id="16" name="MH_Other_8"/>
              <p:cNvSpPr/>
              <p:nvPr>
                <p:custDataLst>
                  <p:tags r:id="rId13"/>
                </p:custDataLst>
              </p:nvPr>
            </p:nvSpPr>
            <p:spPr>
              <a:xfrm>
                <a:off x="4454129" y="3992167"/>
                <a:ext cx="378619" cy="250031"/>
              </a:xfrm>
              <a:prstGeom prst="rect">
                <a:avLst/>
              </a:prstGeom>
              <a:solidFill>
                <a:schemeClr val="accent3">
                  <a:lumMod val="20000"/>
                  <a:lumOff val="80000"/>
                </a:schemeClr>
              </a:solidFill>
            </p:spPr>
            <p:txBody>
              <a:bodyPr anchor="ctr"/>
              <a:lstStyle/>
              <a:p>
                <a:pPr algn="just">
                  <a:lnSpc>
                    <a:spcPct val="130000"/>
                  </a:lnSpc>
                  <a:defRPr/>
                </a:pPr>
                <a:endParaRPr lang="zh-CN" altLang="en-US" sz="1350" dirty="0" err="1">
                  <a:solidFill>
                    <a:srgbClr val="FFFFFF"/>
                  </a:solidFill>
                </a:endParaRPr>
              </a:p>
            </p:txBody>
          </p:sp>
        </p:grpSp>
        <p:sp>
          <p:nvSpPr>
            <p:cNvPr id="25" name="矩形 24"/>
            <p:cNvSpPr/>
            <p:nvPr/>
          </p:nvSpPr>
          <p:spPr>
            <a:xfrm>
              <a:off x="12418" y="6081"/>
              <a:ext cx="9464" cy="798"/>
            </a:xfrm>
            <a:prstGeom prst="rect">
              <a:avLst/>
            </a:prstGeom>
          </p:spPr>
          <p:txBody>
            <a:bodyPr wrap="square">
              <a:spAutoFit/>
            </a:bodyPr>
            <a:lstStyle/>
            <a:p>
              <a:pPr lvl="0" indent="457200" fontAlgn="auto">
                <a:lnSpc>
                  <a:spcPct val="150000"/>
                </a:lnSpc>
                <a:extLst>
                  <a:ext uri="{35155182-B16C-46BC-9424-99874614C6A1}">
                    <wpsdc:indentchars xmlns:wpsdc="http://www.wps.cn/officeDocument/2017/drawingmlCustomData" val="200" checksum="59296752"/>
                  </a:ext>
                </a:extLst>
              </a:pPr>
              <a:r>
                <a:rPr lang="zh-CN" sz="1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分小组对提供的文件进行扫描，并将图片打上水印。</a:t>
              </a:r>
              <a:endParaRPr lang="zh-CN" sz="18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33" name="直接连接符 32"/>
            <p:cNvCxnSpPr/>
            <p:nvPr/>
          </p:nvCxnSpPr>
          <p:spPr>
            <a:xfrm>
              <a:off x="12585" y="6890"/>
              <a:ext cx="907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9" name="燕尾形 16">
            <a:hlinkClick r:id="" action="ppaction://hlinkshowjump?jump=previousslide"/>
          </p:cNvPr>
          <p:cNvSpPr/>
          <p:nvPr userDrawn="1"/>
        </p:nvSpPr>
        <p:spPr>
          <a:xfrm flipH="1">
            <a:off x="11160526"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0" name="燕尾形 3">
            <a:hlinkClick r:id="" action="ppaction://hlinkshowjump?jump=nextslide"/>
          </p:cNvPr>
          <p:cNvSpPr/>
          <p:nvPr userDrawn="1"/>
        </p:nvSpPr>
        <p:spPr>
          <a:xfrm>
            <a:off x="11665351"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6"/>
                                        </p:tgtEl>
                                        <p:attrNameLst>
                                          <p:attrName>ppt_x</p:attrName>
                                          <p:attrName>ppt_y</p:attrName>
                                        </p:attrNameLst>
                                      </p:cBhvr>
                                      <p:rCtr x="0" y="0"/>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23"/>
          <p:cNvSpPr>
            <a:spLocks noChangeArrowheads="1"/>
          </p:cNvSpPr>
          <p:nvPr/>
        </p:nvSpPr>
        <p:spPr bwMode="auto">
          <a:xfrm>
            <a:off x="-3451" y="2123495"/>
            <a:ext cx="12198350" cy="1594331"/>
          </a:xfrm>
          <a:prstGeom prst="rect">
            <a:avLst/>
          </a:prstGeom>
          <a:solidFill>
            <a:srgbClr val="007FB2"/>
          </a:solidFill>
          <a:ln>
            <a:noFill/>
          </a:ln>
        </p:spPr>
        <p:txBody>
          <a:bodyPr lIns="108896" tIns="54448" rIns="108896" bIns="54448"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en-US" sz="2100">
              <a:solidFill>
                <a:srgbClr val="FFFFFF"/>
              </a:solidFill>
            </a:endParaRPr>
          </a:p>
        </p:txBody>
      </p:sp>
      <p:sp>
        <p:nvSpPr>
          <p:cNvPr id="2" name="矩形 1"/>
          <p:cNvSpPr/>
          <p:nvPr/>
        </p:nvSpPr>
        <p:spPr>
          <a:xfrm>
            <a:off x="2675344" y="1413570"/>
            <a:ext cx="6840760" cy="273630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5" name="文本框 1"/>
          <p:cNvSpPr txBox="1">
            <a:spLocks noChangeArrowheads="1"/>
          </p:cNvSpPr>
          <p:nvPr/>
        </p:nvSpPr>
        <p:spPr bwMode="auto">
          <a:xfrm>
            <a:off x="4706620" y="2061845"/>
            <a:ext cx="388810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7900" b="1" spc="300" dirty="0">
                <a:ln w="11430" cmpd="sng">
                  <a:solidFill>
                    <a:schemeClr val="accent1">
                      <a:tint val="10000"/>
                    </a:schemeClr>
                  </a:solidFill>
                  <a:prstDash val="solid"/>
                  <a:miter lim="800000"/>
                </a:ln>
                <a:solidFill>
                  <a:srgbClr val="009999"/>
                </a:solidFill>
                <a:effectLst>
                  <a:glow rad="45500">
                    <a:schemeClr val="accent1">
                      <a:satMod val="220000"/>
                      <a:alpha val="35000"/>
                    </a:schemeClr>
                  </a:glow>
                </a:effectLst>
                <a:latin typeface="微软雅黑" panose="020B0503020204020204" pitchFamily="34" charset="-122"/>
                <a:ea typeface="微软雅黑" panose="020B0503020204020204" pitchFamily="34" charset="-122"/>
              </a:rPr>
              <a:t>谢谢！</a:t>
            </a:r>
            <a:endParaRPr lang="zh-CN" altLang="en-US" sz="7900" b="1" spc="300" dirty="0">
              <a:ln w="11430" cmpd="sng">
                <a:solidFill>
                  <a:schemeClr val="accent1">
                    <a:tint val="10000"/>
                  </a:schemeClr>
                </a:solidFill>
                <a:prstDash val="solid"/>
                <a:miter lim="800000"/>
              </a:ln>
              <a:solidFill>
                <a:srgbClr val="009999"/>
              </a:solidFill>
              <a:effectLst>
                <a:glow rad="45500">
                  <a:schemeClr val="accent1">
                    <a:satMod val="220000"/>
                    <a:alpha val="35000"/>
                  </a:schemeClr>
                </a:glow>
              </a:effectLst>
              <a:latin typeface="微软雅黑" panose="020B0503020204020204" pitchFamily="34" charset="-122"/>
              <a:ea typeface="微软雅黑" panose="020B0503020204020204" pitchFamily="34" charset="-122"/>
            </a:endParaRPr>
          </a:p>
        </p:txBody>
      </p:sp>
      <p:sp>
        <p:nvSpPr>
          <p:cNvPr id="3076" name="椭圆 4"/>
          <p:cNvSpPr>
            <a:spLocks noChangeArrowheads="1"/>
          </p:cNvSpPr>
          <p:nvPr/>
        </p:nvSpPr>
        <p:spPr bwMode="auto">
          <a:xfrm>
            <a:off x="6141531" y="3201731"/>
            <a:ext cx="72004" cy="53987"/>
          </a:xfrm>
          <a:prstGeom prst="ellipse">
            <a:avLst/>
          </a:prstGeom>
          <a:solidFill>
            <a:srgbClr val="95B3D7"/>
          </a:solidFill>
          <a:ln>
            <a:noFill/>
          </a:ln>
          <a:extLst>
            <a:ext uri="{91240B29-F687-4F45-9708-019B960494DF}">
              <a14:hiddenLine xmlns:a14="http://schemas.microsoft.com/office/drawing/2010/main" w="9525">
                <a:solidFill>
                  <a:srgbClr val="000000"/>
                </a:solidFill>
                <a:round/>
              </a14:hiddenLine>
            </a:ext>
          </a:extLst>
        </p:spPr>
        <p:txBody>
          <a:bodyPr lIns="108896" tIns="54448" rIns="108896" bIns="54448"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a:solidFill>
                <a:srgbClr val="FFFFFF"/>
              </a:solidFill>
              <a:latin typeface="Arial Narrow" panose="020B0606020202030204" pitchFamily="34" charset="0"/>
              <a:ea typeface="微软雅黑" panose="020B0503020204020204" pitchFamily="34" charset="-122"/>
            </a:endParaRPr>
          </a:p>
        </p:txBody>
      </p:sp>
      <p:cxnSp>
        <p:nvCxnSpPr>
          <p:cNvPr id="3077" name="直接连接符 6"/>
          <p:cNvCxnSpPr>
            <a:cxnSpLocks noChangeShapeType="1"/>
          </p:cNvCxnSpPr>
          <p:nvPr/>
        </p:nvCxnSpPr>
        <p:spPr bwMode="auto">
          <a:xfrm>
            <a:off x="3701861" y="3223961"/>
            <a:ext cx="2302016" cy="0"/>
          </a:xfrm>
          <a:prstGeom prst="line">
            <a:avLst/>
          </a:prstGeom>
          <a:noFill/>
          <a:ln w="12700">
            <a:solidFill>
              <a:schemeClr val="accent1">
                <a:lumMod val="60000"/>
                <a:lumOff val="40000"/>
              </a:schemeClr>
            </a:solidFill>
            <a:round/>
          </a:ln>
          <a:extLst>
            <a:ext uri="{909E8E84-426E-40DD-AFC4-6F175D3DCCD1}">
              <a14:hiddenFill xmlns:a14="http://schemas.microsoft.com/office/drawing/2010/main">
                <a:noFill/>
              </a14:hiddenFill>
            </a:ext>
          </a:extLst>
        </p:spPr>
      </p:cxnSp>
      <p:cxnSp>
        <p:nvCxnSpPr>
          <p:cNvPr id="3078" name="直接连接符 7"/>
          <p:cNvCxnSpPr>
            <a:cxnSpLocks noChangeShapeType="1"/>
          </p:cNvCxnSpPr>
          <p:nvPr/>
        </p:nvCxnSpPr>
        <p:spPr bwMode="auto">
          <a:xfrm>
            <a:off x="6351190" y="3223961"/>
            <a:ext cx="2304133" cy="0"/>
          </a:xfrm>
          <a:prstGeom prst="line">
            <a:avLst/>
          </a:prstGeom>
          <a:noFill/>
          <a:ln w="12700">
            <a:solidFill>
              <a:schemeClr val="accent1">
                <a:lumMod val="60000"/>
                <a:lumOff val="40000"/>
              </a:schemeClr>
            </a:solidFill>
            <a:round/>
          </a:ln>
          <a:extLst>
            <a:ext uri="{909E8E84-426E-40DD-AFC4-6F175D3DCCD1}">
              <a14:hiddenFill xmlns:a14="http://schemas.microsoft.com/office/drawing/2010/main">
                <a:noFill/>
              </a14:hiddenFill>
            </a:ext>
          </a:extLst>
        </p:spPr>
      </p:cxnSp>
      <p:sp>
        <p:nvSpPr>
          <p:cNvPr id="3085" name="文本框 13"/>
          <p:cNvSpPr txBox="1">
            <a:spLocks noChangeArrowheads="1"/>
          </p:cNvSpPr>
          <p:nvPr/>
        </p:nvSpPr>
        <p:spPr bwMode="auto">
          <a:xfrm>
            <a:off x="3964464" y="3317645"/>
            <a:ext cx="4309661" cy="27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96" tIns="54448" rIns="108896" bIns="54448"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r>
              <a:rPr lang="en-US" altLang="zh-CN" sz="1700" b="1" cap="all" dirty="0">
                <a:solidFill>
                  <a:srgbClr val="0099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rPr>
              <a:t>THANK YOU </a:t>
            </a:r>
            <a:r>
              <a:rPr lang="zh-CN" altLang="en-US" sz="1700" b="1" cap="all" dirty="0">
                <a:solidFill>
                  <a:srgbClr val="0099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rPr>
              <a:t>！</a:t>
            </a:r>
            <a:endParaRPr lang="zh-CN" altLang="en-US" sz="1700" b="1" cap="all" dirty="0">
              <a:solidFill>
                <a:srgbClr val="0099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endParaRPr>
          </a:p>
        </p:txBody>
      </p:sp>
      <p:pic>
        <p:nvPicPr>
          <p:cNvPr id="9" name="图片 8" descr="理工社logo矢量图-横排蓝色_1_"/>
          <p:cNvPicPr>
            <a:picLocks noChangeAspect="1"/>
          </p:cNvPicPr>
          <p:nvPr/>
        </p:nvPicPr>
        <p:blipFill>
          <a:blip r:embed="rId1"/>
          <a:stretch>
            <a:fillRect/>
          </a:stretch>
        </p:blipFill>
        <p:spPr>
          <a:xfrm>
            <a:off x="9343991" y="5540131"/>
            <a:ext cx="2431230" cy="111082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1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3075"/>
                                        </p:tgtEl>
                                        <p:attrNameLst>
                                          <p:attrName>style.visibility</p:attrName>
                                        </p:attrNameLst>
                                      </p:cBhvr>
                                      <p:to>
                                        <p:strVal val="visible"/>
                                      </p:to>
                                    </p:set>
                                    <p:anim calcmode="lin" valueType="num">
                                      <p:cBhvr>
                                        <p:cTn id="17" dur="500" fill="hold"/>
                                        <p:tgtEl>
                                          <p:spTgt spid="307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075"/>
                                        </p:tgtEl>
                                        <p:attrNameLst>
                                          <p:attrName>ppt_y</p:attrName>
                                        </p:attrNameLst>
                                      </p:cBhvr>
                                      <p:tavLst>
                                        <p:tav tm="0">
                                          <p:val>
                                            <p:strVal val="#ppt_y"/>
                                          </p:val>
                                        </p:tav>
                                        <p:tav tm="100000">
                                          <p:val>
                                            <p:strVal val="#ppt_y"/>
                                          </p:val>
                                        </p:tav>
                                      </p:tavLst>
                                    </p:anim>
                                    <p:anim calcmode="lin" valueType="num">
                                      <p:cBhvr>
                                        <p:cTn id="19" dur="500" fill="hold"/>
                                        <p:tgtEl>
                                          <p:spTgt spid="307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07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07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barn(inVertical)">
                                      <p:cBhvr>
                                        <p:cTn id="24" dur="500"/>
                                        <p:tgtEl>
                                          <p:spTgt spid="3076"/>
                                        </p:tgtEl>
                                      </p:cBhvr>
                                    </p:animEffect>
                                  </p:childTnLst>
                                </p:cTn>
                              </p:par>
                              <p:par>
                                <p:cTn id="25" presetID="16" presetClass="entr" presetSubtype="21"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Effect transition="in" filter="barn(inVertical)">
                                      <p:cBhvr>
                                        <p:cTn id="27" dur="500"/>
                                        <p:tgtEl>
                                          <p:spTgt spid="3077"/>
                                        </p:tgtEl>
                                      </p:cBhvr>
                                    </p:animEffect>
                                  </p:childTnLst>
                                </p:cTn>
                              </p:par>
                              <p:par>
                                <p:cTn id="28" presetID="16" presetClass="entr" presetSubtype="21" fill="hold" nodeType="withEffect">
                                  <p:stCondLst>
                                    <p:cond delay="0"/>
                                  </p:stCondLst>
                                  <p:childTnLst>
                                    <p:set>
                                      <p:cBhvr>
                                        <p:cTn id="29" dur="1" fill="hold">
                                          <p:stCondLst>
                                            <p:cond delay="0"/>
                                          </p:stCondLst>
                                        </p:cTn>
                                        <p:tgtEl>
                                          <p:spTgt spid="3078"/>
                                        </p:tgtEl>
                                        <p:attrNameLst>
                                          <p:attrName>style.visibility</p:attrName>
                                        </p:attrNameLst>
                                      </p:cBhvr>
                                      <p:to>
                                        <p:strVal val="visible"/>
                                      </p:to>
                                    </p:set>
                                    <p:animEffect transition="in" filter="barn(inVertical)">
                                      <p:cBhvr>
                                        <p:cTn id="30" dur="500"/>
                                        <p:tgtEl>
                                          <p:spTgt spid="307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3085"/>
                                        </p:tgtEl>
                                        <p:attrNameLst>
                                          <p:attrName>style.visibility</p:attrName>
                                        </p:attrNameLst>
                                      </p:cBhvr>
                                      <p:to>
                                        <p:strVal val="visible"/>
                                      </p:to>
                                    </p:set>
                                    <p:animEffect transition="in" filter="barn(inVertical)">
                                      <p:cBhvr>
                                        <p:cTn id="33" dur="500"/>
                                        <p:tgtEl>
                                          <p:spTgt spid="3085"/>
                                        </p:tgtEl>
                                      </p:cBhvr>
                                    </p:animEffect>
                                  </p:childTnLst>
                                </p:cTn>
                              </p:par>
                            </p:childTnLst>
                          </p:cTn>
                        </p:par>
                        <p:par>
                          <p:cTn id="34" fill="hold">
                            <p:stCondLst>
                              <p:cond delay="600"/>
                            </p:stCondLst>
                            <p:childTnLst>
                              <p:par>
                                <p:cTn id="35" presetID="22" presetClass="entr" presetSubtype="8"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bldLvl="0" animBg="1"/>
      <p:bldP spid="2" grpId="0" animBg="1"/>
      <p:bldP spid="3075" grpId="0"/>
      <p:bldP spid="3076" grpId="0" animBg="1"/>
      <p:bldP spid="308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nvGrpSpPr>
          <p:cNvPr id="27" name="组合 26"/>
          <p:cNvGrpSpPr/>
          <p:nvPr/>
        </p:nvGrpSpPr>
        <p:grpSpPr>
          <a:xfrm>
            <a:off x="1673878" y="1224280"/>
            <a:ext cx="3827007" cy="539750"/>
            <a:chOff x="2430" y="1311"/>
            <a:chExt cx="4575"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1</a:t>
              </a:r>
              <a:endParaRPr lang="en-US" altLang="zh-CN" sz="2400" b="1">
                <a:solidFill>
                  <a:schemeClr val="bg1"/>
                </a:solidFill>
                <a:latin typeface="Lato Black" panose="020F0A02020204030203" pitchFamily="34" charset="0"/>
              </a:endParaRPr>
            </a:p>
          </p:txBody>
        </p:sp>
        <p:sp>
          <p:nvSpPr>
            <p:cNvPr id="68" name="MH_SubTitle_1"/>
            <p:cNvSpPr txBox="1"/>
            <p:nvPr>
              <p:custDataLst>
                <p:tags r:id="rId2"/>
              </p:custDataLst>
            </p:nvPr>
          </p:nvSpPr>
          <p:spPr>
            <a:xfrm>
              <a:off x="3098" y="1311"/>
              <a:ext cx="3907"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认识网络打印机</a:t>
              </a:r>
              <a:endPar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endParaRPr>
            </a:p>
          </p:txBody>
        </p:sp>
      </p:grpSp>
      <p:sp>
        <p:nvSpPr>
          <p:cNvPr id="2"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连接网络打印机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2" name="TextBox 51"/>
          <p:cNvSpPr txBox="1"/>
          <p:nvPr/>
        </p:nvSpPr>
        <p:spPr>
          <a:xfrm>
            <a:off x="2282825" y="1764030"/>
            <a:ext cx="7566660" cy="1614805"/>
          </a:xfrm>
          <a:prstGeom prst="rect">
            <a:avLst/>
          </a:prstGeom>
          <a:noFill/>
          <a:ln w="15875">
            <a:solidFill>
              <a:srgbClr val="007FB2"/>
            </a:solidFill>
          </a:ln>
        </p:spPr>
        <p:txBody>
          <a:bodyPr wrap="square" rtlCol="0">
            <a:spAutoFit/>
          </a:bodyPr>
          <a:lstStyle/>
          <a:p>
            <a:pPr indent="558800" fontAlgn="auto">
              <a:lnSpc>
                <a:spcPct val="150000"/>
              </a:lnSpc>
              <a:extLst>
                <a:ext uri="{35155182-B16C-46BC-9424-99874614C6A1}">
                  <wpsdc:indentchars xmlns:wpsdc="http://www.wps.cn/officeDocument/2017/drawingmlCustomData" val="200" checksum="1956455923"/>
                </a:ext>
              </a:extLst>
            </a:pPr>
            <a:r>
              <a:rPr lang="zh-CN" altLang="en-US" sz="2200" dirty="0">
                <a:latin typeface="微软雅黑" panose="020B0503020204020204" pitchFamily="34" charset="-122"/>
                <a:ea typeface="微软雅黑" panose="020B0503020204020204" pitchFamily="34" charset="-122"/>
              </a:rPr>
              <a:t>网络打印机是将打印机共享出来，供局域网或者互联网上的其他用户远程使用的打印机。分为外置式网络打印机和内置式网络打印机。</a:t>
            </a:r>
            <a:endParaRPr lang="zh-CN" altLang="en-US" sz="2200" dirty="0">
              <a:latin typeface="微软雅黑" panose="020B0503020204020204" pitchFamily="34" charset="-122"/>
              <a:ea typeface="微软雅黑" panose="020B0503020204020204" pitchFamily="34" charset="-122"/>
            </a:endParaRPr>
          </a:p>
        </p:txBody>
      </p:sp>
      <p:sp>
        <p:nvSpPr>
          <p:cNvPr id="100" name="文本框 99"/>
          <p:cNvSpPr txBox="1"/>
          <p:nvPr/>
        </p:nvSpPr>
        <p:spPr>
          <a:xfrm>
            <a:off x="554355" y="3502342"/>
            <a:ext cx="5080000" cy="598805"/>
          </a:xfrm>
          <a:prstGeom prst="rect">
            <a:avLst/>
          </a:prstGeom>
          <a:noFill/>
          <a:ln w="9525">
            <a:noFill/>
          </a:ln>
        </p:spPr>
        <p:txBody>
          <a:bodyPr>
            <a:spAutoFit/>
          </a:bodyPr>
          <a:lstStyle/>
          <a:p>
            <a:pPr indent="304800"/>
            <a:r>
              <a:rPr lang="zh-CN" sz="1200" b="0">
                <a:latin typeface="Times New Roman" panose="02020603050405020304" pitchFamily="18" charset="0"/>
                <a:ea typeface="宋体" panose="02010600030101010101" pitchFamily="2" charset="-122"/>
              </a:rPr>
              <a:t>（</a:t>
            </a:r>
            <a:r>
              <a:rPr lang="en-US" sz="1200" b="0">
                <a:latin typeface="Times New Roman" panose="02020603050405020304" pitchFamily="18" charset="0"/>
                <a:ea typeface="宋体" panose="02010600030101010101" pitchFamily="2" charset="-122"/>
              </a:rPr>
              <a:t>1</a:t>
            </a:r>
            <a:r>
              <a:rPr lang="zh-CN" sz="1200" b="0">
                <a:latin typeface="Times New Roman" panose="02020603050405020304" pitchFamily="18" charset="0"/>
                <a:ea typeface="宋体" panose="02010600030101010101" pitchFamily="2" charset="-122"/>
              </a:rPr>
              <a:t>）外置式网络打印机</a:t>
            </a:r>
            <a:endParaRPr lang="zh-CN" sz="1050" b="0">
              <a:latin typeface="Calibri" panose="020F0502020204030204" charset="0"/>
              <a:ea typeface="宋体" panose="02010600030101010101" pitchFamily="2" charset="-122"/>
            </a:endParaRPr>
          </a:p>
          <a:p>
            <a:pPr indent="304800"/>
            <a:r>
              <a:rPr lang="zh-CN" sz="1050" b="0">
                <a:latin typeface="Calibri" panose="020F0502020204030204" charset="0"/>
                <a:ea typeface="宋体" panose="02010600030101010101" pitchFamily="2" charset="-122"/>
              </a:rPr>
              <a:t>打印机必须接入打印服务器然后被共享出来，供其他用户使用，通常用于局域网的共享，简单方便，但是打印速度较慢，是最常用的共享使用打印机方式。</a:t>
            </a:r>
            <a:endParaRPr lang="zh-CN" altLang="en-US"/>
          </a:p>
        </p:txBody>
      </p:sp>
      <p:pic>
        <p:nvPicPr>
          <p:cNvPr id="519" name="图片 519"/>
          <p:cNvPicPr>
            <a:picLocks noChangeAspect="1"/>
          </p:cNvPicPr>
          <p:nvPr/>
        </p:nvPicPr>
        <p:blipFill>
          <a:blip r:embed="rId3"/>
          <a:stretch>
            <a:fillRect/>
          </a:stretch>
        </p:blipFill>
        <p:spPr>
          <a:xfrm>
            <a:off x="410210" y="4582160"/>
            <a:ext cx="4655820" cy="2004060"/>
          </a:xfrm>
          <a:prstGeom prst="rect">
            <a:avLst/>
          </a:prstGeom>
        </p:spPr>
      </p:pic>
      <p:sp>
        <p:nvSpPr>
          <p:cNvPr id="475" name="文本框 475"/>
          <p:cNvSpPr txBox="1"/>
          <p:nvPr/>
        </p:nvSpPr>
        <p:spPr>
          <a:xfrm>
            <a:off x="1202690" y="5374005"/>
            <a:ext cx="67056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网线</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4" name="文本框 475"/>
          <p:cNvSpPr txBox="1"/>
          <p:nvPr/>
        </p:nvSpPr>
        <p:spPr>
          <a:xfrm>
            <a:off x="2426335" y="5374005"/>
            <a:ext cx="67056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网线</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5" name="文本框 475"/>
          <p:cNvSpPr txBox="1"/>
          <p:nvPr/>
        </p:nvSpPr>
        <p:spPr>
          <a:xfrm>
            <a:off x="3146425" y="4941570"/>
            <a:ext cx="67056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网线</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472" name="文本框 472"/>
          <p:cNvSpPr txBox="1"/>
          <p:nvPr/>
        </p:nvSpPr>
        <p:spPr>
          <a:xfrm>
            <a:off x="2858770" y="6021705"/>
            <a:ext cx="67056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交换机</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6" name="文本框 5"/>
          <p:cNvSpPr txBox="1"/>
          <p:nvPr/>
        </p:nvSpPr>
        <p:spPr>
          <a:xfrm>
            <a:off x="5810885" y="3471862"/>
            <a:ext cx="5080000" cy="598805"/>
          </a:xfrm>
          <a:prstGeom prst="rect">
            <a:avLst/>
          </a:prstGeom>
          <a:noFill/>
          <a:ln w="9525">
            <a:noFill/>
          </a:ln>
        </p:spPr>
        <p:txBody>
          <a:bodyPr>
            <a:spAutoFit/>
          </a:bodyPr>
          <a:lstStyle/>
          <a:p>
            <a:pPr indent="304800"/>
            <a:r>
              <a:rPr lang="zh-CN" sz="1200" b="0">
                <a:latin typeface="Times New Roman" panose="02020603050405020304" pitchFamily="18" charset="0"/>
                <a:ea typeface="宋体" panose="02010600030101010101" pitchFamily="2" charset="-122"/>
              </a:rPr>
              <a:t>（</a:t>
            </a:r>
            <a:r>
              <a:rPr lang="en-US" sz="1200" b="0">
                <a:latin typeface="Times New Roman" panose="02020603050405020304" pitchFamily="18" charset="0"/>
                <a:ea typeface="宋体" panose="02010600030101010101" pitchFamily="2" charset="-122"/>
              </a:rPr>
              <a:t>2</a:t>
            </a:r>
            <a:r>
              <a:rPr lang="zh-CN" sz="1200" b="0">
                <a:latin typeface="Times New Roman" panose="02020603050405020304" pitchFamily="18" charset="0"/>
                <a:ea typeface="宋体" panose="02010600030101010101" pitchFamily="2" charset="-122"/>
              </a:rPr>
              <a:t>）内置式网络打印机</a:t>
            </a:r>
            <a:endParaRPr lang="zh-CN" sz="1050" b="0">
              <a:latin typeface="Calibri" panose="020F0502020204030204" charset="0"/>
              <a:ea typeface="宋体" panose="02010600030101010101" pitchFamily="2" charset="-122"/>
            </a:endParaRPr>
          </a:p>
          <a:p>
            <a:pPr indent="304800"/>
            <a:r>
              <a:rPr lang="zh-CN" sz="1050" b="0">
                <a:latin typeface="Calibri" panose="020F0502020204030204" charset="0"/>
                <a:ea typeface="宋体" panose="02010600030101010101" pitchFamily="2" charset="-122"/>
              </a:rPr>
              <a:t>打印机本身带一个网卡，直接将网络线连接到打印机的网卡即可实现网络打印，一般高速网络打印机采用这种方式实现网络打印，打印机价格较高。</a:t>
            </a:r>
            <a:endParaRPr lang="zh-CN" altLang="en-US"/>
          </a:p>
        </p:txBody>
      </p:sp>
      <p:pic>
        <p:nvPicPr>
          <p:cNvPr id="7" name="图片 6"/>
          <p:cNvPicPr>
            <a:picLocks noChangeAspect="1"/>
          </p:cNvPicPr>
          <p:nvPr/>
        </p:nvPicPr>
        <p:blipFill>
          <a:blip r:embed="rId4"/>
          <a:stretch>
            <a:fillRect/>
          </a:stretch>
        </p:blipFill>
        <p:spPr>
          <a:xfrm>
            <a:off x="6377305" y="4421505"/>
            <a:ext cx="3947160" cy="2095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nvGrpSpPr>
          <p:cNvPr id="27" name="组合 26"/>
          <p:cNvGrpSpPr/>
          <p:nvPr/>
        </p:nvGrpSpPr>
        <p:grpSpPr>
          <a:xfrm>
            <a:off x="1673878" y="1224280"/>
            <a:ext cx="3827007" cy="539750"/>
            <a:chOff x="2430" y="1311"/>
            <a:chExt cx="4575"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2</a:t>
              </a:r>
              <a:endParaRPr lang="en-US" altLang="zh-CN" sz="2400" b="1">
                <a:solidFill>
                  <a:schemeClr val="bg1"/>
                </a:solidFill>
                <a:latin typeface="Lato Black" panose="020F0A02020204030203" pitchFamily="34" charset="0"/>
              </a:endParaRPr>
            </a:p>
          </p:txBody>
        </p:sp>
        <p:sp>
          <p:nvSpPr>
            <p:cNvPr id="68" name="MH_SubTitle_1"/>
            <p:cNvSpPr txBox="1"/>
            <p:nvPr>
              <p:custDataLst>
                <p:tags r:id="rId2"/>
              </p:custDataLst>
            </p:nvPr>
          </p:nvSpPr>
          <p:spPr>
            <a:xfrm>
              <a:off x="3098" y="1311"/>
              <a:ext cx="3907"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设备准备</a:t>
              </a:r>
              <a:endPar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endParaRPr>
            </a:p>
          </p:txBody>
        </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TextBox 1"/>
          <p:cNvSpPr txBox="1"/>
          <p:nvPr/>
        </p:nvSpPr>
        <p:spPr>
          <a:xfrm>
            <a:off x="1468590" y="333450"/>
            <a:ext cx="3321685" cy="46037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连接网络打印机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2426335" y="1917065"/>
            <a:ext cx="8149590" cy="414020"/>
          </a:xfrm>
          <a:prstGeom prst="rect">
            <a:avLst/>
          </a:prstGeom>
          <a:noFill/>
        </p:spPr>
        <p:txBody>
          <a:bodyPr wrap="square" rtlCol="0" anchor="t">
            <a:spAutoFit/>
          </a:bodyPr>
          <a:lstStyle/>
          <a:p>
            <a:pPr indent="720090" fontAlgn="auto"/>
            <a:r>
              <a:rPr lang="zh-CN" altLang="en-US">
                <a:latin typeface="微软雅黑" panose="020B0503020204020204" pitchFamily="34" charset="-122"/>
                <a:ea typeface="微软雅黑" panose="020B0503020204020204" pitchFamily="34" charset="-122"/>
                <a:cs typeface="微软雅黑" panose="020B0503020204020204" pitchFamily="34" charset="-122"/>
              </a:rPr>
              <a:t>本任务采用外置式网络打印机方式进行</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3"/>
          <a:stretch>
            <a:fillRect/>
          </a:stretch>
        </p:blipFill>
        <p:spPr>
          <a:xfrm>
            <a:off x="3866515" y="2853690"/>
            <a:ext cx="3863340" cy="2438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连接网络打印机</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lgn="l">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ln>
                  <a:noFill/>
                </a:ln>
                <a:solidFill>
                  <a:srgbClr val="FF0000"/>
                </a:solidFill>
                <a:effectLst/>
                <a:uLnTx/>
                <a:uFillTx/>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164" name="组合 163"/>
          <p:cNvGrpSpPr/>
          <p:nvPr/>
        </p:nvGrpSpPr>
        <p:grpSpPr>
          <a:xfrm>
            <a:off x="635" y="2353628"/>
            <a:ext cx="9649460" cy="1576869"/>
            <a:chOff x="2062" y="4468"/>
            <a:chExt cx="15196" cy="2483"/>
          </a:xfrm>
        </p:grpSpPr>
        <p:sp>
          <p:nvSpPr>
            <p:cNvPr id="19" name="MH_SubTitle_1"/>
            <p:cNvSpPr txBox="1"/>
            <p:nvPr>
              <p:custDataLst>
                <p:tags r:id="rId2"/>
              </p:custDataLst>
            </p:nvPr>
          </p:nvSpPr>
          <p:spPr>
            <a:xfrm>
              <a:off x="2062" y="6223"/>
              <a:ext cx="3560" cy="63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连接设备并共享打印机</a:t>
              </a:r>
              <a:endPar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endParaRPr>
            </a:p>
          </p:txBody>
        </p:sp>
        <p:pic>
          <p:nvPicPr>
            <p:cNvPr id="125" name="图片 1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719" y="4720"/>
              <a:ext cx="540" cy="824"/>
            </a:xfrm>
            <a:prstGeom prst="rect">
              <a:avLst/>
            </a:prstGeom>
          </p:spPr>
        </p:pic>
        <p:grpSp>
          <p:nvGrpSpPr>
            <p:cNvPr id="129" name="组合 128"/>
            <p:cNvGrpSpPr/>
            <p:nvPr/>
          </p:nvGrpSpPr>
          <p:grpSpPr>
            <a:xfrm>
              <a:off x="3252" y="4468"/>
              <a:ext cx="1395" cy="1390"/>
              <a:chOff x="4450933" y="3791953"/>
              <a:chExt cx="1324028" cy="1319782"/>
            </a:xfrm>
          </p:grpSpPr>
          <p:grpSp>
            <p:nvGrpSpPr>
              <p:cNvPr id="64533" name="组合 129"/>
              <p:cNvGrpSpPr/>
              <p:nvPr/>
            </p:nvGrpSpPr>
            <p:grpSpPr>
              <a:xfrm>
                <a:off x="4450933" y="3791953"/>
                <a:ext cx="1319306" cy="1319782"/>
                <a:chOff x="4345444" y="2542859"/>
                <a:chExt cx="1810550" cy="1811205"/>
              </a:xfrm>
            </p:grpSpPr>
            <p:grpSp>
              <p:nvGrpSpPr>
                <p:cNvPr id="132" name="组合 13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4" name="同心圆 133"/>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135" name="椭圆 134"/>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33" name="椭圆 132"/>
                <p:cNvSpPr/>
                <p:nvPr/>
              </p:nvSpPr>
              <p:spPr>
                <a:xfrm>
                  <a:off x="4565570" y="2763062"/>
                  <a:ext cx="1370298" cy="1370793"/>
                </a:xfrm>
                <a:prstGeom prst="ellipse">
                  <a:avLst/>
                </a:prstGeom>
                <a:solidFill>
                  <a:srgbClr val="007FB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31"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01</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grpSp>
          <p:nvGrpSpPr>
            <p:cNvPr id="126" name="组合 125"/>
            <p:cNvGrpSpPr/>
            <p:nvPr/>
          </p:nvGrpSpPr>
          <p:grpSpPr>
            <a:xfrm>
              <a:off x="7093" y="4522"/>
              <a:ext cx="1395" cy="1390"/>
              <a:chOff x="4450933" y="3791953"/>
              <a:chExt cx="1324028" cy="1319782"/>
            </a:xfrm>
          </p:grpSpPr>
          <p:grpSp>
            <p:nvGrpSpPr>
              <p:cNvPr id="127" name="组合 129"/>
              <p:cNvGrpSpPr/>
              <p:nvPr/>
            </p:nvGrpSpPr>
            <p:grpSpPr>
              <a:xfrm>
                <a:off x="4450933" y="3791953"/>
                <a:ext cx="1319306" cy="1319782"/>
                <a:chOff x="4345444" y="2542859"/>
                <a:chExt cx="1810550" cy="1811205"/>
              </a:xfrm>
            </p:grpSpPr>
            <p:grpSp>
              <p:nvGrpSpPr>
                <p:cNvPr id="128" name="组合 12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0" name="同心圆 129"/>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137" name="椭圆 13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43" name="椭圆 142"/>
                <p:cNvSpPr/>
                <p:nvPr/>
              </p:nvSpPr>
              <p:spPr>
                <a:xfrm>
                  <a:off x="4565570" y="2763062"/>
                  <a:ext cx="1370298" cy="1370793"/>
                </a:xfrm>
                <a:prstGeom prst="ellipse">
                  <a:avLst/>
                </a:prstGeom>
                <a:solidFill>
                  <a:srgbClr val="FC3F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44"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02</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pic>
          <p:nvPicPr>
            <p:cNvPr id="145" name="图片 1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3221" y="4805"/>
              <a:ext cx="540" cy="824"/>
            </a:xfrm>
            <a:prstGeom prst="rect">
              <a:avLst/>
            </a:prstGeom>
          </p:spPr>
        </p:pic>
        <p:grpSp>
          <p:nvGrpSpPr>
            <p:cNvPr id="146" name="组合 145"/>
            <p:cNvGrpSpPr/>
            <p:nvPr/>
          </p:nvGrpSpPr>
          <p:grpSpPr>
            <a:xfrm>
              <a:off x="10754" y="4553"/>
              <a:ext cx="1395" cy="1390"/>
              <a:chOff x="4450933" y="3791953"/>
              <a:chExt cx="1324028" cy="1319782"/>
            </a:xfrm>
          </p:grpSpPr>
          <p:grpSp>
            <p:nvGrpSpPr>
              <p:cNvPr id="147" name="组合 129"/>
              <p:cNvGrpSpPr/>
              <p:nvPr/>
            </p:nvGrpSpPr>
            <p:grpSpPr>
              <a:xfrm>
                <a:off x="4450933" y="3791953"/>
                <a:ext cx="1319306" cy="1319782"/>
                <a:chOff x="4345444" y="2542859"/>
                <a:chExt cx="1810550" cy="1811205"/>
              </a:xfrm>
            </p:grpSpPr>
            <p:grpSp>
              <p:nvGrpSpPr>
                <p:cNvPr id="148" name="组合 14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9" name="同心圆 148"/>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150" name="椭圆 149"/>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51" name="椭圆 150"/>
                <p:cNvSpPr/>
                <p:nvPr/>
              </p:nvSpPr>
              <p:spPr>
                <a:xfrm>
                  <a:off x="4565570" y="2763062"/>
                  <a:ext cx="1370298" cy="1370793"/>
                </a:xfrm>
                <a:prstGeom prst="ellipse">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52"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03</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grpSp>
          <p:nvGrpSpPr>
            <p:cNvPr id="153" name="组合 152"/>
            <p:cNvGrpSpPr/>
            <p:nvPr/>
          </p:nvGrpSpPr>
          <p:grpSpPr>
            <a:xfrm>
              <a:off x="14708" y="4607"/>
              <a:ext cx="1395" cy="1390"/>
              <a:chOff x="4450933" y="3791953"/>
              <a:chExt cx="1324028" cy="1319782"/>
            </a:xfrm>
          </p:grpSpPr>
          <p:grpSp>
            <p:nvGrpSpPr>
              <p:cNvPr id="154" name="组合 129"/>
              <p:cNvGrpSpPr/>
              <p:nvPr/>
            </p:nvGrpSpPr>
            <p:grpSpPr>
              <a:xfrm>
                <a:off x="4450933" y="3791953"/>
                <a:ext cx="1319306" cy="1319782"/>
                <a:chOff x="4345444" y="2542859"/>
                <a:chExt cx="1810550" cy="1811205"/>
              </a:xfrm>
            </p:grpSpPr>
            <p:grpSp>
              <p:nvGrpSpPr>
                <p:cNvPr id="155" name="组合 15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6" name="同心圆 15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157" name="椭圆 15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58" name="椭圆 157"/>
                <p:cNvSpPr/>
                <p:nvPr/>
              </p:nvSpPr>
              <p:spPr>
                <a:xfrm>
                  <a:off x="4565570" y="2763062"/>
                  <a:ext cx="1370298" cy="1370793"/>
                </a:xfrm>
                <a:prstGeom prst="ellipse">
                  <a:avLst/>
                </a:prstGeom>
                <a:solidFill>
                  <a:schemeClr val="accent5">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59"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04</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pic>
          <p:nvPicPr>
            <p:cNvPr id="160" name="图片 1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9360" y="4836"/>
              <a:ext cx="540" cy="824"/>
            </a:xfrm>
            <a:prstGeom prst="rect">
              <a:avLst/>
            </a:prstGeom>
          </p:spPr>
        </p:pic>
        <p:sp>
          <p:nvSpPr>
            <p:cNvPr id="161" name="MH_SubTitle_1"/>
            <p:cNvSpPr txBox="1"/>
            <p:nvPr>
              <p:custDataLst>
                <p:tags r:id="rId4"/>
              </p:custDataLst>
            </p:nvPr>
          </p:nvSpPr>
          <p:spPr>
            <a:xfrm>
              <a:off x="13628" y="6340"/>
              <a:ext cx="3630" cy="611"/>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设置服务器端网络共享选项</a:t>
              </a:r>
              <a:endPar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endParaRPr>
            </a:p>
          </p:txBody>
        </p:sp>
        <p:sp>
          <p:nvSpPr>
            <p:cNvPr id="162" name="MH_SubTitle_1"/>
            <p:cNvSpPr txBox="1"/>
            <p:nvPr>
              <p:custDataLst>
                <p:tags r:id="rId5"/>
              </p:custDataLst>
            </p:nvPr>
          </p:nvSpPr>
          <p:spPr>
            <a:xfrm>
              <a:off x="9772" y="6292"/>
              <a:ext cx="3353" cy="622"/>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设置服务器端本地安全策略</a:t>
              </a:r>
              <a:endPar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endParaRPr>
            </a:p>
          </p:txBody>
        </p:sp>
        <p:sp>
          <p:nvSpPr>
            <p:cNvPr id="163" name="MH_SubTitle_1"/>
            <p:cNvSpPr txBox="1"/>
            <p:nvPr>
              <p:custDataLst>
                <p:tags r:id="rId6"/>
              </p:custDataLst>
            </p:nvPr>
          </p:nvSpPr>
          <p:spPr>
            <a:xfrm>
              <a:off x="6165" y="6224"/>
              <a:ext cx="3224" cy="625"/>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dirty="0">
                  <a:solidFill>
                    <a:srgbClr val="007FB2"/>
                  </a:solidFill>
                  <a:latin typeface="Arial" panose="020B0604020202020204"/>
                  <a:ea typeface="微软雅黑" panose="020B0503020204020204" pitchFamily="34" charset="-122"/>
                  <a:sym typeface="Calibri" panose="020F0502020204030204"/>
                </a:rPr>
                <a:t>启用服务器端Guest帐号</a:t>
              </a:r>
              <a:endParaRPr lang="zh-CN" altLang="en-US" b="1" dirty="0">
                <a:solidFill>
                  <a:srgbClr val="007FB2"/>
                </a:solidFill>
                <a:latin typeface="Arial" panose="020B0604020202020204"/>
                <a:ea typeface="微软雅黑" panose="020B0503020204020204" pitchFamily="34" charset="-122"/>
                <a:sym typeface="Calibri" panose="020F0502020204030204"/>
              </a:endParaRPr>
            </a:p>
          </p:txBody>
        </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grpSp>
        <p:nvGrpSpPr>
          <p:cNvPr id="91" name="组合 90"/>
          <p:cNvGrpSpPr/>
          <p:nvPr/>
        </p:nvGrpSpPr>
        <p:grpSpPr>
          <a:xfrm>
            <a:off x="10635615" y="2421890"/>
            <a:ext cx="885825" cy="882650"/>
            <a:chOff x="4450933" y="3791953"/>
            <a:chExt cx="1324028" cy="1319782"/>
          </a:xfrm>
        </p:grpSpPr>
        <p:grpSp>
          <p:nvGrpSpPr>
            <p:cNvPr id="92" name="组合 129"/>
            <p:cNvGrpSpPr/>
            <p:nvPr/>
          </p:nvGrpSpPr>
          <p:grpSpPr>
            <a:xfrm>
              <a:off x="4450933" y="3791953"/>
              <a:ext cx="1319306" cy="1319782"/>
              <a:chOff x="4345444" y="2542859"/>
              <a:chExt cx="1810550" cy="1811205"/>
            </a:xfrm>
          </p:grpSpPr>
          <p:grpSp>
            <p:nvGrpSpPr>
              <p:cNvPr id="93" name="组合 9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4" name="同心圆 93"/>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95" name="椭圆 94"/>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96" name="椭圆 95"/>
              <p:cNvSpPr/>
              <p:nvPr/>
            </p:nvSpPr>
            <p:spPr>
              <a:xfrm>
                <a:off x="4565570" y="2763062"/>
                <a:ext cx="1370298" cy="1370793"/>
              </a:xfrm>
              <a:prstGeom prst="ellipse">
                <a:avLst/>
              </a:prstGeom>
              <a:solidFill>
                <a:srgbClr val="FC3F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97"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05</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pic>
        <p:nvPicPr>
          <p:cNvPr id="118" name="图片 1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9514822" y="2567037"/>
            <a:ext cx="342936" cy="523240"/>
          </a:xfrm>
          <a:prstGeom prst="rect">
            <a:avLst/>
          </a:prstGeom>
        </p:spPr>
      </p:pic>
      <p:sp>
        <p:nvSpPr>
          <p:cNvPr id="119" name="MH_SubTitle_1"/>
          <p:cNvSpPr txBox="1"/>
          <p:nvPr>
            <p:custDataLst>
              <p:tags r:id="rId7"/>
            </p:custDataLst>
          </p:nvPr>
        </p:nvSpPr>
        <p:spPr>
          <a:xfrm>
            <a:off x="9886315" y="3515802"/>
            <a:ext cx="2305050" cy="388025"/>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客户端打印机连接</a:t>
            </a:r>
            <a:endParaRPr lang="en-US" altLang="zh-CN" b="1" noProof="0" dirty="0">
              <a:ln>
                <a:noFill/>
              </a:ln>
              <a:solidFill>
                <a:srgbClr val="007FB2"/>
              </a:solidFill>
              <a:effectLst/>
              <a:uLnTx/>
              <a:uFillTx/>
              <a:latin typeface="Arial" panose="020B0604020202020204"/>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tags/tag1.xml><?xml version="1.0" encoding="utf-8"?>
<p:tagLst xmlns:p="http://schemas.openxmlformats.org/presentationml/2006/main">
  <p:tag name="MH" val="20160202082519"/>
  <p:tag name="MH_LIBRARY" val="GRAPHIC"/>
  <p:tag name="MH_TYPE" val="SubTitle"/>
  <p:tag name="MH_ORDER" val="1"/>
</p:tagLst>
</file>

<file path=ppt/tags/tag10.xml><?xml version="1.0" encoding="utf-8"?>
<p:tagLst xmlns:p="http://schemas.openxmlformats.org/presentationml/2006/main">
  <p:tag name="MH" val="20160202082519"/>
  <p:tag name="MH_LIBRARY" val="GRAPHIC"/>
  <p:tag name="MH_TYPE" val="SubTitle"/>
  <p:tag name="MH_ORDER" val="1"/>
</p:tagLst>
</file>

<file path=ppt/tags/tag11.xml><?xml version="1.0" encoding="utf-8"?>
<p:tagLst xmlns:p="http://schemas.openxmlformats.org/presentationml/2006/main">
  <p:tag name="MH" val="20160202082519"/>
  <p:tag name="MH_LIBRARY" val="GRAPHIC"/>
  <p:tag name="MH_TYPE" val="SubTitle"/>
  <p:tag name="MH_ORDER" val="1"/>
</p:tagLst>
</file>

<file path=ppt/tags/tag12.xml><?xml version="1.0" encoding="utf-8"?>
<p:tagLst xmlns:p="http://schemas.openxmlformats.org/presentationml/2006/main">
  <p:tag name="MH" val="20160202082519"/>
  <p:tag name="MH_LIBRARY" val="GRAPHIC"/>
  <p:tag name="MH_TYPE" val="SubTitle"/>
  <p:tag name="MH_ORDER" val="1"/>
</p:tagLst>
</file>

<file path=ppt/tags/tag13.xml><?xml version="1.0" encoding="utf-8"?>
<p:tagLst xmlns:p="http://schemas.openxmlformats.org/presentationml/2006/main">
  <p:tag name="MH" val="20160202082519"/>
  <p:tag name="MH_LIBRARY" val="GRAPHIC"/>
  <p:tag name="MH_TYPE" val="SubTitle"/>
  <p:tag name="MH_ORDER" val="1"/>
</p:tagLst>
</file>

<file path=ppt/tags/tag14.xml><?xml version="1.0" encoding="utf-8"?>
<p:tagLst xmlns:p="http://schemas.openxmlformats.org/presentationml/2006/main">
  <p:tag name="MH" val="20160202082519"/>
  <p:tag name="MH_LIBRARY" val="GRAPHIC"/>
  <p:tag name="MH_TYPE" val="SubTitle"/>
  <p:tag name="MH_ORDER" val="1"/>
</p:tagLst>
</file>

<file path=ppt/tags/tag15.xml><?xml version="1.0" encoding="utf-8"?>
<p:tagLst xmlns:p="http://schemas.openxmlformats.org/presentationml/2006/main">
  <p:tag name="MH" val="20160202082519"/>
  <p:tag name="MH_LIBRARY" val="GRAPHIC"/>
  <p:tag name="MH_TYPE" val="SubTitle"/>
  <p:tag name="MH_ORDER" val="1"/>
</p:tagLst>
</file>

<file path=ppt/tags/tag16.xml><?xml version="1.0" encoding="utf-8"?>
<p:tagLst xmlns:p="http://schemas.openxmlformats.org/presentationml/2006/main">
  <p:tag name="MH" val="20160202082519"/>
  <p:tag name="MH_LIBRARY" val="GRAPHIC"/>
  <p:tag name="MH_TYPE" val="SubTitle"/>
  <p:tag name="MH_ORDER" val="1"/>
</p:tagLst>
</file>

<file path=ppt/tags/tag17.xml><?xml version="1.0" encoding="utf-8"?>
<p:tagLst xmlns:p="http://schemas.openxmlformats.org/presentationml/2006/main">
  <p:tag name="MH" val="20160202082519"/>
  <p:tag name="MH_LIBRARY" val="GRAPHIC"/>
  <p:tag name="MH_TYPE" val="SubTitle"/>
  <p:tag name="MH_ORDER" val="1"/>
</p:tagLst>
</file>

<file path=ppt/tags/tag18.xml><?xml version="1.0" encoding="utf-8"?>
<p:tagLst xmlns:p="http://schemas.openxmlformats.org/presentationml/2006/main">
  <p:tag name="MH" val="20160202082519"/>
  <p:tag name="MH_LIBRARY" val="GRAPHIC"/>
  <p:tag name="MH_TYPE" val="SubTitle"/>
  <p:tag name="MH_ORDER" val="1"/>
</p:tagLst>
</file>

<file path=ppt/tags/tag19.xml><?xml version="1.0" encoding="utf-8"?>
<p:tagLst xmlns:p="http://schemas.openxmlformats.org/presentationml/2006/main">
  <p:tag name="MH" val="20160202082519"/>
  <p:tag name="MH_LIBRARY" val="GRAPHIC"/>
  <p:tag name="MH_TYPE" val="SubTitle"/>
  <p:tag name="MH_ORDER" val="1"/>
</p:tagLst>
</file>

<file path=ppt/tags/tag2.xml><?xml version="1.0" encoding="utf-8"?>
<p:tagLst xmlns:p="http://schemas.openxmlformats.org/presentationml/2006/main">
  <p:tag name="MH" val="20160202082519"/>
  <p:tag name="MH_LIBRARY" val="GRAPHIC"/>
  <p:tag name="MH_TYPE" val="SubTitle"/>
  <p:tag name="MH_ORDER" val="1"/>
</p:tagLst>
</file>

<file path=ppt/tags/tag20.xml><?xml version="1.0" encoding="utf-8"?>
<p:tagLst xmlns:p="http://schemas.openxmlformats.org/presentationml/2006/main">
  <p:tag name="MH" val="20160202082519"/>
  <p:tag name="MH_LIBRARY" val="GRAPHIC"/>
  <p:tag name="MH_TYPE" val="SubTitle"/>
  <p:tag name="MH_ORDER" val="1"/>
</p:tagLst>
</file>

<file path=ppt/tags/tag21.xml><?xml version="1.0" encoding="utf-8"?>
<p:tagLst xmlns:p="http://schemas.openxmlformats.org/presentationml/2006/main">
  <p:tag name="MH" val="20160202082519"/>
  <p:tag name="MH_LIBRARY" val="GRAPHIC"/>
  <p:tag name="MH_TYPE" val="SubTitle"/>
  <p:tag name="MH_ORDER" val="1"/>
</p:tagLst>
</file>

<file path=ppt/tags/tag22.xml><?xml version="1.0" encoding="utf-8"?>
<p:tagLst xmlns:p="http://schemas.openxmlformats.org/presentationml/2006/main">
  <p:tag name="MH" val="20160202082519"/>
  <p:tag name="MH_LIBRARY" val="GRAPHIC"/>
  <p:tag name="MH_TYPE" val="SubTitle"/>
  <p:tag name="MH_ORDER" val="1"/>
</p:tagLst>
</file>

<file path=ppt/tags/tag23.xml><?xml version="1.0" encoding="utf-8"?>
<p:tagLst xmlns:p="http://schemas.openxmlformats.org/presentationml/2006/main">
  <p:tag name="MH" val="20160202082519"/>
  <p:tag name="MH_LIBRARY" val="GRAPHIC"/>
  <p:tag name="MH_TYPE" val="SubTitle"/>
  <p:tag name="MH_ORDER" val="1"/>
</p:tagLst>
</file>

<file path=ppt/tags/tag24.xml><?xml version="1.0" encoding="utf-8"?>
<p:tagLst xmlns:p="http://schemas.openxmlformats.org/presentationml/2006/main">
  <p:tag name="MH" val="20160202082519"/>
  <p:tag name="MH_LIBRARY" val="GRAPHIC"/>
  <p:tag name="MH_TYPE" val="SubTitle"/>
  <p:tag name="MH_ORDER" val="1"/>
</p:tagLst>
</file>

<file path=ppt/tags/tag25.xml><?xml version="1.0" encoding="utf-8"?>
<p:tagLst xmlns:p="http://schemas.openxmlformats.org/presentationml/2006/main">
  <p:tag name="MH" val="20160202082519"/>
  <p:tag name="MH_LIBRARY" val="GRAPHIC"/>
  <p:tag name="MH_TYPE" val="SubTitle"/>
  <p:tag name="MH_ORDER" val="1"/>
</p:tagLst>
</file>

<file path=ppt/tags/tag26.xml><?xml version="1.0" encoding="utf-8"?>
<p:tagLst xmlns:p="http://schemas.openxmlformats.org/presentationml/2006/main">
  <p:tag name="MH" val="20160202082519"/>
  <p:tag name="MH_LIBRARY" val="GRAPHIC"/>
  <p:tag name="MH_TYPE" val="SubTitle"/>
  <p:tag name="MH_ORDER" val="1"/>
</p:tagLst>
</file>

<file path=ppt/tags/tag27.xml><?xml version="1.0" encoding="utf-8"?>
<p:tagLst xmlns:p="http://schemas.openxmlformats.org/presentationml/2006/main">
  <p:tag name="MH" val="20160202082519"/>
  <p:tag name="MH_LIBRARY" val="GRAPHIC"/>
  <p:tag name="MH_TYPE" val="SubTitle"/>
  <p:tag name="MH_ORDER" val="1"/>
</p:tagLst>
</file>

<file path=ppt/tags/tag28.xml><?xml version="1.0" encoding="utf-8"?>
<p:tagLst xmlns:p="http://schemas.openxmlformats.org/presentationml/2006/main">
  <p:tag name="MH" val="20160202082519"/>
  <p:tag name="MH_LIBRARY" val="GRAPHIC"/>
  <p:tag name="MH_TYPE" val="SubTitle"/>
  <p:tag name="MH_ORDER" val="1"/>
</p:tagLst>
</file>

<file path=ppt/tags/tag29.xml><?xml version="1.0" encoding="utf-8"?>
<p:tagLst xmlns:p="http://schemas.openxmlformats.org/presentationml/2006/main">
  <p:tag name="MH" val="20170730141007"/>
  <p:tag name="MH_LIBRARY" val="GRAPHIC"/>
  <p:tag name="MH_TYPE" val="Other"/>
  <p:tag name="MH_ORDER" val="1"/>
</p:tagLst>
</file>

<file path=ppt/tags/tag3.xml><?xml version="1.0" encoding="utf-8"?>
<p:tagLst xmlns:p="http://schemas.openxmlformats.org/presentationml/2006/main">
  <p:tag name="MH" val="20160202082519"/>
  <p:tag name="MH_LIBRARY" val="GRAPHIC"/>
  <p:tag name="MH_TYPE" val="SubTitle"/>
  <p:tag name="MH_ORDER" val="1"/>
</p:tagLst>
</file>

<file path=ppt/tags/tag30.xml><?xml version="1.0" encoding="utf-8"?>
<p:tagLst xmlns:p="http://schemas.openxmlformats.org/presentationml/2006/main">
  <p:tag name="MH" val="20170730141007"/>
  <p:tag name="MH_LIBRARY" val="GRAPHIC"/>
  <p:tag name="MH_TYPE" val="Other"/>
  <p:tag name="MH_ORDER" val="2"/>
</p:tagLst>
</file>

<file path=ppt/tags/tag31.xml><?xml version="1.0" encoding="utf-8"?>
<p:tagLst xmlns:p="http://schemas.openxmlformats.org/presentationml/2006/main">
  <p:tag name="MH" val="20170730141007"/>
  <p:tag name="MH_LIBRARY" val="GRAPHIC"/>
  <p:tag name="MH_TYPE" val="Other"/>
  <p:tag name="MH_ORDER" val="3"/>
</p:tagLst>
</file>

<file path=ppt/tags/tag32.xml><?xml version="1.0" encoding="utf-8"?>
<p:tagLst xmlns:p="http://schemas.openxmlformats.org/presentationml/2006/main">
  <p:tag name="MH" val="20170730141007"/>
  <p:tag name="MH_LIBRARY" val="GRAPHIC"/>
  <p:tag name="MH_TYPE" val="Other"/>
  <p:tag name="MH_ORDER" val="4"/>
</p:tagLst>
</file>

<file path=ppt/tags/tag33.xml><?xml version="1.0" encoding="utf-8"?>
<p:tagLst xmlns:p="http://schemas.openxmlformats.org/presentationml/2006/main">
  <p:tag name="MH" val="20170730141007"/>
  <p:tag name="MH_LIBRARY" val="GRAPHIC"/>
  <p:tag name="MH_TYPE" val="Other"/>
  <p:tag name="MH_ORDER" val="9"/>
</p:tagLst>
</file>

<file path=ppt/tags/tag34.xml><?xml version="1.0" encoding="utf-8"?>
<p:tagLst xmlns:p="http://schemas.openxmlformats.org/presentationml/2006/main">
  <p:tag name="MH" val="20170730141007"/>
  <p:tag name="MH_LIBRARY" val="GRAPHIC"/>
  <p:tag name="MH_TYPE" val="Other"/>
  <p:tag name="MH_ORDER" val="10"/>
</p:tagLst>
</file>

<file path=ppt/tags/tag35.xml><?xml version="1.0" encoding="utf-8"?>
<p:tagLst xmlns:p="http://schemas.openxmlformats.org/presentationml/2006/main">
  <p:tag name="MH" val="20170730141007"/>
  <p:tag name="MH_LIBRARY" val="GRAPHIC"/>
  <p:tag name="MH_TYPE" val="Other"/>
  <p:tag name="MH_ORDER" val="11"/>
</p:tagLst>
</file>

<file path=ppt/tags/tag36.xml><?xml version="1.0" encoding="utf-8"?>
<p:tagLst xmlns:p="http://schemas.openxmlformats.org/presentationml/2006/main">
  <p:tag name="MH" val="20170730141007"/>
  <p:tag name="MH_LIBRARY" val="GRAPHIC"/>
  <p:tag name="MH_TYPE" val="Other"/>
  <p:tag name="MH_ORDER" val="12"/>
</p:tagLst>
</file>

<file path=ppt/tags/tag37.xml><?xml version="1.0" encoding="utf-8"?>
<p:tagLst xmlns:p="http://schemas.openxmlformats.org/presentationml/2006/main">
  <p:tag name="MH" val="20170730141007"/>
  <p:tag name="MH_LIBRARY" val="GRAPHIC"/>
  <p:tag name="MH_TYPE" val="Other"/>
  <p:tag name="MH_ORDER" val="5"/>
</p:tagLst>
</file>

<file path=ppt/tags/tag38.xml><?xml version="1.0" encoding="utf-8"?>
<p:tagLst xmlns:p="http://schemas.openxmlformats.org/presentationml/2006/main">
  <p:tag name="MH" val="20170730141007"/>
  <p:tag name="MH_LIBRARY" val="GRAPHIC"/>
  <p:tag name="MH_TYPE" val="Other"/>
  <p:tag name="MH_ORDER" val="6"/>
</p:tagLst>
</file>

<file path=ppt/tags/tag39.xml><?xml version="1.0" encoding="utf-8"?>
<p:tagLst xmlns:p="http://schemas.openxmlformats.org/presentationml/2006/main">
  <p:tag name="MH" val="20170730141007"/>
  <p:tag name="MH_LIBRARY" val="GRAPHIC"/>
  <p:tag name="MH_TYPE" val="Other"/>
  <p:tag name="MH_ORDER" val="7"/>
</p:tagLst>
</file>

<file path=ppt/tags/tag4.xml><?xml version="1.0" encoding="utf-8"?>
<p:tagLst xmlns:p="http://schemas.openxmlformats.org/presentationml/2006/main">
  <p:tag name="MH" val="20160202082519"/>
  <p:tag name="MH_LIBRARY" val="GRAPHIC"/>
  <p:tag name="MH_TYPE" val="SubTitle"/>
  <p:tag name="MH_ORDER" val="1"/>
</p:tagLst>
</file>

<file path=ppt/tags/tag40.xml><?xml version="1.0" encoding="utf-8"?>
<p:tagLst xmlns:p="http://schemas.openxmlformats.org/presentationml/2006/main">
  <p:tag name="MH" val="20170730141007"/>
  <p:tag name="MH_LIBRARY" val="GRAPHIC"/>
  <p:tag name="MH_TYPE" val="Other"/>
  <p:tag name="MH_ORDER" val="8"/>
</p:tagLst>
</file>

<file path=ppt/tags/tag5.xml><?xml version="1.0" encoding="utf-8"?>
<p:tagLst xmlns:p="http://schemas.openxmlformats.org/presentationml/2006/main">
  <p:tag name="MH" val="20160202082519"/>
  <p:tag name="MH_LIBRARY" val="GRAPHIC"/>
  <p:tag name="MH_TYPE" val="SubTitle"/>
  <p:tag name="MH_ORDER" val="1"/>
</p:tagLst>
</file>

<file path=ppt/tags/tag6.xml><?xml version="1.0" encoding="utf-8"?>
<p:tagLst xmlns:p="http://schemas.openxmlformats.org/presentationml/2006/main">
  <p:tag name="MH" val="20160202082519"/>
  <p:tag name="MH_LIBRARY" val="GRAPHIC"/>
  <p:tag name="MH_TYPE" val="SubTitle"/>
  <p:tag name="MH_ORDER" val="1"/>
</p:tagLst>
</file>

<file path=ppt/tags/tag7.xml><?xml version="1.0" encoding="utf-8"?>
<p:tagLst xmlns:p="http://schemas.openxmlformats.org/presentationml/2006/main">
  <p:tag name="MH" val="20160202082519"/>
  <p:tag name="MH_LIBRARY" val="GRAPHIC"/>
  <p:tag name="MH_TYPE" val="SubTitle"/>
  <p:tag name="MH_ORDER" val="1"/>
</p:tagLst>
</file>

<file path=ppt/tags/tag8.xml><?xml version="1.0" encoding="utf-8"?>
<p:tagLst xmlns:p="http://schemas.openxmlformats.org/presentationml/2006/main">
  <p:tag name="MH" val="20160202082519"/>
  <p:tag name="MH_LIBRARY" val="GRAPHIC"/>
  <p:tag name="MH_TYPE" val="SubTitle"/>
  <p:tag name="MH_ORDER" val="1"/>
</p:tagLst>
</file>

<file path=ppt/tags/tag9.xml><?xml version="1.0" encoding="utf-8"?>
<p:tagLst xmlns:p="http://schemas.openxmlformats.org/presentationml/2006/main">
  <p:tag name="MH" val="20160202082519"/>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9042</Words>
  <Application>WPS 演示</Application>
  <PresentationFormat>自定义</PresentationFormat>
  <Paragraphs>1091</Paragraphs>
  <Slides>63</Slides>
  <Notes>18</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63</vt:i4>
      </vt:variant>
    </vt:vector>
  </HeadingPairs>
  <TitlesOfParts>
    <vt:vector size="83" baseType="lpstr">
      <vt:lpstr>Arial</vt:lpstr>
      <vt:lpstr>宋体</vt:lpstr>
      <vt:lpstr>Wingdings</vt:lpstr>
      <vt:lpstr>微软雅黑</vt:lpstr>
      <vt:lpstr>幼圆</vt:lpstr>
      <vt:lpstr>仿宋_GB2312</vt:lpstr>
      <vt:lpstr>Impact</vt:lpstr>
      <vt:lpstr>Calibri</vt:lpstr>
      <vt:lpstr>Times New Roman</vt:lpstr>
      <vt:lpstr>Lato Black</vt:lpstr>
      <vt:lpstr>Segoe Print</vt:lpstr>
      <vt:lpstr>Arial</vt:lpstr>
      <vt:lpstr>Times New Roman</vt:lpstr>
      <vt:lpstr>Calibri</vt:lpstr>
      <vt:lpstr>Arial Unicode MS</vt:lpstr>
      <vt:lpstr>Arial Narrow</vt:lpstr>
      <vt:lpstr>Tempus Sans ITC</vt:lpstr>
      <vt:lpstr>仿宋</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2015</dc:title>
  <dc:creator>12sc.taobao.com</dc:creator>
  <cp:lastModifiedBy>86180</cp:lastModifiedBy>
  <cp:revision>227</cp:revision>
  <dcterms:created xsi:type="dcterms:W3CDTF">2015-02-02T06:52:00Z</dcterms:created>
  <dcterms:modified xsi:type="dcterms:W3CDTF">2022-01-14T12:50:04Z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2052-11.1.0.9192</vt:lpwstr>
  </property>
  <property fmtid="{D5CDD505-2E9C-101B-9397-08002B2CF9AE}" pid="3" name="ICV">
    <vt:lpwstr>465F39FA34F140DEAD70CBFD246CA7B9</vt:lpwstr>
  </property>
</Properties>
</file>