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0" r:id="rId3"/>
  </p:sldMasterIdLst>
  <p:notesMasterIdLst>
    <p:notesMasterId r:id="rId9"/>
  </p:notesMasterIdLst>
  <p:sldIdLst>
    <p:sldId id="334" r:id="rId4"/>
    <p:sldId id="335" r:id="rId5"/>
    <p:sldId id="338" r:id="rId6"/>
    <p:sldId id="339" r:id="rId7"/>
    <p:sldId id="258" r:id="rId8"/>
    <p:sldId id="272" r:id="rId10"/>
    <p:sldId id="342" r:id="rId11"/>
    <p:sldId id="500" r:id="rId12"/>
    <p:sldId id="378" r:id="rId13"/>
    <p:sldId id="379" r:id="rId14"/>
    <p:sldId id="273" r:id="rId15"/>
    <p:sldId id="380" r:id="rId16"/>
    <p:sldId id="465" r:id="rId17"/>
    <p:sldId id="274" r:id="rId18"/>
    <p:sldId id="382" r:id="rId19"/>
    <p:sldId id="381" r:id="rId20"/>
    <p:sldId id="275" r:id="rId21"/>
    <p:sldId id="430" r:id="rId22"/>
    <p:sldId id="431" r:id="rId23"/>
    <p:sldId id="432" r:id="rId24"/>
    <p:sldId id="433" r:id="rId25"/>
    <p:sldId id="502" r:id="rId26"/>
    <p:sldId id="503" r:id="rId27"/>
    <p:sldId id="437" r:id="rId28"/>
    <p:sldId id="438" r:id="rId29"/>
    <p:sldId id="440" r:id="rId30"/>
    <p:sldId id="441" r:id="rId31"/>
    <p:sldId id="442" r:id="rId32"/>
    <p:sldId id="443" r:id="rId33"/>
    <p:sldId id="453" r:id="rId34"/>
    <p:sldId id="447" r:id="rId35"/>
    <p:sldId id="448" r:id="rId36"/>
    <p:sldId id="504" r:id="rId37"/>
    <p:sldId id="505" r:id="rId38"/>
    <p:sldId id="506" r:id="rId39"/>
    <p:sldId id="507" r:id="rId40"/>
    <p:sldId id="449" r:id="rId41"/>
    <p:sldId id="450" r:id="rId42"/>
    <p:sldId id="467" r:id="rId43"/>
    <p:sldId id="451" r:id="rId44"/>
    <p:sldId id="470" r:id="rId45"/>
    <p:sldId id="452" r:id="rId46"/>
    <p:sldId id="454" r:id="rId47"/>
    <p:sldId id="455" r:id="rId48"/>
    <p:sldId id="295" r:id="rId49"/>
  </p:sldIdLst>
  <p:sldSz cx="12198350" cy="6859270"/>
  <p:notesSz cx="6858000" cy="9144000"/>
  <p:defaultText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8050" algn="l" defTabSz="1089025" rtl="0" eaLnBrk="1" latinLnBrk="0" hangingPunct="1">
      <a:defRPr sz="2100" kern="1200">
        <a:solidFill>
          <a:schemeClr val="tx1"/>
        </a:solidFill>
        <a:latin typeface="+mn-lt"/>
        <a:ea typeface="+mn-ea"/>
        <a:cs typeface="+mn-cs"/>
      </a:defRPr>
    </a:lvl5pPr>
    <a:lvl6pPr marL="2722245" algn="l" defTabSz="1089025" rtl="0" eaLnBrk="1" latinLnBrk="0" hangingPunct="1">
      <a:defRPr sz="2100" kern="1200">
        <a:solidFill>
          <a:schemeClr val="tx1"/>
        </a:solidFill>
        <a:latin typeface="+mn-lt"/>
        <a:ea typeface="+mn-ea"/>
        <a:cs typeface="+mn-cs"/>
      </a:defRPr>
    </a:lvl6pPr>
    <a:lvl7pPr marL="3267075" algn="l" defTabSz="1089025" rtl="0" eaLnBrk="1" latinLnBrk="0" hangingPunct="1">
      <a:defRPr sz="2100" kern="1200">
        <a:solidFill>
          <a:schemeClr val="tx1"/>
        </a:solidFill>
        <a:latin typeface="+mn-lt"/>
        <a:ea typeface="+mn-ea"/>
        <a:cs typeface="+mn-cs"/>
      </a:defRPr>
    </a:lvl7pPr>
    <a:lvl8pPr marL="3811270" algn="l" defTabSz="1089025" rtl="0" eaLnBrk="1" latinLnBrk="0" hangingPunct="1">
      <a:defRPr sz="2100" kern="1200">
        <a:solidFill>
          <a:schemeClr val="tx1"/>
        </a:solidFill>
        <a:latin typeface="+mn-lt"/>
        <a:ea typeface="+mn-ea"/>
        <a:cs typeface="+mn-cs"/>
      </a:defRPr>
    </a:lvl8pPr>
    <a:lvl9pPr marL="4356100" algn="l" defTabSz="1089025"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FF"/>
    <a:srgbClr val="007FB2"/>
    <a:srgbClr val="0095CC"/>
    <a:srgbClr val="EEB93A"/>
    <a:srgbClr val="FC3F2C"/>
    <a:srgbClr val="104183"/>
    <a:srgbClr val="4A9E83"/>
    <a:srgbClr val="59B197"/>
    <a:srgbClr val="FC8E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3" autoAdjust="0"/>
    <p:restoredTop sz="60444" autoAdjust="0"/>
  </p:normalViewPr>
  <p:slideViewPr>
    <p:cSldViewPr>
      <p:cViewPr varScale="1">
        <p:scale>
          <a:sx n="66" d="100"/>
          <a:sy n="66" d="100"/>
        </p:scale>
        <p:origin x="760" y="72"/>
      </p:cViewPr>
      <p:guideLst>
        <p:guide orient="horz" pos="2064"/>
        <p:guide pos="39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089025" rtl="0" eaLnBrk="1" latinLnBrk="0" hangingPunct="1">
      <a:defRPr sz="1400" kern="1200">
        <a:solidFill>
          <a:schemeClr val="tx1"/>
        </a:solidFill>
        <a:latin typeface="+mn-lt"/>
        <a:ea typeface="+mn-ea"/>
        <a:cs typeface="+mn-cs"/>
      </a:defRPr>
    </a:lvl1pPr>
    <a:lvl2pPr marL="544195" algn="l" defTabSz="1089025" rtl="0" eaLnBrk="1" latinLnBrk="0" hangingPunct="1">
      <a:defRPr sz="1400" kern="1200">
        <a:solidFill>
          <a:schemeClr val="tx1"/>
        </a:solidFill>
        <a:latin typeface="+mn-lt"/>
        <a:ea typeface="+mn-ea"/>
        <a:cs typeface="+mn-cs"/>
      </a:defRPr>
    </a:lvl2pPr>
    <a:lvl3pPr marL="1089025" algn="l" defTabSz="1089025" rtl="0" eaLnBrk="1" latinLnBrk="0" hangingPunct="1">
      <a:defRPr sz="1400" kern="1200">
        <a:solidFill>
          <a:schemeClr val="tx1"/>
        </a:solidFill>
        <a:latin typeface="+mn-lt"/>
        <a:ea typeface="+mn-ea"/>
        <a:cs typeface="+mn-cs"/>
      </a:defRPr>
    </a:lvl3pPr>
    <a:lvl4pPr marL="1633220" algn="l" defTabSz="1089025" rtl="0" eaLnBrk="1" latinLnBrk="0" hangingPunct="1">
      <a:defRPr sz="1400" kern="1200">
        <a:solidFill>
          <a:schemeClr val="tx1"/>
        </a:solidFill>
        <a:latin typeface="+mn-lt"/>
        <a:ea typeface="+mn-ea"/>
        <a:cs typeface="+mn-cs"/>
      </a:defRPr>
    </a:lvl4pPr>
    <a:lvl5pPr marL="2178050" algn="l" defTabSz="1089025" rtl="0" eaLnBrk="1" latinLnBrk="0" hangingPunct="1">
      <a:defRPr sz="1400" kern="1200">
        <a:solidFill>
          <a:schemeClr val="tx1"/>
        </a:solidFill>
        <a:latin typeface="+mn-lt"/>
        <a:ea typeface="+mn-ea"/>
        <a:cs typeface="+mn-cs"/>
      </a:defRPr>
    </a:lvl5pPr>
    <a:lvl6pPr marL="2722245" algn="l" defTabSz="1089025" rtl="0" eaLnBrk="1" latinLnBrk="0" hangingPunct="1">
      <a:defRPr sz="1400" kern="1200">
        <a:solidFill>
          <a:schemeClr val="tx1"/>
        </a:solidFill>
        <a:latin typeface="+mn-lt"/>
        <a:ea typeface="+mn-ea"/>
        <a:cs typeface="+mn-cs"/>
      </a:defRPr>
    </a:lvl6pPr>
    <a:lvl7pPr marL="3267075" algn="l" defTabSz="1089025" rtl="0" eaLnBrk="1" latinLnBrk="0" hangingPunct="1">
      <a:defRPr sz="1400" kern="1200">
        <a:solidFill>
          <a:schemeClr val="tx1"/>
        </a:solidFill>
        <a:latin typeface="+mn-lt"/>
        <a:ea typeface="+mn-ea"/>
        <a:cs typeface="+mn-cs"/>
      </a:defRPr>
    </a:lvl7pPr>
    <a:lvl8pPr marL="3811270" algn="l" defTabSz="1089025" rtl="0" eaLnBrk="1" latinLnBrk="0" hangingPunct="1">
      <a:defRPr sz="1400" kern="1200">
        <a:solidFill>
          <a:schemeClr val="tx1"/>
        </a:solidFill>
        <a:latin typeface="+mn-lt"/>
        <a:ea typeface="+mn-ea"/>
        <a:cs typeface="+mn-cs"/>
      </a:defRPr>
    </a:lvl8pPr>
    <a:lvl9pPr marL="435610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charset="0"/>
                <a:ea typeface="宋体" panose="02010600030101010101" pitchFamily="2" charset="-122"/>
              </a:rPr>
            </a:fld>
            <a:endParaRPr lang="zh-CN" alt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11067415" y="6381115"/>
            <a:ext cx="865505" cy="360680"/>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2460"/>
            <a:chOff x="0" y="378"/>
            <a:chExt cx="19210" cy="996"/>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066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8698"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5" name="矩形 4"/>
            <p:cNvSpPr/>
            <p:nvPr userDrawn="1"/>
          </p:nvSpPr>
          <p:spPr>
            <a:xfrm>
              <a:off x="12587" y="667"/>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完成情况</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rgbClr val="FC3F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FB2"/>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完成情况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9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任务拓展</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9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任务拓展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userDrawn="1"/>
          </p:nvSpPr>
          <p:spPr>
            <a:xfrm>
              <a:off x="16636" y="379"/>
              <a:ext cx="1927" cy="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userDrawn="1"/>
        </p:nvSpPr>
        <p:spPr>
          <a:xfrm>
            <a:off x="9225915" y="47815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明年计划</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11067415" y="6381115"/>
            <a:ext cx="865505" cy="360680"/>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2460"/>
            <a:chOff x="0" y="378"/>
            <a:chExt cx="19210" cy="996"/>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066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8698"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5" name="矩形 4"/>
            <p:cNvSpPr/>
            <p:nvPr userDrawn="1"/>
          </p:nvSpPr>
          <p:spPr>
            <a:xfrm>
              <a:off x="12587" y="667"/>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工作重点</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完成情况</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rgbClr val="FC3F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FB2"/>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完成情况</a:t>
            </a:r>
            <a:endParaRPr lang="zh-CN" altLang="en-US" sz="20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5" name="组合 4"/>
            <p:cNvGrpSpPr/>
            <p:nvPr userDrawn="1"/>
          </p:nvGrpSpPr>
          <p:grpSpPr bwMode="auto">
            <a:xfrm>
              <a:off x="18030" y="581"/>
              <a:ext cx="568" cy="568"/>
              <a:chOff x="11103607" y="6381312"/>
              <a:chExt cx="360000" cy="360000"/>
            </a:xfrm>
            <a:solidFill>
              <a:schemeClr val="bg1"/>
            </a:solidFill>
          </p:grpSpPr>
          <p:sp>
            <p:nvSpPr>
              <p:cNvPr id="6"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8" name="组合 7"/>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12628" y="379"/>
              <a:ext cx="1927"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userDrawn="1"/>
          </p:nvSpPr>
          <p:spPr>
            <a:xfrm>
              <a:off x="14593"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任务拓展</a:t>
              </a:r>
              <a:endParaRPr lang="zh-CN" altLang="en-US" sz="1800" dirty="0">
                <a:latin typeface="微软雅黑" panose="020B0503020204020204" pitchFamily="34" charset="-122"/>
                <a:ea typeface="微软雅黑" panose="020B0503020204020204" pitchFamily="34" charset="-122"/>
              </a:endParaRPr>
            </a:p>
          </p:txBody>
        </p:sp>
        <p:sp>
          <p:nvSpPr>
            <p:cNvPr id="36"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40" name="矩形 39"/>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grpSp>
        <p:nvGrpSpPr>
          <p:cNvPr id="4" name="组合 3"/>
          <p:cNvGrpSpPr/>
          <p:nvPr userDrawn="1"/>
        </p:nvGrpSpPr>
        <p:grpSpPr>
          <a:xfrm>
            <a:off x="10995660" y="6381115"/>
            <a:ext cx="865505" cy="360680"/>
            <a:chOff x="17235" y="581"/>
            <a:chExt cx="1363" cy="568"/>
          </a:xfrm>
        </p:grpSpPr>
        <p:grpSp>
          <p:nvGrpSpPr>
            <p:cNvPr id="2" name="组合 5"/>
            <p:cNvGrpSpPr/>
            <p:nvPr userDrawn="1"/>
          </p:nvGrpSpPr>
          <p:grpSpPr bwMode="auto">
            <a:xfrm>
              <a:off x="17235" y="581"/>
              <a:ext cx="568" cy="568"/>
              <a:chOff x="11226607" y="6533712"/>
              <a:chExt cx="360000" cy="360000"/>
            </a:xfrm>
            <a:solidFill>
              <a:schemeClr val="bg1"/>
            </a:solidFill>
          </p:grpSpPr>
          <p:sp>
            <p:nvSpPr>
              <p:cNvPr id="3"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6" name="组合 5"/>
            <p:cNvGrpSpPr/>
            <p:nvPr userDrawn="1"/>
          </p:nvGrpSpPr>
          <p:grpSpPr bwMode="auto">
            <a:xfrm>
              <a:off x="18030" y="581"/>
              <a:ext cx="568" cy="568"/>
              <a:chOff x="11103607" y="6381312"/>
              <a:chExt cx="360000" cy="360000"/>
            </a:xfrm>
            <a:solidFill>
              <a:schemeClr val="bg1"/>
            </a:solidFill>
          </p:grpSpPr>
          <p:sp>
            <p:nvSpPr>
              <p:cNvPr id="7"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9" name="组合 8"/>
          <p:cNvGrpSpPr/>
          <p:nvPr userDrawn="1"/>
        </p:nvGrpSpPr>
        <p:grpSpPr>
          <a:xfrm>
            <a:off x="0" y="311785"/>
            <a:ext cx="12198350" cy="633095"/>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a:off x="10663"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12628" y="379"/>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93"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任务拓展</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4"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3"/>
            <p:cNvSpPr/>
            <p:nvPr userDrawn="1"/>
          </p:nvSpPr>
          <p:spPr>
            <a:xfrm>
              <a:off x="8698"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1071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2603"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7FB2"/>
                </a:solidFill>
                <a:latin typeface="微软雅黑" panose="020B0503020204020204" pitchFamily="34" charset="-122"/>
                <a:ea typeface="微软雅黑" panose="020B0503020204020204" pitchFamily="34" charset="-122"/>
              </a:rPr>
              <a:t>明年计划</a:t>
            </a:r>
            <a:endParaRPr lang="zh-CN" altLang="en-US" sz="2000" b="1" dirty="0">
              <a:solidFill>
                <a:srgbClr val="007FB2"/>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2" Type="http://schemas.openxmlformats.org/officeDocument/2006/relationships/theme" Target="../theme/theme1.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2" Type="http://schemas.openxmlformats.org/officeDocument/2006/relationships/theme" Target="../theme/theme2.xml"/><Relationship Id="rId41" Type="http://schemas.openxmlformats.org/officeDocument/2006/relationships/slideLayout" Target="../slideLayouts/slideLayout82.xml"/><Relationship Id="rId40" Type="http://schemas.openxmlformats.org/officeDocument/2006/relationships/slideLayout" Target="../slideLayouts/slideLayout81.xml"/><Relationship Id="rId4" Type="http://schemas.openxmlformats.org/officeDocument/2006/relationships/slideLayout" Target="../slideLayouts/slideLayout45.xml"/><Relationship Id="rId39" Type="http://schemas.openxmlformats.org/officeDocument/2006/relationships/slideLayout" Target="../slideLayouts/slideLayout80.xml"/><Relationship Id="rId38" Type="http://schemas.openxmlformats.org/officeDocument/2006/relationships/slideLayout" Target="../slideLayouts/slideLayout79.xml"/><Relationship Id="rId37" Type="http://schemas.openxmlformats.org/officeDocument/2006/relationships/slideLayout" Target="../slideLayouts/slideLayout78.xml"/><Relationship Id="rId36" Type="http://schemas.openxmlformats.org/officeDocument/2006/relationships/slideLayout" Target="../slideLayouts/slideLayout77.xml"/><Relationship Id="rId35" Type="http://schemas.openxmlformats.org/officeDocument/2006/relationships/slideLayout" Target="../slideLayouts/slideLayout76.xml"/><Relationship Id="rId34" Type="http://schemas.openxmlformats.org/officeDocument/2006/relationships/slideLayout" Target="../slideLayouts/slideLayout75.xml"/><Relationship Id="rId33" Type="http://schemas.openxmlformats.org/officeDocument/2006/relationships/slideLayout" Target="../slideLayouts/slideLayout74.xml"/><Relationship Id="rId32" Type="http://schemas.openxmlformats.org/officeDocument/2006/relationships/slideLayout" Target="../slideLayouts/slideLayout73.xml"/><Relationship Id="rId31" Type="http://schemas.openxmlformats.org/officeDocument/2006/relationships/slideLayout" Target="../slideLayouts/slideLayout72.xml"/><Relationship Id="rId30" Type="http://schemas.openxmlformats.org/officeDocument/2006/relationships/slideLayout" Target="../slideLayouts/slideLayout71.xml"/><Relationship Id="rId3" Type="http://schemas.openxmlformats.org/officeDocument/2006/relationships/slideLayout" Target="../slideLayouts/slideLayout44.xml"/><Relationship Id="rId29" Type="http://schemas.openxmlformats.org/officeDocument/2006/relationships/slideLayout" Target="../slideLayouts/slideLayout70.xml"/><Relationship Id="rId28" Type="http://schemas.openxmlformats.org/officeDocument/2006/relationships/slideLayout" Target="../slideLayouts/slideLayout69.xml"/><Relationship Id="rId27" Type="http://schemas.openxmlformats.org/officeDocument/2006/relationships/slideLayout" Target="../slideLayouts/slideLayout68.xml"/><Relationship Id="rId26" Type="http://schemas.openxmlformats.org/officeDocument/2006/relationships/slideLayout" Target="../slideLayouts/slideLayout67.xml"/><Relationship Id="rId25" Type="http://schemas.openxmlformats.org/officeDocument/2006/relationships/slideLayout" Target="../slideLayouts/slideLayout66.xml"/><Relationship Id="rId24" Type="http://schemas.openxmlformats.org/officeDocument/2006/relationships/slideLayout" Target="../slideLayouts/slideLayout65.xml"/><Relationship Id="rId23" Type="http://schemas.openxmlformats.org/officeDocument/2006/relationships/slideLayout" Target="../slideLayouts/slideLayout64.xml"/><Relationship Id="rId22" Type="http://schemas.openxmlformats.org/officeDocument/2006/relationships/slideLayout" Target="../slideLayouts/slideLayout63.xml"/><Relationship Id="rId21" Type="http://schemas.openxmlformats.org/officeDocument/2006/relationships/slideLayout" Target="../slideLayouts/slideLayout62.xml"/><Relationship Id="rId20" Type="http://schemas.openxmlformats.org/officeDocument/2006/relationships/slideLayout" Target="../slideLayouts/slideLayout61.xml"/><Relationship Id="rId2" Type="http://schemas.openxmlformats.org/officeDocument/2006/relationships/slideLayout" Target="../slideLayouts/slideLayout43.xml"/><Relationship Id="rId19" Type="http://schemas.openxmlformats.org/officeDocument/2006/relationships/slideLayout" Target="../slideLayouts/slideLayout60.xml"/><Relationship Id="rId18" Type="http://schemas.openxmlformats.org/officeDocument/2006/relationships/slideLayout" Target="../slideLayouts/slideLayout59.xml"/><Relationship Id="rId17" Type="http://schemas.openxmlformats.org/officeDocument/2006/relationships/slideLayout" Target="../slideLayouts/slideLayout58.xml"/><Relationship Id="rId16" Type="http://schemas.openxmlformats.org/officeDocument/2006/relationships/slideLayout" Target="../slideLayouts/slideLayout57.xml"/><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 id="2147483729" r:id="rId39"/>
    <p:sldLayoutId id="2147483730" r:id="rId40"/>
    <p:sldLayoutId id="2147483731" r:id="rId4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68.xml"/><Relationship Id="rId2" Type="http://schemas.openxmlformats.org/officeDocument/2006/relationships/image" Target="../media/image10.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7.xml"/><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68.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6.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8.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9.xml"/><Relationship Id="rId2" Type="http://schemas.openxmlformats.org/officeDocument/2006/relationships/image" Target="../media/image17.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9.xml"/><Relationship Id="rId2" Type="http://schemas.openxmlformats.org/officeDocument/2006/relationships/image" Target="../media/image18.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8.jpe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0.png"/><Relationship Id="rId2" Type="http://schemas.openxmlformats.org/officeDocument/2006/relationships/hyperlink" Target="http://baike.baidu.com/subview/196129/10706055.htm" TargetMode="Externa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4.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6.jpe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7.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0.jpe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1.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4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slideLayout" Target="../slideLayouts/slideLayout2.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GI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6.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6.xml"/><Relationship Id="rId2" Type="http://schemas.openxmlformats.org/officeDocument/2006/relationships/image" Target="../media/image7.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26.xml"/><Relationship Id="rId6" Type="http://schemas.openxmlformats.org/officeDocument/2006/relationships/hyperlink" Target="http://baike.baidu.com/view/2524284.htm" TargetMode="External"/><Relationship Id="rId5" Type="http://schemas.openxmlformats.org/officeDocument/2006/relationships/hyperlink" Target="http://baike.baidu.com/view/2769600.htm" TargetMode="External"/><Relationship Id="rId4" Type="http://schemas.openxmlformats.org/officeDocument/2006/relationships/image" Target="../media/image8.png"/><Relationship Id="rId3" Type="http://schemas.openxmlformats.org/officeDocument/2006/relationships/hyperlink" Target="http://baike.baidu.com/view/26247.htm" TargetMode="External"/><Relationship Id="rId2" Type="http://schemas.openxmlformats.org/officeDocument/2006/relationships/hyperlink" Target="http://baike.baidu.com/view/27249.htm" TargetMode="Externa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6.xml"/><Relationship Id="rId2" Type="http://schemas.openxmlformats.org/officeDocument/2006/relationships/image" Target="../media/image9.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1" y="1803372"/>
            <a:ext cx="12194258" cy="3000174"/>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latin typeface="幼圆" panose="02010509060101010101" charset="-122"/>
              <a:ea typeface="幼圆" panose="02010509060101010101" charset="-122"/>
              <a:cs typeface="+mn-ea"/>
              <a:sym typeface="+mn-lt"/>
            </a:endParaRPr>
          </a:p>
        </p:txBody>
      </p:sp>
      <p:sp>
        <p:nvSpPr>
          <p:cNvPr id="32" name="three-books_73757"/>
          <p:cNvSpPr>
            <a:spLocks noChangeAspect="1"/>
          </p:cNvSpPr>
          <p:nvPr/>
        </p:nvSpPr>
        <p:spPr bwMode="auto">
          <a:xfrm>
            <a:off x="328497" y="209589"/>
            <a:ext cx="531593" cy="414097"/>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rgbClr val="007FB2"/>
          </a:solidFill>
          <a:ln>
            <a:noFill/>
          </a:ln>
        </p:spPr>
      </p:sp>
      <p:pic>
        <p:nvPicPr>
          <p:cNvPr id="2" name="图片 1" descr="理工社logo矢量图-横排蓝色_1_"/>
          <p:cNvPicPr>
            <a:picLocks noChangeAspect="1"/>
          </p:cNvPicPr>
          <p:nvPr/>
        </p:nvPicPr>
        <p:blipFill>
          <a:blip r:embed="rId1"/>
          <a:stretch>
            <a:fillRect/>
          </a:stretch>
        </p:blipFill>
        <p:spPr>
          <a:xfrm>
            <a:off x="9343991" y="5540131"/>
            <a:ext cx="2431230" cy="1110821"/>
          </a:xfrm>
          <a:prstGeom prst="rect">
            <a:avLst/>
          </a:prstGeom>
        </p:spPr>
      </p:pic>
      <p:sp>
        <p:nvSpPr>
          <p:cNvPr id="11" name="TextBox 10"/>
          <p:cNvSpPr txBox="1"/>
          <p:nvPr/>
        </p:nvSpPr>
        <p:spPr>
          <a:xfrm>
            <a:off x="6019165" y="2358390"/>
            <a:ext cx="3799840" cy="1076325"/>
          </a:xfrm>
          <a:prstGeom prst="rect">
            <a:avLst/>
          </a:prstGeom>
          <a:noFill/>
          <a:extLst>
            <a:ext uri="{909E8E84-426E-40DD-AFC4-6F175D3DCCD1}">
              <a14:hiddenFill xmlns:a14="http://schemas.microsoft.com/office/drawing/2010/main">
                <a:solidFill>
                  <a:srgbClr val="F8481C"/>
                </a:solidFill>
              </a14:hiddenFill>
            </a:ext>
          </a:extLst>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sym typeface="+mn-ea"/>
              </a:rPr>
              <a:t>模块二  办公室办公</a:t>
            </a:r>
            <a:endParaRPr lang="zh-CN" altLang="en-US" sz="3200" dirty="0">
              <a:solidFill>
                <a:schemeClr val="bg1"/>
              </a:solidFill>
              <a:latin typeface="微软雅黑" panose="020B0503020204020204" pitchFamily="34" charset="-122"/>
              <a:ea typeface="微软雅黑" panose="020B0503020204020204" pitchFamily="34" charset="-122"/>
            </a:endParaRPr>
          </a:p>
          <a:p>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095240" y="2997835"/>
            <a:ext cx="6715125" cy="706755"/>
          </a:xfrm>
          <a:prstGeom prst="rect">
            <a:avLst/>
          </a:prstGeom>
          <a:noFill/>
        </p:spPr>
        <p:txBody>
          <a:bodyPr wrap="square" rtlCol="0">
            <a:spAutoFit/>
          </a:bodyPr>
          <a:lstStyle/>
          <a:p>
            <a:r>
              <a:rPr lang="zh-CN" altLang="en-US" sz="4000" b="1" dirty="0">
                <a:solidFill>
                  <a:srgbClr val="FFFF00"/>
                </a:solidFill>
                <a:latin typeface="微软雅黑" panose="020B0503020204020204" pitchFamily="34" charset="-122"/>
                <a:ea typeface="微软雅黑" panose="020B0503020204020204" pitchFamily="34" charset="-122"/>
              </a:rPr>
              <a:t>项目三</a:t>
            </a:r>
            <a:r>
              <a:rPr lang="en-US" altLang="zh-CN" sz="4000" b="1" dirty="0">
                <a:solidFill>
                  <a:srgbClr val="FFFF00"/>
                </a:solidFill>
                <a:latin typeface="微软雅黑" panose="020B0503020204020204" pitchFamily="34" charset="-122"/>
                <a:ea typeface="微软雅黑" panose="020B0503020204020204" pitchFamily="34" charset="-122"/>
              </a:rPr>
              <a:t>  办公信息安全保障</a:t>
            </a:r>
            <a:r>
              <a:rPr lang="zh-CN" altLang="en-US" sz="4000" b="1" dirty="0">
                <a:solidFill>
                  <a:srgbClr val="FFFF00"/>
                </a:solidFill>
                <a:latin typeface="微软雅黑" panose="020B0503020204020204" pitchFamily="34" charset="-122"/>
                <a:ea typeface="微软雅黑" panose="020B0503020204020204" pitchFamily="34" charset="-122"/>
              </a:rPr>
              <a:t> </a:t>
            </a:r>
            <a:endParaRPr lang="zh-CN" altLang="en-US" sz="4000" b="1" dirty="0">
              <a:solidFill>
                <a:srgbClr val="FFFF00"/>
              </a:solidFill>
              <a:latin typeface="微软雅黑" panose="020B0503020204020204" pitchFamily="34" charset="-122"/>
              <a:ea typeface="微软雅黑" panose="020B0503020204020204" pitchFamily="34" charset="-122"/>
            </a:endParaRPr>
          </a:p>
        </p:txBody>
      </p:sp>
      <p:pic>
        <p:nvPicPr>
          <p:cNvPr id="3" name="图片 2" descr="C:\Users\pjale\Desktop\办公设备图片\src=http___www.12sucai.com_wp-content_uploads_2020_02_1582693303-f144bd2c099429e.jpg&amp;refer=http___www.12sucai.pngsrc=http___www.12sucai.com_wp-content_uploads_2020_02_1582693303-f144bd2c099429e.jpg&amp;refer=http___www.12sucai"/>
          <p:cNvPicPr>
            <a:picLocks noChangeAspect="1"/>
          </p:cNvPicPr>
          <p:nvPr/>
        </p:nvPicPr>
        <p:blipFill>
          <a:blip r:embed="rId2"/>
          <a:srcRect/>
          <a:stretch>
            <a:fillRect/>
          </a:stretch>
        </p:blipFill>
        <p:spPr>
          <a:xfrm>
            <a:off x="-6210" y="1043498"/>
            <a:ext cx="5641114" cy="3760531"/>
          </a:xfrm>
          <a:prstGeom prst="rect">
            <a:avLst/>
          </a:prstGeom>
        </p:spPr>
      </p:pic>
      <p:sp>
        <p:nvSpPr>
          <p:cNvPr id="5" name="Rectangle 20"/>
          <p:cNvSpPr>
            <a:spLocks noChangeArrowheads="1"/>
          </p:cNvSpPr>
          <p:nvPr/>
        </p:nvSpPr>
        <p:spPr bwMode="auto">
          <a:xfrm>
            <a:off x="6009640" y="4005580"/>
            <a:ext cx="790448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任务四</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电子文档销毁</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1200" dirty="0">
              <a:latin typeface="幼圆" panose="02010509060101010101" charset="-122"/>
              <a:ea typeface="幼圆" panose="02010509060101010101" charset="-122"/>
              <a:cs typeface="+mn-ea"/>
              <a:sym typeface="+mn-lt"/>
            </a:endParaRP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任务二</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r>
              <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spcBef>
                <a:spcPct val="0"/>
              </a:spcBef>
              <a:spcAft>
                <a:spcPct val="0"/>
              </a:spcAft>
              <a:buFont typeface="Arial" panose="020B0604020202020204" pitchFamily="34" charset="0"/>
              <a:buNone/>
            </a:pPr>
            <a:r>
              <a:rPr lang="zh-CN" altLang="en-US"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spc="-1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任务三</a:t>
            </a:r>
            <a:r>
              <a:rPr 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1200" spc="-1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Line 21"/>
          <p:cNvSpPr>
            <a:spLocks noChangeShapeType="1"/>
          </p:cNvSpPr>
          <p:nvPr/>
        </p:nvSpPr>
        <p:spPr bwMode="auto">
          <a:xfrm>
            <a:off x="6099451" y="3933582"/>
            <a:ext cx="4932000" cy="0"/>
          </a:xfrm>
          <a:prstGeom prst="line">
            <a:avLst/>
          </a:prstGeom>
          <a:noFill/>
          <a:ln w="12700">
            <a:solidFill>
              <a:srgbClr val="FFFF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75000"/>
                    <a:lumOff val="25000"/>
                  </a:schemeClr>
                </a:solidFill>
              </a:ln>
              <a:solidFill>
                <a:srgbClr val="000000"/>
              </a:solidFill>
              <a:latin typeface="Arial" panose="020B0604020202020204" pitchFamily="34" charset="0"/>
            </a:endParaRPr>
          </a:p>
        </p:txBody>
      </p:sp>
      <p:sp>
        <p:nvSpPr>
          <p:cNvPr id="14" name="TextBox 12"/>
          <p:cNvSpPr txBox="1"/>
          <p:nvPr/>
        </p:nvSpPr>
        <p:spPr>
          <a:xfrm>
            <a:off x="844212" y="205778"/>
            <a:ext cx="4534883" cy="400110"/>
          </a:xfrm>
          <a:prstGeom prst="rect">
            <a:avLst/>
          </a:prstGeom>
          <a:noFill/>
          <a:extLst>
            <a:ext uri="{909E8E84-426E-40DD-AFC4-6F175D3DCCD1}">
              <a14:hiddenFill xmlns:a14="http://schemas.microsoft.com/office/drawing/2010/main">
                <a:solidFill>
                  <a:srgbClr val="007FB2"/>
                </a:solidFill>
              </a14:hiddenFill>
            </a:ext>
          </a:extLst>
        </p:spPr>
        <p:txBody>
          <a:bodyPr wrap="square" rtlCol="0">
            <a:spAutoFit/>
          </a:bodyPr>
          <a:lstStyle/>
          <a:p>
            <a:r>
              <a:rPr sz="2000" dirty="0">
                <a:solidFill>
                  <a:srgbClr val="007FB2"/>
                </a:solidFill>
                <a:latin typeface="微软雅黑" panose="020B0503020204020204" pitchFamily="34" charset="-122"/>
                <a:ea typeface="微软雅黑" panose="020B0503020204020204" pitchFamily="34" charset="-122"/>
              </a:rPr>
              <a:t>《</a:t>
            </a:r>
            <a:r>
              <a:rPr lang="zh-CN" altLang="en-US" sz="2000" dirty="0">
                <a:solidFill>
                  <a:srgbClr val="007FB2"/>
                </a:solidFill>
                <a:latin typeface="微软雅黑" panose="020B0503020204020204" pitchFamily="34" charset="-122"/>
                <a:ea typeface="微软雅黑" panose="020B0503020204020204" pitchFamily="34" charset="-122"/>
              </a:rPr>
              <a:t>办公设备维护与维修（第</a:t>
            </a:r>
            <a:r>
              <a:rPr lang="en-US" altLang="zh-CN" sz="2000" dirty="0">
                <a:solidFill>
                  <a:srgbClr val="007FB2"/>
                </a:solidFill>
                <a:latin typeface="微软雅黑" panose="020B0503020204020204" pitchFamily="34" charset="-122"/>
                <a:ea typeface="微软雅黑" panose="020B0503020204020204" pitchFamily="34" charset="-122"/>
              </a:rPr>
              <a:t>2</a:t>
            </a:r>
            <a:r>
              <a:rPr lang="zh-CN" altLang="en-US" sz="2000" dirty="0">
                <a:solidFill>
                  <a:srgbClr val="007FB2"/>
                </a:solidFill>
                <a:latin typeface="微软雅黑" panose="020B0503020204020204" pitchFamily="34" charset="-122"/>
                <a:ea typeface="微软雅黑" panose="020B0503020204020204" pitchFamily="34" charset="-122"/>
              </a:rPr>
              <a:t>版）</a:t>
            </a:r>
            <a:r>
              <a:rPr sz="2000" dirty="0">
                <a:solidFill>
                  <a:srgbClr val="007FB2"/>
                </a:solidFill>
                <a:latin typeface="微软雅黑" panose="020B0503020204020204" pitchFamily="34" charset="-122"/>
                <a:ea typeface="微软雅黑" panose="020B0503020204020204" pitchFamily="34" charset="-122"/>
              </a:rPr>
              <a:t>》</a:t>
            </a:r>
            <a:endParaRPr sz="2000" dirty="0">
              <a:solidFill>
                <a:srgbClr val="007FB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2" presetClass="entr" presetSubtype="8" fill="hold" grpId="1" nodeType="afterEffect">
                                  <p:stCondLst>
                                    <p:cond delay="0"/>
                                  </p:stCondLst>
                                  <p:iterate type="lt">
                                    <p:tmPct val="0"/>
                                  </p:iterate>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2650"/>
                            </p:stCondLst>
                            <p:childTnLst>
                              <p:par>
                                <p:cTn id="21" presetID="1" presetClass="entr" presetSubtype="0" fill="hold" grpId="1" nodeType="afterEffect">
                                  <p:stCondLst>
                                    <p:cond delay="0"/>
                                  </p:stCondLst>
                                  <p:iterate type="lt">
                                    <p:tmAbs val="0"/>
                                  </p:iterate>
                                  <p:childTnLst>
                                    <p:set>
                                      <p:cBhvr>
                                        <p:cTn id="22" dur="1" fill="hold">
                                          <p:stCondLst>
                                            <p:cond delay="499"/>
                                          </p:stCondLst>
                                        </p:cTn>
                                        <p:tgtEl>
                                          <p:spTgt spid="12"/>
                                        </p:tgtEl>
                                        <p:attrNameLst>
                                          <p:attrName>style.visibility</p:attrName>
                                        </p:attrNameLst>
                                      </p:cBhvr>
                                      <p:to>
                                        <p:strVal val="visible"/>
                                      </p:to>
                                    </p:set>
                                  </p:childTnLst>
                                </p:cTn>
                              </p:par>
                            </p:childTnLst>
                          </p:cTn>
                        </p:par>
                        <p:par>
                          <p:cTn id="23" fill="hold">
                            <p:stCondLst>
                              <p:cond delay="315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36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415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1" bldLvl="0" animBg="1"/>
      <p:bldP spid="12" grpId="0"/>
      <p:bldP spid="12" grpId="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1562735" y="405130"/>
            <a:ext cx="2741930" cy="737235"/>
          </a:xfrm>
          <a:prstGeom prst="rect">
            <a:avLst/>
          </a:prstGeom>
          <a:noFill/>
        </p:spPr>
        <p:txBody>
          <a:bodyPr wrap="none" rtlCol="0" anchor="t">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
        <p:nvSpPr>
          <p:cNvPr id="100" name="文本框 99"/>
          <p:cNvSpPr txBox="1"/>
          <p:nvPr/>
        </p:nvSpPr>
        <p:spPr>
          <a:xfrm>
            <a:off x="698500" y="1197610"/>
            <a:ext cx="8921750" cy="460375"/>
          </a:xfrm>
          <a:prstGeom prst="rect">
            <a:avLst/>
          </a:prstGeom>
          <a:noFill/>
          <a:ln w="9525">
            <a:noFill/>
          </a:ln>
        </p:spPr>
        <p:txBody>
          <a:bodyPr wrap="square">
            <a:spAutoFit/>
          </a:bodyPr>
          <a:lstStyle/>
          <a:p>
            <a:pPr indent="0"/>
            <a:r>
              <a:rPr lang="zh-CN" sz="1200" b="1">
                <a:latin typeface="Cambria" panose="02040503050406030204" charset="0"/>
                <a:ea typeface="宋体" panose="02010600030101010101" pitchFamily="2" charset="-122"/>
              </a:rPr>
              <a:t>【任务实施</a:t>
            </a:r>
            <a:r>
              <a:rPr lang="zh-CN" sz="1200" b="1">
                <a:ea typeface="宋体" panose="02010600030101010101" pitchFamily="2" charset="-122"/>
              </a:rPr>
              <a:t>】</a:t>
            </a:r>
            <a:endParaRPr lang="zh-CN" sz="1200" b="0">
              <a:latin typeface="Times New Roman" panose="02020603050405020304" charset="0"/>
              <a:ea typeface="宋体" panose="02010600030101010101" pitchFamily="2" charset="-122"/>
            </a:endParaRPr>
          </a:p>
          <a:p>
            <a:pPr indent="0"/>
            <a:r>
              <a:rPr lang="zh-CN" sz="1200" b="0">
                <a:latin typeface="Times New Roman" panose="02020603050405020304" charset="0"/>
                <a:ea typeface="宋体" panose="02010600030101010101" pitchFamily="2" charset="-122"/>
              </a:rPr>
              <a:t>任务需要</a:t>
            </a:r>
            <a:r>
              <a:rPr lang="en-US" sz="1200" b="0">
                <a:latin typeface="Times New Roman" panose="02020603050405020304" charset="0"/>
                <a:ea typeface="宋体" panose="02010600030101010101" pitchFamily="2" charset="-122"/>
              </a:rPr>
              <a:t>4</a:t>
            </a:r>
            <a:r>
              <a:rPr lang="zh-CN" sz="1200" b="0">
                <a:latin typeface="Times New Roman" panose="02020603050405020304" charset="0"/>
                <a:ea typeface="宋体" panose="02010600030101010101" pitchFamily="2" charset="-122"/>
              </a:rPr>
              <a:t>步完成，分别是安装刻录软件、放入光盘、刻录光盘、标记光盘。</a:t>
            </a:r>
            <a:endParaRPr lang="zh-CN" altLang="en-US"/>
          </a:p>
        </p:txBody>
      </p:sp>
      <p:sp>
        <p:nvSpPr>
          <p:cNvPr id="3" name="文本框 2"/>
          <p:cNvSpPr txBox="1"/>
          <p:nvPr/>
        </p:nvSpPr>
        <p:spPr>
          <a:xfrm>
            <a:off x="554990" y="2018030"/>
            <a:ext cx="9892665" cy="119888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．安装刻录软件</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）下载软件，“</a:t>
            </a:r>
            <a:r>
              <a:rPr lang="zh-CN" sz="1200" b="0">
                <a:ea typeface="宋体" panose="02010600030101010101" pitchFamily="2" charset="-122"/>
              </a:rPr>
              <a:t>光盘刻录大师</a:t>
            </a:r>
            <a:r>
              <a:rPr lang="en-US" sz="1200" b="0">
                <a:latin typeface="Times New Roman" panose="02020603050405020304" charset="0"/>
                <a:ea typeface="宋体" panose="02010600030101010101" pitchFamily="2" charset="-122"/>
              </a:rPr>
              <a:t>”</a:t>
            </a:r>
            <a:r>
              <a:rPr lang="zh-CN" sz="1200" b="0">
                <a:ea typeface="宋体" panose="02010600030101010101" pitchFamily="2" charset="-122"/>
              </a:rPr>
              <a:t>是免费软件，可以直接搜索官方网站下载。</a:t>
            </a:r>
            <a:endParaRPr lang="zh-CN" sz="1200" b="0">
              <a:ea typeface="宋体" panose="02010600030101010101" pitchFamily="2" charset="-122"/>
            </a:endParaRPr>
          </a:p>
          <a:p>
            <a:pPr indent="306070"/>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）安装软件，软件的安装按照提示一步一步完成，完成后桌面上会出现光盘刻录大师的图标。</a:t>
            </a:r>
            <a:endParaRPr lang="en-US" sz="1200" b="1">
              <a:latin typeface="Times New Roman" panose="02020603050405020304" charset="0"/>
              <a:ea typeface="宋体" panose="02010600030101010101" pitchFamily="2" charset="-122"/>
            </a:endParaRPr>
          </a:p>
          <a:p>
            <a:pPr indent="306070"/>
            <a:r>
              <a:rPr lang="en-US" sz="1200" b="1">
                <a:latin typeface="Times New Roman" panose="02020603050405020304" charset="0"/>
                <a:ea typeface="宋体" panose="02010600030101010101" pitchFamily="2" charset="-122"/>
              </a:rPr>
              <a:t>        2</a:t>
            </a:r>
            <a:r>
              <a:rPr lang="zh-CN" sz="1200" b="1">
                <a:latin typeface="Times New Roman" panose="02020603050405020304" charset="0"/>
                <a:ea typeface="宋体" panose="02010600030101010101" pitchFamily="2" charset="-122"/>
              </a:rPr>
              <a:t>．放入光盘</a:t>
            </a:r>
            <a:endParaRPr lang="zh-CN" sz="1200" b="0">
              <a:latin typeface="Times New Roman" panose="02020603050405020304" charset="0"/>
              <a:ea typeface="宋体" panose="02010600030101010101" pitchFamily="2" charset="-122"/>
            </a:endParaRPr>
          </a:p>
          <a:p>
            <a:pPr indent="30607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按下刻录机上打开仓门按钮，将光盘放在托盘上，再次按下按钮关闭仓门，如图</a:t>
            </a:r>
            <a:r>
              <a:rPr lang="en-US" sz="1200" b="0">
                <a:latin typeface="Times New Roman" panose="02020603050405020304" charset="0"/>
                <a:ea typeface="宋体" panose="02010600030101010101" pitchFamily="2" charset="-122"/>
              </a:rPr>
              <a:t>2.3.4</a:t>
            </a:r>
            <a:r>
              <a:rPr lang="zh-CN" sz="1200" b="0">
                <a:latin typeface="Times New Roman" panose="02020603050405020304" charset="0"/>
                <a:ea typeface="宋体" panose="02010600030101010101" pitchFamily="2" charset="-122"/>
              </a:rPr>
              <a:t>所示。</a:t>
            </a:r>
            <a:endParaRPr lang="zh-CN" altLang="en-US"/>
          </a:p>
        </p:txBody>
      </p:sp>
      <p:pic>
        <p:nvPicPr>
          <p:cNvPr id="406" name="图片 40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5123" y="3429318"/>
            <a:ext cx="3090545" cy="885825"/>
          </a:xfrm>
          <a:prstGeom prst="rect">
            <a:avLst/>
          </a:prstGeom>
        </p:spPr>
      </p:pic>
      <p:sp>
        <p:nvSpPr>
          <p:cNvPr id="375" name="文本框 375"/>
          <p:cNvSpPr txBox="1"/>
          <p:nvPr/>
        </p:nvSpPr>
        <p:spPr>
          <a:xfrm>
            <a:off x="7971790" y="3471545"/>
            <a:ext cx="90678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l"/>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打开/关闭仓门</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 name="文本框 3"/>
          <p:cNvSpPr txBox="1"/>
          <p:nvPr/>
        </p:nvSpPr>
        <p:spPr>
          <a:xfrm>
            <a:off x="3160395" y="443801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4 </a:t>
            </a:r>
            <a:r>
              <a:rPr lang="zh-CN" sz="1050" b="0">
                <a:ea typeface="宋体" panose="02010600030101010101" pitchFamily="2" charset="-122"/>
              </a:rPr>
              <a:t>打开</a:t>
            </a:r>
            <a:r>
              <a:rPr lang="zh-CN" sz="1050" b="0">
                <a:ea typeface="宋体" panose="02010600030101010101" pitchFamily="2" charset="-122"/>
                <a:cs typeface="Times New Roman" panose="02020603050405020304" charset="0"/>
              </a:rPr>
              <a:t>/关闭仓门</a:t>
            </a:r>
            <a:endParaRPr lang="zh-CN" altLang="en-US"/>
          </a:p>
        </p:txBody>
      </p:sp>
      <p:cxnSp>
        <p:nvCxnSpPr>
          <p:cNvPr id="376" name="直接连接符 376"/>
          <p:cNvCxnSpPr/>
          <p:nvPr/>
        </p:nvCxnSpPr>
        <p:spPr>
          <a:xfrm flipV="1">
            <a:off x="7251700" y="3573780"/>
            <a:ext cx="647700" cy="43243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107690"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117" name="TextBox 116"/>
          <p:cNvSpPr txBox="1"/>
          <p:nvPr/>
        </p:nvSpPr>
        <p:spPr>
          <a:xfrm>
            <a:off x="590868" y="1196658"/>
            <a:ext cx="364490" cy="460375"/>
          </a:xfrm>
          <a:prstGeom prst="rect">
            <a:avLst/>
          </a:prstGeom>
          <a:noFill/>
          <a:ln w="9525">
            <a:noFill/>
          </a:ln>
        </p:spPr>
        <p:txBody>
          <a:bodyPr wrap="none" anchor="t">
            <a:spAutoFit/>
          </a:bodyPr>
          <a:lstStyle/>
          <a:p>
            <a:pPr indent="0">
              <a:buFont typeface="Wingdings" panose="05000000000000000000" pitchFamily="2" charset="2"/>
              <a:buNone/>
            </a:pPr>
            <a:r>
              <a:rPr lang="en-US" altLang="zh-CN" sz="2400" b="1" dirty="0">
                <a:solidFill>
                  <a:srgbClr val="FF0000"/>
                </a:solidFill>
                <a:latin typeface="微软雅黑" panose="020B0503020204020204" pitchFamily="34" charset="-122"/>
                <a:ea typeface="微软雅黑" panose="020B0503020204020204" pitchFamily="34" charset="-122"/>
              </a:rPr>
              <a:t>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0" name="文本框 99"/>
          <p:cNvSpPr txBox="1"/>
          <p:nvPr/>
        </p:nvSpPr>
        <p:spPr>
          <a:xfrm>
            <a:off x="986155" y="1269365"/>
            <a:ext cx="6102350" cy="460375"/>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3</a:t>
            </a:r>
            <a:r>
              <a:rPr lang="zh-CN" sz="1200" b="1">
                <a:latin typeface="Times New Roman" panose="02020603050405020304" charset="0"/>
                <a:ea typeface="宋体" panose="02010600030101010101" pitchFamily="2" charset="-122"/>
              </a:rPr>
              <a:t>．刻录光盘</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）打开光盘刻录大师。在主界面单击【刻录数据光盘】</a:t>
            </a:r>
            <a:endParaRPr lang="zh-CN" altLang="en-US"/>
          </a:p>
        </p:txBody>
      </p:sp>
      <p:pic>
        <p:nvPicPr>
          <p:cNvPr id="2" name="图片 1"/>
          <p:cNvPicPr/>
          <p:nvPr/>
        </p:nvPicPr>
        <p:blipFill>
          <a:blip r:embed="rId2"/>
          <a:stretch>
            <a:fillRect/>
          </a:stretch>
        </p:blipFill>
        <p:spPr>
          <a:xfrm>
            <a:off x="5162550" y="1413192"/>
            <a:ext cx="266700" cy="243840"/>
          </a:xfrm>
          <a:prstGeom prst="rect">
            <a:avLst/>
          </a:prstGeom>
          <a:noFill/>
          <a:ln w="9525">
            <a:noFill/>
          </a:ln>
        </p:spPr>
      </p:pic>
      <p:sp>
        <p:nvSpPr>
          <p:cNvPr id="3" name="文本框 2"/>
          <p:cNvSpPr txBox="1"/>
          <p:nvPr/>
        </p:nvSpPr>
        <p:spPr>
          <a:xfrm>
            <a:off x="986155" y="2132965"/>
            <a:ext cx="9451975" cy="645160"/>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endParaRPr lang="zh-CN" sz="1200" b="0">
              <a:latin typeface="Times New Roman" panose="02020603050405020304" charset="0"/>
              <a:ea typeface="宋体" panose="02010600030101010101" pitchFamily="2" charset="-122"/>
            </a:endParaRPr>
          </a:p>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）选择刻录光盘类型及添加刻录数据。单击【添加目录】或【添加文件】，把要刻录的文件添加到待</a:t>
            </a:r>
            <a:r>
              <a:rPr lang="zh-CN" sz="1200" b="0">
                <a:ea typeface="宋体" panose="02010600030101010101" pitchFamily="2" charset="-122"/>
              </a:rPr>
              <a:t>刻录区域</a:t>
            </a:r>
            <a:r>
              <a:rPr lang="zh-CN" sz="1200" b="0">
                <a:latin typeface="Times New Roman" panose="02020603050405020304" charset="0"/>
                <a:ea typeface="宋体" panose="02010600030101010101" pitchFamily="2" charset="-122"/>
              </a:rPr>
              <a:t>，在界面下方进度条显示当前数据大小，添加数据文件不能超过光盘的最大存储量，如图</a:t>
            </a:r>
            <a:r>
              <a:rPr lang="en-US" sz="1200" b="0">
                <a:latin typeface="Times New Roman" panose="02020603050405020304" charset="0"/>
                <a:ea typeface="宋体" panose="02010600030101010101" pitchFamily="2" charset="-122"/>
              </a:rPr>
              <a:t>2.3.5</a:t>
            </a:r>
            <a:r>
              <a:rPr lang="zh-CN" sz="1200" b="0">
                <a:latin typeface="Times New Roman" panose="02020603050405020304" charset="0"/>
                <a:ea typeface="宋体" panose="02010600030101010101" pitchFamily="2" charset="-122"/>
              </a:rPr>
              <a:t>所示，</a:t>
            </a:r>
            <a:r>
              <a:rPr lang="zh-CN" sz="1200" b="0">
                <a:ea typeface="宋体" panose="02010600030101010101" pitchFamily="2" charset="-122"/>
              </a:rPr>
              <a:t>确定后单击</a:t>
            </a:r>
            <a:r>
              <a:rPr lang="zh-CN" sz="1200" b="0">
                <a:latin typeface="Times New Roman" panose="02020603050405020304" charset="0"/>
                <a:ea typeface="宋体" panose="02010600030101010101" pitchFamily="2" charset="-122"/>
              </a:rPr>
              <a:t>【下一步】。</a:t>
            </a:r>
            <a:endParaRPr lang="zh-CN" altLang="en-US"/>
          </a:p>
        </p:txBody>
      </p:sp>
      <p:pic>
        <p:nvPicPr>
          <p:cNvPr id="408" name="图片 40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445" y="2781300"/>
            <a:ext cx="4001770" cy="2146935"/>
          </a:xfrm>
          <a:prstGeom prst="rect">
            <a:avLst/>
          </a:prstGeom>
          <a:ln>
            <a:solidFill>
              <a:schemeClr val="tx1"/>
            </a:solidFill>
          </a:ln>
        </p:spPr>
      </p:pic>
      <p:sp>
        <p:nvSpPr>
          <p:cNvPr id="4" name="文本框 3"/>
          <p:cNvSpPr txBox="1"/>
          <p:nvPr/>
        </p:nvSpPr>
        <p:spPr>
          <a:xfrm>
            <a:off x="1346200" y="508571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5 </a:t>
            </a:r>
            <a:r>
              <a:rPr lang="zh-CN" sz="1050" b="0">
                <a:ea typeface="宋体" panose="02010600030101010101" pitchFamily="2" charset="-122"/>
              </a:rPr>
              <a:t>添加刻录数据</a:t>
            </a:r>
            <a:endParaRPr lang="zh-CN" altLang="en-US"/>
          </a:p>
        </p:txBody>
      </p:sp>
      <p:sp>
        <p:nvSpPr>
          <p:cNvPr id="380" name="流程图: 可选过程 380"/>
          <p:cNvSpPr>
            <a:spLocks noChangeArrowheads="1"/>
          </p:cNvSpPr>
          <p:nvPr/>
        </p:nvSpPr>
        <p:spPr bwMode="auto">
          <a:xfrm>
            <a:off x="1274445" y="5407025"/>
            <a:ext cx="5274310" cy="556260"/>
          </a:xfrm>
          <a:prstGeom prst="flowChartAlternateProcess">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342900" lvl="0" indent="-342900" algn="l">
              <a:buSzPts val="1400"/>
              <a:buFont typeface="宋体" panose="02010600030101010101" pitchFamily="2" charset="-122"/>
              <a:buChar char=""/>
            </a:pPr>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 技巧提示</a:t>
            </a:r>
            <a:endParaRPr lang="en-US" altLang="zh-CN" sz="1050" b="1" kern="100">
              <a:latin typeface="Calibri" panose="020F0502020204030204"/>
              <a:ea typeface="宋体" panose="02010600030101010101" pitchFamily="2"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添加目录指添加的内容为一个文件夹，而添加文件的内容为单个文件，包括压缩包。</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107690"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914400" y="1341120"/>
            <a:ext cx="9888855" cy="59880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3</a:t>
            </a:r>
            <a:r>
              <a:rPr lang="zh-CN" sz="1200" b="0">
                <a:latin typeface="Times New Roman" panose="02020603050405020304" charset="0"/>
                <a:ea typeface="宋体" panose="02010600030101010101" pitchFamily="2" charset="-122"/>
              </a:rPr>
              <a:t>）选择刻录光驱并设置参数</a:t>
            </a:r>
            <a:endParaRPr lang="zh-CN" sz="1200" b="0">
              <a:latin typeface="Times New Roman" panose="02020603050405020304" charset="0"/>
              <a:ea typeface="宋体" panose="02010600030101010101" pitchFamily="2" charset="-122"/>
            </a:endParaRPr>
          </a:p>
          <a:p>
            <a:pPr indent="304800"/>
            <a:endParaRPr lang="zh-CN" sz="1050" b="0">
              <a:latin typeface="Calibri" panose="020F0502020204030204" charset="0"/>
              <a:ea typeface="宋体" panose="02010600030101010101" pitchFamily="2" charset="-122"/>
            </a:endParaRPr>
          </a:p>
          <a:p>
            <a:pPr indent="304800"/>
            <a:r>
              <a:rPr lang="en-US" altLang="zh-CN" sz="1050" b="0">
                <a:latin typeface="Calibri" panose="020F0502020204030204" charset="0"/>
                <a:ea typeface="宋体" panose="02010600030101010101" pitchFamily="2" charset="-122"/>
              </a:rPr>
              <a:t>         </a:t>
            </a:r>
            <a:r>
              <a:rPr lang="zh-CN" sz="1050" b="0">
                <a:latin typeface="Calibri" panose="020F0502020204030204" charset="0"/>
                <a:ea typeface="宋体" panose="02010600030101010101" pitchFamily="2" charset="-122"/>
              </a:rPr>
              <a:t>选择刻录机，选择目标设备为本机的刻录机，可以看到刻录机型号为华硕</a:t>
            </a:r>
            <a:r>
              <a:rPr lang="en-US" sz="1050" b="0">
                <a:latin typeface="Calibri" panose="020F0502020204030204" charset="0"/>
                <a:ea typeface="宋体" panose="02010600030101010101" pitchFamily="2" charset="-122"/>
              </a:rPr>
              <a:t>ASUS DRW-24D1ST</a:t>
            </a:r>
            <a:r>
              <a:rPr lang="zh-CN" sz="1050" b="0">
                <a:latin typeface="Calibri" panose="020F0502020204030204" charset="0"/>
                <a:ea typeface="宋体" panose="02010600030101010101" pitchFamily="2" charset="-122"/>
              </a:rPr>
              <a:t>，同时还能看见刻录机中的光盘数据类型和容量，如图</a:t>
            </a:r>
            <a:r>
              <a:rPr lang="en-US" sz="1050" b="0">
                <a:latin typeface="Calibri" panose="020F0502020204030204" charset="0"/>
                <a:ea typeface="宋体" panose="02010600030101010101" pitchFamily="2" charset="-122"/>
              </a:rPr>
              <a:t>2.3.6</a:t>
            </a:r>
            <a:r>
              <a:rPr lang="zh-CN" sz="1050" b="0">
                <a:latin typeface="Calibri" panose="020F0502020204030204" charset="0"/>
                <a:ea typeface="宋体" panose="02010600030101010101" pitchFamily="2" charset="-122"/>
              </a:rPr>
              <a:t>所示。</a:t>
            </a:r>
            <a:endParaRPr lang="zh-CN" altLang="en-US"/>
          </a:p>
        </p:txBody>
      </p:sp>
      <p:pic>
        <p:nvPicPr>
          <p:cNvPr id="409" name="图片 409"/>
          <p:cNvPicPr>
            <a:picLocks noChangeAspect="1"/>
          </p:cNvPicPr>
          <p:nvPr/>
        </p:nvPicPr>
        <p:blipFill>
          <a:blip r:embed="rId2">
            <a:extLst>
              <a:ext uri="{28A0092B-C50C-407E-A947-70E740481C1C}">
                <a14:useLocalDpi xmlns:a14="http://schemas.microsoft.com/office/drawing/2010/main" val="0"/>
              </a:ext>
            </a:extLst>
          </a:blip>
          <a:srcRect l="2741" t="9536" b="5831"/>
          <a:stretch>
            <a:fillRect/>
          </a:stretch>
        </p:blipFill>
        <p:spPr>
          <a:xfrm>
            <a:off x="2642235" y="2205355"/>
            <a:ext cx="5135880" cy="1082040"/>
          </a:xfrm>
          <a:prstGeom prst="rect">
            <a:avLst/>
          </a:prstGeom>
          <a:ln>
            <a:solidFill>
              <a:schemeClr val="tx1"/>
            </a:solidFill>
          </a:ln>
        </p:spPr>
      </p:pic>
      <p:sp>
        <p:nvSpPr>
          <p:cNvPr id="3" name="文本框 2"/>
          <p:cNvSpPr txBox="1"/>
          <p:nvPr/>
        </p:nvSpPr>
        <p:spPr>
          <a:xfrm>
            <a:off x="2498725" y="350139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6 </a:t>
            </a:r>
            <a:r>
              <a:rPr lang="zh-CN" sz="1050" b="0">
                <a:ea typeface="宋体" panose="02010600030101010101" pitchFamily="2" charset="-122"/>
              </a:rPr>
              <a:t>目标设备选择</a:t>
            </a:r>
            <a:endParaRPr lang="zh-CN" altLang="en-US"/>
          </a:p>
        </p:txBody>
      </p:sp>
      <p:sp>
        <p:nvSpPr>
          <p:cNvPr id="4" name="文本框 3"/>
          <p:cNvSpPr txBox="1"/>
          <p:nvPr/>
        </p:nvSpPr>
        <p:spPr>
          <a:xfrm>
            <a:off x="914400" y="3861435"/>
            <a:ext cx="10060305" cy="645160"/>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选择</a:t>
            </a:r>
            <a:r>
              <a:rPr lang="en-US" sz="1200" b="0">
                <a:latin typeface="Times New Roman" panose="02020603050405020304" charset="0"/>
                <a:ea typeface="宋体" panose="02010600030101010101" pitchFamily="2" charset="-122"/>
              </a:rPr>
              <a:t>16X</a:t>
            </a:r>
            <a:r>
              <a:rPr lang="zh-CN" sz="1200" b="0">
                <a:latin typeface="Times New Roman" panose="02020603050405020304" charset="0"/>
                <a:ea typeface="宋体" panose="02010600030101010101" pitchFamily="2" charset="-122"/>
              </a:rPr>
              <a:t>，它是刻录光盘的速度，数字越大，刻录时间越短，但是可靠性降低，刻坏光盘的可能性增大，而选择刻录速度越小，刻录所花时间越多，刻录成功率越高。刻录方式选择【轨道一次刻录】，刻录份数为</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。为了保证刻录的成功可以将【启用防烧死技术】和【烧录完成校验数据】勾上，确认后单击【下一步】，如图</a:t>
            </a:r>
            <a:r>
              <a:rPr lang="en-US" sz="1200" b="0">
                <a:latin typeface="Times New Roman" panose="02020603050405020304" charset="0"/>
                <a:ea typeface="宋体" panose="02010600030101010101" pitchFamily="2" charset="-122"/>
              </a:rPr>
              <a:t>2.3.7</a:t>
            </a:r>
            <a:r>
              <a:rPr lang="zh-CN" sz="1200" b="0">
                <a:latin typeface="Times New Roman" panose="02020603050405020304" charset="0"/>
                <a:ea typeface="宋体" panose="02010600030101010101" pitchFamily="2" charset="-122"/>
              </a:rPr>
              <a:t>所示。</a:t>
            </a:r>
            <a:endParaRPr lang="zh-CN" altLang="en-US"/>
          </a:p>
        </p:txBody>
      </p:sp>
      <p:pic>
        <p:nvPicPr>
          <p:cNvPr id="411" name="图片 4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2960" y="4530725"/>
            <a:ext cx="3042920" cy="1924050"/>
          </a:xfrm>
          <a:prstGeom prst="rect">
            <a:avLst/>
          </a:prstGeom>
          <a:ln>
            <a:solidFill>
              <a:schemeClr val="tx1"/>
            </a:solidFill>
          </a:ln>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107690"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5" name="文本框 4"/>
          <p:cNvSpPr txBox="1"/>
          <p:nvPr/>
        </p:nvSpPr>
        <p:spPr>
          <a:xfrm>
            <a:off x="770890" y="1485900"/>
            <a:ext cx="9243695" cy="46037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4</a:t>
            </a:r>
            <a:r>
              <a:rPr lang="zh-CN" sz="1200" b="0">
                <a:latin typeface="Times New Roman" panose="02020603050405020304" charset="0"/>
                <a:ea typeface="宋体" panose="02010600030101010101" pitchFamily="2" charset="-122"/>
              </a:rPr>
              <a:t>）刻录光盘。</a:t>
            </a:r>
            <a:r>
              <a:rPr lang="zh-CN" sz="1200" b="0">
                <a:ea typeface="宋体" panose="02010600030101010101" pitchFamily="2" charset="-122"/>
              </a:rPr>
              <a:t>刻录机启动刻录程序，</a:t>
            </a:r>
            <a:r>
              <a:rPr lang="zh-CN" sz="1200" b="0">
                <a:latin typeface="Times New Roman" panose="02020603050405020304" charset="0"/>
                <a:ea typeface="宋体" panose="02010600030101010101" pitchFamily="2" charset="-122"/>
              </a:rPr>
              <a:t>数据刻录完成后，会弹出提示刻录完成的对话框，单击【确认】刻录结束，光盘会自动从刻录机中弹出，如图</a:t>
            </a:r>
            <a:r>
              <a:rPr lang="en-US" sz="1200" b="0">
                <a:latin typeface="Times New Roman" panose="02020603050405020304" charset="0"/>
                <a:ea typeface="宋体" panose="02010600030101010101" pitchFamily="2" charset="-122"/>
              </a:rPr>
              <a:t>2.3.8</a:t>
            </a:r>
            <a:r>
              <a:rPr lang="zh-CN" sz="1200" b="0">
                <a:latin typeface="Times New Roman" panose="02020603050405020304" charset="0"/>
                <a:ea typeface="宋体" panose="02010600030101010101" pitchFamily="2" charset="-122"/>
              </a:rPr>
              <a:t>所示。</a:t>
            </a:r>
            <a:endParaRPr lang="zh-CN" altLang="en-US"/>
          </a:p>
        </p:txBody>
      </p:sp>
      <p:pic>
        <p:nvPicPr>
          <p:cNvPr id="413" name="图片 4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23230" y="2217738"/>
            <a:ext cx="2552700" cy="2113915"/>
          </a:xfrm>
          <a:prstGeom prst="rect">
            <a:avLst/>
          </a:prstGeom>
          <a:ln>
            <a:solidFill>
              <a:schemeClr val="accent1"/>
            </a:solidFill>
          </a:ln>
        </p:spPr>
      </p:pic>
      <p:sp>
        <p:nvSpPr>
          <p:cNvPr id="6" name="文本框 5"/>
          <p:cNvSpPr txBox="1"/>
          <p:nvPr/>
        </p:nvSpPr>
        <p:spPr>
          <a:xfrm>
            <a:off x="2571115" y="450977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.8 刻录完成</a:t>
            </a:r>
            <a:endParaRPr lang="zh-CN" altLang="en-US"/>
          </a:p>
        </p:txBody>
      </p:sp>
      <p:sp>
        <p:nvSpPr>
          <p:cNvPr id="7" name="文本框 6"/>
          <p:cNvSpPr txBox="1"/>
          <p:nvPr/>
        </p:nvSpPr>
        <p:spPr>
          <a:xfrm>
            <a:off x="1058545" y="4509770"/>
            <a:ext cx="9359900" cy="62230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4</a:t>
            </a:r>
            <a:r>
              <a:rPr lang="zh-CN" sz="1200" b="1">
                <a:latin typeface="Times New Roman" panose="02020603050405020304" charset="0"/>
                <a:ea typeface="宋体" panose="02010600030101010101" pitchFamily="2" charset="-122"/>
              </a:rPr>
              <a:t>．标记光盘</a:t>
            </a:r>
            <a:endParaRPr lang="zh-CN" sz="1200" b="0">
              <a:ea typeface="宋体" panose="02010600030101010101" pitchFamily="2" charset="-122"/>
            </a:endParaRPr>
          </a:p>
          <a:p>
            <a:pPr indent="306070"/>
            <a:r>
              <a:rPr lang="zh-CN" sz="1200" b="0">
                <a:ea typeface="宋体" panose="02010600030101010101" pitchFamily="2" charset="-122"/>
              </a:rPr>
              <a:t>光盘刻录好后，需要用油性笔在光盘上做标记，以免混淆，通常按照日期</a:t>
            </a:r>
            <a:r>
              <a:rPr lang="en-US" sz="1200" b="0">
                <a:latin typeface="Times New Roman" panose="02020603050405020304" charset="0"/>
                <a:ea typeface="宋体" panose="02010600030101010101" pitchFamily="2" charset="-122"/>
              </a:rPr>
              <a:t>+</a:t>
            </a:r>
            <a:r>
              <a:rPr lang="zh-CN" sz="1200" b="0">
                <a:ea typeface="宋体" panose="02010600030101010101" pitchFamily="2" charset="-122"/>
              </a:rPr>
              <a:t>内容进行命名，如</a:t>
            </a:r>
            <a:r>
              <a:rPr lang="en-US" sz="1200" b="0">
                <a:latin typeface="Times New Roman" panose="02020603050405020304" charset="0"/>
                <a:ea typeface="宋体" panose="02010600030101010101" pitchFamily="2" charset="-122"/>
              </a:rPr>
              <a:t>“2015</a:t>
            </a:r>
            <a:r>
              <a:rPr lang="zh-CN" sz="1200" b="0">
                <a:latin typeface="Times New Roman" panose="02020603050405020304" charset="0"/>
                <a:ea typeface="宋体" panose="02010600030101010101" pitchFamily="2" charset="-122"/>
              </a:rPr>
              <a:t>年</a:t>
            </a:r>
            <a:r>
              <a:rPr lang="en-US" sz="1200" b="0">
                <a:latin typeface="Times New Roman" panose="02020603050405020304" charset="0"/>
                <a:ea typeface="宋体" panose="02010600030101010101" pitchFamily="2" charset="-122"/>
              </a:rPr>
              <a:t>11</a:t>
            </a:r>
            <a:r>
              <a:rPr lang="zh-CN" sz="1200" b="0">
                <a:latin typeface="Times New Roman" panose="02020603050405020304" charset="0"/>
                <a:ea typeface="宋体" panose="02010600030101010101" pitchFamily="2" charset="-122"/>
              </a:rPr>
              <a:t>月财务室第一季度报表</a:t>
            </a:r>
            <a:r>
              <a:rPr lang="en-US" sz="1200" b="0">
                <a:latin typeface="Times New Roman" panose="02020603050405020304" charset="0"/>
                <a:ea typeface="宋体" panose="02010600030101010101" pitchFamily="2" charset="-122"/>
              </a:rPr>
              <a:t>”</a:t>
            </a:r>
            <a:r>
              <a:rPr lang="zh-CN" sz="1200" b="0">
                <a:latin typeface="Times New Roman" panose="02020603050405020304" charset="0"/>
                <a:ea typeface="宋体" panose="02010600030101010101" pitchFamily="2" charset="-122"/>
              </a:rPr>
              <a:t>。</a:t>
            </a:r>
            <a:endParaRPr lang="zh-CN" sz="1050" b="0">
              <a:latin typeface="Calibri" panose="020F0502020204030204" charset="0"/>
              <a:ea typeface="宋体" panose="02010600030101010101" pitchFamily="2" charset="-122"/>
            </a:endParaRPr>
          </a:p>
          <a:p>
            <a:pPr indent="306070"/>
            <a:r>
              <a:rPr lang="zh-CN" sz="1050" b="0">
                <a:latin typeface="Calibri" panose="020F0502020204030204" charset="0"/>
                <a:ea typeface="宋体" panose="02010600030101010101" pitchFamily="2" charset="-122"/>
              </a:rPr>
              <a:t>通过上面</a:t>
            </a:r>
            <a:r>
              <a:rPr lang="en-US" sz="1050" b="0">
                <a:latin typeface="Calibri" panose="020F0502020204030204" charset="0"/>
                <a:ea typeface="宋体" panose="02010600030101010101" pitchFamily="2" charset="-122"/>
              </a:rPr>
              <a:t>4</a:t>
            </a:r>
            <a:r>
              <a:rPr lang="zh-CN" sz="1050" b="0">
                <a:latin typeface="Calibri" panose="020F0502020204030204" charset="0"/>
                <a:ea typeface="宋体" panose="02010600030101010101" pitchFamily="2" charset="-122"/>
              </a:rPr>
              <a:t>步，完成了财务室第一季度报表的光盘刻录备份。</a:t>
            </a:r>
            <a:endParaRPr lang="zh-CN" altLang="en-US"/>
          </a:p>
        </p:txBody>
      </p:sp>
      <p:pic>
        <p:nvPicPr>
          <p:cNvPr id="2" name="图片 1"/>
          <p:cNvPicPr>
            <a:picLocks noChangeAspect="1"/>
          </p:cNvPicPr>
          <p:nvPr/>
        </p:nvPicPr>
        <p:blipFill>
          <a:blip r:embed="rId3"/>
          <a:stretch>
            <a:fillRect/>
          </a:stretch>
        </p:blipFill>
        <p:spPr>
          <a:xfrm>
            <a:off x="1058545" y="2010410"/>
            <a:ext cx="3349625" cy="2385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68590" y="333450"/>
            <a:ext cx="30168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91" name="标题2"/>
          <p:cNvSpPr>
            <a:spLocks noChangeArrowheads="1"/>
          </p:cNvSpPr>
          <p:nvPr/>
        </p:nvSpPr>
        <p:spPr bwMode="gray">
          <a:xfrm>
            <a:off x="698500" y="1053465"/>
            <a:ext cx="5976620" cy="643255"/>
          </a:xfrm>
          <a:prstGeom prst="roundRect">
            <a:avLst>
              <a:gd name="adj" fmla="val 11921"/>
            </a:avLst>
          </a:prstGeom>
          <a:solidFill>
            <a:srgbClr val="ED7D3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20000"/>
              </a:lnSpc>
              <a:buClr>
                <a:srgbClr val="414455"/>
              </a:buClr>
            </a:pP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拓展延伸：私刻光盘销售近</a:t>
            </a:r>
            <a:r>
              <a:rPr lang="en-US" altLang="zh-CN" sz="2400" b="1" noProof="0" dirty="0">
                <a:ln>
                  <a:noFill/>
                </a:ln>
                <a:solidFill>
                  <a:schemeClr val="bg1"/>
                </a:solidFill>
                <a:effectLst/>
                <a:uLnTx/>
                <a:uFillTx/>
                <a:latin typeface="Arial" panose="020B0604020202020204"/>
                <a:ea typeface="微软雅黑" panose="020B0503020204020204" pitchFamily="34" charset="-122"/>
                <a:cs typeface="+mn-ea"/>
                <a:sym typeface="+mn-lt"/>
              </a:rPr>
              <a:t>3</a:t>
            </a:r>
            <a:r>
              <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rPr>
              <a:t>万张，获刑</a:t>
            </a:r>
            <a:endParaRPr lang="zh-CN" altLang="en-US" sz="2400" b="1" noProof="0" dirty="0">
              <a:ln>
                <a:noFill/>
              </a:ln>
              <a:solidFill>
                <a:schemeClr val="bg1"/>
              </a:solidFill>
              <a:effectLst/>
              <a:uLnTx/>
              <a:uFillTx/>
              <a:latin typeface="Arial" panose="020B0604020202020204"/>
              <a:ea typeface="微软雅黑" panose="020B0503020204020204" pitchFamily="34" charset="-122"/>
              <a:cs typeface="+mn-ea"/>
              <a:sym typeface="+mn-lt"/>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482600" y="2061845"/>
            <a:ext cx="9187815" cy="2861310"/>
          </a:xfrm>
          <a:prstGeom prst="rect">
            <a:avLst/>
          </a:prstGeom>
          <a:noFill/>
          <a:ln w="9525">
            <a:noFill/>
          </a:ln>
        </p:spPr>
        <p:txBody>
          <a:bodyPr wrap="square">
            <a:spAutoFit/>
          </a:bodyPr>
          <a:lstStyle/>
          <a:p>
            <a:pPr indent="304800"/>
            <a:r>
              <a:rPr lang="zh-CN" sz="1200" b="0">
                <a:solidFill>
                  <a:srgbClr val="FF0000"/>
                </a:solidFill>
                <a:latin typeface="Times New Roman" panose="02020603050405020304" charset="0"/>
                <a:ea typeface="宋体" panose="02010600030101010101" pitchFamily="2" charset="-122"/>
              </a:rPr>
              <a:t>将网上喜欢的音像作品刻成光盘或拷贝下来，在网络发达的今天是件寻常事，但如果将这些储存介质拿来售卖，就有可能侵犯著作权了。</a:t>
            </a:r>
            <a:endParaRPr lang="zh-CN" sz="1200" b="0">
              <a:solidFill>
                <a:srgbClr val="FF0000"/>
              </a:solidFill>
              <a:latin typeface="Times New Roman" panose="02020603050405020304" charset="0"/>
              <a:ea typeface="宋体" panose="02010600030101010101" pitchFamily="2" charset="-122"/>
            </a:endParaRPr>
          </a:p>
          <a:p>
            <a:pPr indent="304800"/>
            <a:endParaRPr lang="en-US" sz="1200" b="0">
              <a:solidFill>
                <a:srgbClr val="FF0000"/>
              </a:solidFill>
              <a:latin typeface="Times New Roman" panose="02020603050405020304" charset="0"/>
              <a:ea typeface="宋体" panose="02010600030101010101" pitchFamily="2" charset="-122"/>
            </a:endParaRPr>
          </a:p>
          <a:p>
            <a:pPr indent="304800"/>
            <a:r>
              <a:rPr lang="en-US" sz="1200" b="0">
                <a:solidFill>
                  <a:srgbClr val="FF0000"/>
                </a:solidFill>
                <a:latin typeface="Times New Roman" panose="02020603050405020304" charset="0"/>
                <a:ea typeface="宋体" panose="02010600030101010101" pitchFamily="2" charset="-122"/>
              </a:rPr>
              <a:t>        2018</a:t>
            </a:r>
            <a:r>
              <a:rPr lang="zh-CN" sz="1200" b="0">
                <a:solidFill>
                  <a:srgbClr val="FF0000"/>
                </a:solidFill>
                <a:latin typeface="Times New Roman" panose="02020603050405020304" charset="0"/>
                <a:ea typeface="宋体" panose="02010600030101010101" pitchFamily="2" charset="-122"/>
              </a:rPr>
              <a:t>年至</a:t>
            </a:r>
            <a:r>
              <a:rPr lang="en-US" sz="1200" b="0">
                <a:solidFill>
                  <a:srgbClr val="FF0000"/>
                </a:solidFill>
                <a:latin typeface="Times New Roman" panose="02020603050405020304" charset="0"/>
                <a:ea typeface="宋体" panose="02010600030101010101" pitchFamily="2" charset="-122"/>
              </a:rPr>
              <a:t>2020</a:t>
            </a:r>
            <a:r>
              <a:rPr lang="zh-CN" sz="1200" b="0">
                <a:solidFill>
                  <a:srgbClr val="FF0000"/>
                </a:solidFill>
                <a:latin typeface="Times New Roman" panose="02020603050405020304" charset="0"/>
                <a:ea typeface="宋体" panose="02010600030101010101" pitchFamily="2" charset="-122"/>
              </a:rPr>
              <a:t>年间，为了以低廉的成本获得高额的利润，周某虎和王某艳合谋，将从音乐平台下载的歌曲用刻录机复制刻录到空白光碟，然后重新编印歌曲目录包装制成成品，并通过网络电商平台销售到全国各地，从中获取利润</a:t>
            </a:r>
            <a:r>
              <a:rPr lang="en-US" sz="1200" b="0">
                <a:solidFill>
                  <a:srgbClr val="FF0000"/>
                </a:solidFill>
                <a:latin typeface="Times New Roman" panose="02020603050405020304" charset="0"/>
                <a:ea typeface="宋体" panose="02010600030101010101" pitchFamily="2" charset="-122"/>
              </a:rPr>
              <a:t>20</a:t>
            </a:r>
            <a:r>
              <a:rPr lang="zh-CN" sz="1200" b="0">
                <a:solidFill>
                  <a:srgbClr val="FF0000"/>
                </a:solidFill>
                <a:latin typeface="Times New Roman" panose="02020603050405020304" charset="0"/>
                <a:ea typeface="宋体" panose="02010600030101010101" pitchFamily="2" charset="-122"/>
              </a:rPr>
              <a:t>余万元。</a:t>
            </a:r>
            <a:r>
              <a:rPr lang="en-US" sz="1200" b="0">
                <a:solidFill>
                  <a:srgbClr val="FF0000"/>
                </a:solidFill>
                <a:latin typeface="Times New Roman" panose="02020603050405020304" charset="0"/>
                <a:ea typeface="宋体" panose="02010600030101010101" pitchFamily="2" charset="-122"/>
              </a:rPr>
              <a:t>2020</a:t>
            </a:r>
            <a:r>
              <a:rPr lang="zh-CN" sz="1200" b="0">
                <a:solidFill>
                  <a:srgbClr val="FF0000"/>
                </a:solidFill>
                <a:latin typeface="Times New Roman" panose="02020603050405020304" charset="0"/>
                <a:ea typeface="宋体" panose="02010600030101010101" pitchFamily="2" charset="-122"/>
              </a:rPr>
              <a:t>年</a:t>
            </a:r>
            <a:r>
              <a:rPr lang="en-US" sz="1200" b="0">
                <a:solidFill>
                  <a:srgbClr val="FF0000"/>
                </a:solidFill>
                <a:latin typeface="Times New Roman" panose="02020603050405020304" charset="0"/>
                <a:ea typeface="宋体" panose="02010600030101010101" pitchFamily="2" charset="-122"/>
              </a:rPr>
              <a:t>11</a:t>
            </a:r>
            <a:r>
              <a:rPr lang="zh-CN" sz="1200" b="0">
                <a:solidFill>
                  <a:srgbClr val="FF0000"/>
                </a:solidFill>
                <a:latin typeface="Times New Roman" panose="02020603050405020304" charset="0"/>
                <a:ea typeface="宋体" panose="02010600030101010101" pitchFamily="2" charset="-122"/>
              </a:rPr>
              <a:t>月</a:t>
            </a:r>
            <a:r>
              <a:rPr lang="en-US" sz="1200" b="0">
                <a:solidFill>
                  <a:srgbClr val="FF0000"/>
                </a:solidFill>
                <a:latin typeface="Times New Roman" panose="02020603050405020304" charset="0"/>
                <a:ea typeface="宋体" panose="02010600030101010101" pitchFamily="2" charset="-122"/>
              </a:rPr>
              <a:t>4</a:t>
            </a:r>
            <a:r>
              <a:rPr lang="zh-CN" sz="1200" b="0">
                <a:solidFill>
                  <a:srgbClr val="FF0000"/>
                </a:solidFill>
                <a:latin typeface="Times New Roman" panose="02020603050405020304" charset="0"/>
                <a:ea typeface="宋体" panose="02010600030101010101" pitchFamily="2" charset="-122"/>
              </a:rPr>
              <a:t>日，周某虎和王某艳被公安机关抓获，并当场查获刻录机</a:t>
            </a:r>
            <a:r>
              <a:rPr lang="en-US" sz="1200" b="0">
                <a:solidFill>
                  <a:srgbClr val="FF0000"/>
                </a:solidFill>
                <a:latin typeface="Times New Roman" panose="02020603050405020304" charset="0"/>
                <a:ea typeface="宋体" panose="02010600030101010101" pitchFamily="2" charset="-122"/>
              </a:rPr>
              <a:t>6</a:t>
            </a:r>
            <a:r>
              <a:rPr lang="zh-CN" sz="1200" b="0">
                <a:solidFill>
                  <a:srgbClr val="FF0000"/>
                </a:solidFill>
                <a:latin typeface="Times New Roman" panose="02020603050405020304" charset="0"/>
                <a:ea typeface="宋体" panose="02010600030101010101" pitchFamily="2" charset="-122"/>
              </a:rPr>
              <a:t>台、复制刻录成品车载音乐光碟</a:t>
            </a:r>
            <a:r>
              <a:rPr lang="en-US" sz="1200" b="0">
                <a:solidFill>
                  <a:srgbClr val="FF0000"/>
                </a:solidFill>
                <a:latin typeface="Times New Roman" panose="02020603050405020304" charset="0"/>
                <a:ea typeface="宋体" panose="02010600030101010101" pitchFamily="2" charset="-122"/>
              </a:rPr>
              <a:t>29200</a:t>
            </a:r>
            <a:r>
              <a:rPr lang="zh-CN" sz="1200" b="0">
                <a:solidFill>
                  <a:srgbClr val="FF0000"/>
                </a:solidFill>
                <a:latin typeface="Times New Roman" panose="02020603050405020304" charset="0"/>
                <a:ea typeface="宋体" panose="02010600030101010101" pitchFamily="2" charset="-122"/>
              </a:rPr>
              <a:t>张等物品。</a:t>
            </a:r>
            <a:endParaRPr lang="zh-CN" sz="1200" b="0">
              <a:solidFill>
                <a:srgbClr val="FF0000"/>
              </a:solidFill>
              <a:latin typeface="Times New Roman" panose="02020603050405020304" charset="0"/>
              <a:ea typeface="宋体" panose="02010600030101010101" pitchFamily="2" charset="-122"/>
            </a:endParaRPr>
          </a:p>
          <a:p>
            <a:pPr indent="304800"/>
            <a:endParaRPr lang="zh-CN" sz="1200" b="0">
              <a:solidFill>
                <a:srgbClr val="FF0000"/>
              </a:solidFill>
              <a:latin typeface="Times New Roman" panose="02020603050405020304" charset="0"/>
              <a:ea typeface="宋体" panose="02010600030101010101" pitchFamily="2" charset="-122"/>
            </a:endParaRPr>
          </a:p>
          <a:p>
            <a:pPr indent="30480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办案人员对查扣的成品音乐光碟进行抽样鉴定，查实送检的</a:t>
            </a:r>
            <a:r>
              <a:rPr lang="en-US" sz="1200" b="0">
                <a:solidFill>
                  <a:srgbClr val="FF0000"/>
                </a:solidFill>
                <a:latin typeface="Times New Roman" panose="02020603050405020304" charset="0"/>
                <a:ea typeface="宋体" panose="02010600030101010101" pitchFamily="2" charset="-122"/>
              </a:rPr>
              <a:t>666</a:t>
            </a:r>
            <a:r>
              <a:rPr lang="zh-CN" sz="1200" b="0">
                <a:solidFill>
                  <a:srgbClr val="FF0000"/>
                </a:solidFill>
                <a:latin typeface="Times New Roman" panose="02020603050405020304" charset="0"/>
                <a:ea typeface="宋体" panose="02010600030101010101" pitchFamily="2" charset="-122"/>
              </a:rPr>
              <a:t>套成品音乐光碟均属于非法音像制品。周某虎和王某艳刻录音乐光盘并进行销售的行为并未取得著作权人等相关权利人许可其复制、发行的合法授权。</a:t>
            </a:r>
            <a:endParaRPr lang="zh-CN" sz="1200" b="0">
              <a:solidFill>
                <a:srgbClr val="FF0000"/>
              </a:solidFill>
              <a:latin typeface="Times New Roman" panose="02020603050405020304" charset="0"/>
              <a:ea typeface="宋体" panose="02010600030101010101" pitchFamily="2" charset="-122"/>
            </a:endParaRPr>
          </a:p>
          <a:p>
            <a:pPr indent="304800"/>
            <a:endParaRPr lang="zh-CN" sz="1200" b="0">
              <a:solidFill>
                <a:srgbClr val="FF0000"/>
              </a:solidFill>
              <a:latin typeface="Times New Roman" panose="02020603050405020304" charset="0"/>
              <a:ea typeface="宋体" panose="02010600030101010101" pitchFamily="2" charset="-122"/>
            </a:endParaRPr>
          </a:p>
          <a:p>
            <a:pPr indent="30480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法院经审理认为，被告人周某虎、王某艳以营利为目的，未经著作权人许可复制发行他人音乐作品，违法所得数额巨大，其行为已构成侵犯著作权罪。法院遂依法作出上述判决。</a:t>
            </a:r>
            <a:endParaRPr lang="zh-CN" sz="1200" b="0">
              <a:solidFill>
                <a:srgbClr val="FF0000"/>
              </a:solidFill>
              <a:latin typeface="Times New Roman" panose="02020603050405020304" charset="0"/>
              <a:ea typeface="宋体" panose="02010600030101010101" pitchFamily="2" charset="-122"/>
            </a:endParaRPr>
          </a:p>
          <a:p>
            <a:pPr indent="304800"/>
            <a:endParaRPr lang="zh-CN" sz="1200" b="0">
              <a:solidFill>
                <a:srgbClr val="FF0000"/>
              </a:solidFill>
              <a:latin typeface="Times New Roman" panose="02020603050405020304" charset="0"/>
              <a:ea typeface="宋体" panose="02010600030101010101" pitchFamily="2" charset="-122"/>
            </a:endParaRPr>
          </a:p>
          <a:p>
            <a:pPr indent="30480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著作权等知识产权受法律保护，销售盗版音乐、盗版书籍等盗版作品是对他人智力成果的</a:t>
            </a:r>
            <a:r>
              <a:rPr lang="zh-CN" sz="1200" b="0">
                <a:solidFill>
                  <a:srgbClr val="FF0000"/>
                </a:solidFill>
                <a:latin typeface="Times New Roman" panose="02020603050405020304" charset="0"/>
                <a:ea typeface="宋体" panose="02010600030101010101" pitchFamily="2" charset="-122"/>
                <a:cs typeface="Times New Roman" panose="02020603050405020304" charset="0"/>
              </a:rPr>
              <a:t>“盗窃”。希望大家都能提升知识产权保护意识，尊重他人创作成果，抵制侵权假冒等违法犯罪行为，共同营造公平竞争的营商环境和安全放心的消费环境。</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8430" y="189230"/>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4087495" y="1917700"/>
            <a:ext cx="4438015" cy="1688080"/>
            <a:chOff x="6437" y="3020"/>
            <a:chExt cx="6012" cy="3022"/>
          </a:xfrm>
        </p:grpSpPr>
        <p:sp>
          <p:nvSpPr>
            <p:cNvPr id="25" name="文本框 24"/>
            <p:cNvSpPr txBox="1"/>
            <p:nvPr/>
          </p:nvSpPr>
          <p:spPr>
            <a:xfrm>
              <a:off x="6437" y="4556"/>
              <a:ext cx="6012" cy="1486"/>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云存储备份</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265"/>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任务二</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1490815" y="333450"/>
            <a:ext cx="2802890"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4" name="文本框 3"/>
          <p:cNvSpPr txBox="1"/>
          <p:nvPr/>
        </p:nvSpPr>
        <p:spPr>
          <a:xfrm>
            <a:off x="626745" y="1377950"/>
            <a:ext cx="5080000" cy="252730"/>
          </a:xfrm>
          <a:prstGeom prst="rect">
            <a:avLst/>
          </a:prstGeom>
          <a:noFill/>
          <a:ln w="9525">
            <a:noFill/>
          </a:ln>
        </p:spPr>
        <p:txBody>
          <a:bodyPr>
            <a:spAutoFit/>
          </a:bodyPr>
          <a:lstStyle/>
          <a:p>
            <a:pPr indent="0"/>
            <a:r>
              <a:rPr lang="zh-CN" sz="1050" b="0">
                <a:latin typeface="Calibri" panose="020F0502020204030204" charset="0"/>
                <a:ea typeface="宋体" panose="02010600030101010101" pitchFamily="2" charset="-122"/>
              </a:rPr>
              <a:t>任务二</a:t>
            </a:r>
            <a:r>
              <a:rPr lang="en-US" sz="1050" b="0">
                <a:latin typeface="Calibri" panose="020F0502020204030204" charset="0"/>
                <a:ea typeface="宋体" panose="02010600030101010101" pitchFamily="2" charset="-122"/>
                <a:cs typeface="Times New Roman" panose="02020603050405020304" charset="0"/>
              </a:rPr>
              <a:t>  </a:t>
            </a:r>
            <a:r>
              <a:rPr lang="zh-CN" sz="1050" b="0">
                <a:solidFill>
                  <a:srgbClr val="FF0000"/>
                </a:solidFill>
                <a:latin typeface="Calibri" panose="020F0502020204030204" charset="0"/>
                <a:ea typeface="宋体" panose="02010600030101010101" pitchFamily="2" charset="-122"/>
              </a:rPr>
              <a:t>云存储备份</a:t>
            </a:r>
            <a:endParaRPr lang="zh-CN" altLang="en-US"/>
          </a:p>
        </p:txBody>
      </p:sp>
      <p:sp>
        <p:nvSpPr>
          <p:cNvPr id="5" name="文本框 4"/>
          <p:cNvSpPr txBox="1"/>
          <p:nvPr/>
        </p:nvSpPr>
        <p:spPr>
          <a:xfrm>
            <a:off x="482600" y="1845945"/>
            <a:ext cx="10257790" cy="645160"/>
          </a:xfrm>
          <a:prstGeom prst="rect">
            <a:avLst/>
          </a:prstGeom>
          <a:noFill/>
          <a:ln w="9525">
            <a:noFill/>
          </a:ln>
        </p:spPr>
        <p:txBody>
          <a:bodyPr wrap="square">
            <a:spAutoFit/>
          </a:bodyPr>
          <a:lstStyle/>
          <a:p>
            <a:pPr indent="0"/>
            <a:r>
              <a:rPr lang="zh-CN" sz="1200" b="1">
                <a:latin typeface="Cambria" panose="02040503050406030204" charset="0"/>
                <a:ea typeface="宋体" panose="02010600030101010101" pitchFamily="2" charset="-122"/>
              </a:rPr>
              <a:t>【任务说明</a:t>
            </a:r>
            <a:r>
              <a:rPr lang="zh-CN" sz="1200" b="1">
                <a:ea typeface="宋体" panose="02010600030101010101" pitchFamily="2" charset="-122"/>
              </a:rPr>
              <a:t>】</a:t>
            </a:r>
            <a:endParaRPr lang="zh-CN" sz="1200" b="0">
              <a:solidFill>
                <a:srgbClr val="FF0000"/>
              </a:solidFill>
              <a:latin typeface="Times New Roman" panose="02020603050405020304" charset="0"/>
              <a:ea typeface="宋体" panose="02010600030101010101" pitchFamily="2" charset="-122"/>
            </a:endParaRPr>
          </a:p>
          <a:p>
            <a:pPr indent="0"/>
            <a:r>
              <a:rPr lang="zh-CN" sz="1200" b="0">
                <a:solidFill>
                  <a:srgbClr val="FF0000"/>
                </a:solidFill>
                <a:latin typeface="Times New Roman" panose="02020603050405020304" charset="0"/>
                <a:ea typeface="宋体" panose="02010600030101010101" pitchFamily="2" charset="-122"/>
              </a:rPr>
              <a:t>公司准备将一些公共资料集中存储、使用及备份，李明经过调研后发现，不少公司使用</a:t>
            </a:r>
            <a:r>
              <a:rPr lang="en-US" sz="1200" b="0">
                <a:solidFill>
                  <a:srgbClr val="FF0000"/>
                </a:solidFill>
                <a:latin typeface="Times New Roman" panose="02020603050405020304" charset="0"/>
                <a:ea typeface="宋体" panose="02010600030101010101" pitchFamily="2" charset="-122"/>
              </a:rPr>
              <a:t>NAS</a:t>
            </a:r>
            <a:r>
              <a:rPr lang="zh-CN" sz="1200" b="0">
                <a:solidFill>
                  <a:srgbClr val="FF0000"/>
                </a:solidFill>
                <a:latin typeface="Times New Roman" panose="02020603050405020304" charset="0"/>
                <a:ea typeface="宋体" panose="02010600030101010101" pitchFamily="2" charset="-122"/>
              </a:rPr>
              <a:t>存储设备实现私有云存储功能，管理、使用都很方便。</a:t>
            </a:r>
            <a:endParaRPr lang="zh-CN" sz="1200" b="0">
              <a:solidFill>
                <a:srgbClr val="FF0000"/>
              </a:solidFill>
              <a:latin typeface="Times New Roman" panose="02020603050405020304" charset="0"/>
              <a:ea typeface="宋体" panose="02010600030101010101" pitchFamily="2" charset="-122"/>
            </a:endParaRPr>
          </a:p>
          <a:p>
            <a:pPr indent="0"/>
            <a:r>
              <a:rPr lang="zh-CN" sz="1200" b="0">
                <a:solidFill>
                  <a:srgbClr val="FF0000"/>
                </a:solidFill>
                <a:latin typeface="Times New Roman" panose="02020603050405020304" charset="0"/>
                <a:ea typeface="宋体" panose="02010600030101010101" pitchFamily="2" charset="-122"/>
              </a:rPr>
              <a:t>本任务学会使用</a:t>
            </a:r>
            <a:r>
              <a:rPr lang="en-US" sz="1200" b="0">
                <a:solidFill>
                  <a:srgbClr val="FF0000"/>
                </a:solidFill>
                <a:latin typeface="Times New Roman" panose="02020603050405020304" charset="0"/>
                <a:ea typeface="宋体" panose="02010600030101010101" pitchFamily="2" charset="-122"/>
              </a:rPr>
              <a:t>NAS</a:t>
            </a:r>
            <a:r>
              <a:rPr lang="zh-CN" sz="1200" b="0">
                <a:solidFill>
                  <a:srgbClr val="FF0000"/>
                </a:solidFill>
                <a:latin typeface="Times New Roman" panose="02020603050405020304" charset="0"/>
                <a:ea typeface="宋体" panose="02010600030101010101" pitchFamily="2" charset="-122"/>
              </a:rPr>
              <a:t>存储设备实现私有云存储，设备连接示意图如图</a:t>
            </a:r>
            <a:r>
              <a:rPr lang="en-US" sz="1200" b="0">
                <a:solidFill>
                  <a:srgbClr val="FF0000"/>
                </a:solidFill>
                <a:latin typeface="Times New Roman" panose="02020603050405020304" charset="0"/>
                <a:ea typeface="宋体" panose="02010600030101010101" pitchFamily="2" charset="-122"/>
              </a:rPr>
              <a:t>2.3.10</a:t>
            </a:r>
            <a:r>
              <a:rPr lang="zh-CN" sz="1200" b="0">
                <a:solidFill>
                  <a:srgbClr val="FF0000"/>
                </a:solidFill>
                <a:latin typeface="Times New Roman" panose="02020603050405020304" charset="0"/>
                <a:ea typeface="宋体" panose="02010600030101010101" pitchFamily="2" charset="-122"/>
              </a:rPr>
              <a:t>所示。</a:t>
            </a:r>
            <a:endParaRPr lang="zh-CN" altLang="en-US"/>
          </a:p>
        </p:txBody>
      </p:sp>
      <p:pic>
        <p:nvPicPr>
          <p:cNvPr id="462" name="图片 4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0980" y="2926080"/>
            <a:ext cx="5232400" cy="2396490"/>
          </a:xfrm>
          <a:prstGeom prst="rect">
            <a:avLst/>
          </a:prstGeom>
        </p:spPr>
      </p:pic>
      <p:sp>
        <p:nvSpPr>
          <p:cNvPr id="7" name="文本框 6"/>
          <p:cNvSpPr txBox="1"/>
          <p:nvPr/>
        </p:nvSpPr>
        <p:spPr>
          <a:xfrm>
            <a:off x="-165100" y="4869815"/>
            <a:ext cx="5080000" cy="252730"/>
          </a:xfrm>
          <a:prstGeom prst="rect">
            <a:avLst/>
          </a:prstGeom>
          <a:noFill/>
          <a:ln w="9525">
            <a:noFill/>
          </a:ln>
        </p:spPr>
        <p:txBody>
          <a:bodyPr>
            <a:spAutoFit/>
          </a:bodyPr>
          <a:lstStyle/>
          <a:p>
            <a:pPr indent="0" algn="ctr"/>
            <a:r>
              <a:rPr lang="en-US" sz="1050" b="0">
                <a:latin typeface="Calibri" panose="020F0502020204030204" charset="0"/>
                <a:ea typeface="宋体" panose="02010600030101010101" pitchFamily="2" charset="-122"/>
              </a:rPr>
              <a:t>N</a:t>
            </a:r>
            <a:r>
              <a:rPr lang="en-US" sz="1050" b="0">
                <a:latin typeface="Calibri" panose="020F0502020204030204" charset="0"/>
                <a:ea typeface="宋体" panose="02010600030101010101" pitchFamily="2" charset="-122"/>
                <a:cs typeface="Times New Roman" panose="02020603050405020304" charset="0"/>
              </a:rPr>
              <a:t>AS</a:t>
            </a:r>
            <a:r>
              <a:rPr lang="zh-CN" sz="1050" b="0">
                <a:ea typeface="宋体" panose="02010600030101010101" pitchFamily="2" charset="-122"/>
              </a:rPr>
              <a:t>存储</a:t>
            </a:r>
            <a:r>
              <a:rPr lang="zh-CN" sz="1050" b="0">
                <a:latin typeface="Calibri" panose="020F0502020204030204" charset="0"/>
                <a:ea typeface="宋体" panose="02010600030101010101" pitchFamily="2" charset="-122"/>
              </a:rPr>
              <a:t>设备</a:t>
            </a:r>
            <a:endParaRPr lang="zh-CN" altLang="en-US"/>
          </a:p>
        </p:txBody>
      </p:sp>
      <p:sp>
        <p:nvSpPr>
          <p:cNvPr id="8" name="文本框 7"/>
          <p:cNvSpPr txBox="1"/>
          <p:nvPr/>
        </p:nvSpPr>
        <p:spPr>
          <a:xfrm>
            <a:off x="2426970" y="5734050"/>
            <a:ext cx="5080000" cy="252730"/>
          </a:xfrm>
          <a:prstGeom prst="rect">
            <a:avLst/>
          </a:prstGeom>
          <a:noFill/>
          <a:ln w="9525">
            <a:noFill/>
          </a:ln>
        </p:spPr>
        <p:txBody>
          <a:bodyPr>
            <a:spAutoFit/>
          </a:bodyPr>
          <a:lstStyle/>
          <a:p>
            <a:pPr indent="0" algn="ctr"/>
            <a:r>
              <a:rPr lang="zh-CN" sz="1050" b="0">
                <a:solidFill>
                  <a:srgbClr val="FF0000"/>
                </a:solidFill>
                <a:ea typeface="宋体" panose="02010600030101010101" pitchFamily="2" charset="-122"/>
              </a:rPr>
              <a:t>图</a:t>
            </a:r>
            <a:r>
              <a:rPr lang="en-US" sz="1050" b="0">
                <a:solidFill>
                  <a:srgbClr val="FF0000"/>
                </a:solidFill>
                <a:latin typeface="宋体" panose="02010600030101010101" pitchFamily="2" charset="-122"/>
                <a:cs typeface="Times New Roman" panose="02020603050405020304" charset="0"/>
              </a:rPr>
              <a:t>2</a:t>
            </a:r>
            <a:r>
              <a:rPr lang="en-US" sz="1050" b="0">
                <a:solidFill>
                  <a:srgbClr val="FF0000"/>
                </a:solidFill>
                <a:latin typeface="宋体" panose="02010600030101010101" pitchFamily="2" charset="-122"/>
              </a:rPr>
              <a:t>.3.</a:t>
            </a:r>
            <a:r>
              <a:rPr lang="en-US" sz="1050" b="0">
                <a:solidFill>
                  <a:srgbClr val="FF0000"/>
                </a:solidFill>
                <a:latin typeface="宋体" panose="02010600030101010101" pitchFamily="2" charset="-122"/>
                <a:cs typeface="Times New Roman" panose="02020603050405020304" charset="0"/>
              </a:rPr>
              <a:t>10 </a:t>
            </a:r>
            <a:r>
              <a:rPr lang="zh-CN" sz="1050" b="0">
                <a:solidFill>
                  <a:srgbClr val="FF0000"/>
                </a:solidFill>
                <a:ea typeface="宋体" panose="02010600030101010101" pitchFamily="2" charset="-122"/>
              </a:rPr>
              <a:t>设备连接示意图</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1"/>
          <p:cNvSpPr txBox="1"/>
          <p:nvPr/>
        </p:nvSpPr>
        <p:spPr>
          <a:xfrm>
            <a:off x="1468590" y="333450"/>
            <a:ext cx="2802890"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3" name="图片 32"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410845" y="1163320"/>
            <a:ext cx="7575550" cy="1291590"/>
          </a:xfrm>
          <a:prstGeom prst="rect">
            <a:avLst/>
          </a:prstGeom>
          <a:noFill/>
          <a:ln w="9525">
            <a:noFill/>
          </a:ln>
        </p:spPr>
        <p:txBody>
          <a:bodyPr wrap="square">
            <a:spAutoFit/>
          </a:bodyPr>
          <a:lstStyle/>
          <a:p>
            <a:pPr indent="0"/>
            <a:r>
              <a:rPr lang="zh-CN" sz="1200" b="1">
                <a:latin typeface="Cambria" panose="02040503050406030204" charset="0"/>
                <a:ea typeface="宋体" panose="02010600030101010101" pitchFamily="2" charset="-122"/>
              </a:rPr>
              <a:t>【任务</a:t>
            </a:r>
            <a:r>
              <a:rPr lang="zh-CN" sz="1200" b="1">
                <a:ea typeface="宋体" panose="02010600030101010101" pitchFamily="2" charset="-122"/>
              </a:rPr>
              <a:t>准备】</a:t>
            </a:r>
            <a:endParaRPr lang="zh-CN" sz="1200" b="1">
              <a:ea typeface="宋体" panose="02010600030101010101" pitchFamily="2" charset="-122"/>
            </a:endParaRPr>
          </a:p>
          <a:p>
            <a:pPr indent="0"/>
            <a:endParaRPr lang="en-US" sz="1200" b="1">
              <a:latin typeface="Times New Roman" panose="02020603050405020304" charset="0"/>
              <a:ea typeface="宋体" panose="02010600030101010101" pitchFamily="2" charset="-122"/>
            </a:endParaRPr>
          </a:p>
          <a:p>
            <a:pPr indent="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a:t>
            </a:r>
            <a:r>
              <a:rPr lang="zh-CN" sz="1200" b="1">
                <a:solidFill>
                  <a:srgbClr val="FF0000"/>
                </a:solidFill>
                <a:latin typeface="Times New Roman" panose="02020603050405020304" charset="0"/>
                <a:ea typeface="宋体" panose="02010600030101010101" pitchFamily="2" charset="-122"/>
              </a:rPr>
              <a:t>认识</a:t>
            </a:r>
            <a:r>
              <a:rPr lang="en-US" sz="1200" b="1">
                <a:solidFill>
                  <a:srgbClr val="FF0000"/>
                </a:solidFill>
                <a:latin typeface="Times New Roman" panose="02020603050405020304" charset="0"/>
                <a:ea typeface="宋体" panose="02010600030101010101" pitchFamily="2" charset="-122"/>
              </a:rPr>
              <a:t>NAS</a:t>
            </a:r>
            <a:r>
              <a:rPr lang="zh-CN" sz="1200" b="1">
                <a:solidFill>
                  <a:srgbClr val="FF0000"/>
                </a:solidFill>
                <a:latin typeface="Times New Roman" panose="02020603050405020304" charset="0"/>
                <a:ea typeface="宋体" panose="02010600030101010101" pitchFamily="2" charset="-122"/>
              </a:rPr>
              <a:t>存储设备</a:t>
            </a:r>
            <a:endParaRPr lang="zh-CN" sz="1200" b="1">
              <a:solidFill>
                <a:srgbClr val="FF0000"/>
              </a:solidFill>
              <a:latin typeface="Times New Roman" panose="02020603050405020304" charset="0"/>
              <a:ea typeface="宋体" panose="02010600030101010101" pitchFamily="2" charset="-122"/>
            </a:endParaRPr>
          </a:p>
          <a:p>
            <a:pPr indent="0"/>
            <a:endParaRPr lang="en-US" sz="1050" b="0">
              <a:solidFill>
                <a:srgbClr val="FF0000"/>
              </a:solidFill>
              <a:latin typeface="Calibri" panose="020F0502020204030204" charset="0"/>
              <a:ea typeface="宋体" panose="02010600030101010101" pitchFamily="2" charset="-122"/>
            </a:endParaRPr>
          </a:p>
          <a:p>
            <a:pPr indent="0"/>
            <a:r>
              <a:rPr lang="en-US" sz="1050" b="0">
                <a:solidFill>
                  <a:srgbClr val="FF0000"/>
                </a:solidFill>
                <a:latin typeface="Calibri" panose="020F0502020204030204" charset="0"/>
                <a:ea typeface="宋体" panose="02010600030101010101" pitchFamily="2" charset="-122"/>
              </a:rPr>
              <a:t>         NAS</a:t>
            </a:r>
            <a:r>
              <a:rPr lang="zh-CN" sz="1050" b="0">
                <a:solidFill>
                  <a:srgbClr val="FF0000"/>
                </a:solidFill>
                <a:latin typeface="Calibri" panose="020F0502020204030204" charset="0"/>
                <a:ea typeface="宋体" panose="02010600030101010101" pitchFamily="2" charset="-122"/>
              </a:rPr>
              <a:t>（</a:t>
            </a:r>
            <a:r>
              <a:rPr lang="en-US" sz="1050" b="0">
                <a:solidFill>
                  <a:srgbClr val="FF0000"/>
                </a:solidFill>
                <a:latin typeface="Calibri" panose="020F0502020204030204" charset="0"/>
                <a:ea typeface="宋体" panose="02010600030101010101" pitchFamily="2" charset="-122"/>
              </a:rPr>
              <a:t>Network Attached Storage</a:t>
            </a:r>
            <a:r>
              <a:rPr lang="zh-CN" sz="1050" b="0">
                <a:solidFill>
                  <a:srgbClr val="FF0000"/>
                </a:solidFill>
                <a:latin typeface="Calibri" panose="020F0502020204030204" charset="0"/>
                <a:ea typeface="宋体" panose="02010600030101010101" pitchFamily="2" charset="-122"/>
              </a:rPr>
              <a:t>）即网络存储器，是指连接在网络上，具备资料存储功能的装置，通俗的讲就是一台私有云存储服务器，可以通过网络进行访问，功能与百度网盘等公有云存储类似。常见的</a:t>
            </a:r>
            <a:r>
              <a:rPr lang="en-US" sz="1050" b="0">
                <a:solidFill>
                  <a:srgbClr val="FF0000"/>
                </a:solidFill>
                <a:latin typeface="Calibri" panose="020F0502020204030204" charset="0"/>
                <a:ea typeface="宋体" panose="02010600030101010101" pitchFamily="2" charset="-122"/>
              </a:rPr>
              <a:t>N</a:t>
            </a:r>
            <a:r>
              <a:rPr lang="en-US" sz="1050" b="0">
                <a:solidFill>
                  <a:srgbClr val="FF0000"/>
                </a:solidFill>
                <a:latin typeface="Calibri" panose="020F0502020204030204" charset="0"/>
                <a:ea typeface="宋体" panose="02010600030101010101" pitchFamily="2" charset="-122"/>
                <a:cs typeface="Times New Roman" panose="02020603050405020304" charset="0"/>
              </a:rPr>
              <a:t>AS</a:t>
            </a:r>
            <a:r>
              <a:rPr lang="zh-CN" sz="1050" b="0">
                <a:solidFill>
                  <a:srgbClr val="FF0000"/>
                </a:solidFill>
                <a:latin typeface="Calibri" panose="020F0502020204030204" charset="0"/>
                <a:ea typeface="宋体" panose="02010600030101010101" pitchFamily="2" charset="-122"/>
              </a:rPr>
              <a:t>存储设备品牌有群晖、联想、海康威视等，它们的功能与使用方式类似。</a:t>
            </a:r>
            <a:endParaRPr lang="zh-CN" altLang="en-US"/>
          </a:p>
        </p:txBody>
      </p:sp>
      <p:sp>
        <p:nvSpPr>
          <p:cNvPr id="3" name="文本框 2"/>
          <p:cNvSpPr txBox="1"/>
          <p:nvPr/>
        </p:nvSpPr>
        <p:spPr>
          <a:xfrm>
            <a:off x="122555" y="2709862"/>
            <a:ext cx="5080000" cy="460375"/>
          </a:xfrm>
          <a:prstGeom prst="rect">
            <a:avLst/>
          </a:prstGeom>
          <a:noFill/>
          <a:ln w="9525">
            <a:noFill/>
          </a:ln>
        </p:spPr>
        <p:txBody>
          <a:bodyPr>
            <a:spAutoFit/>
          </a:bodyPr>
          <a:lstStyle/>
          <a:p>
            <a:pPr indent="306070"/>
            <a:r>
              <a:rPr lang="en-US" sz="1200" b="1">
                <a:solidFill>
                  <a:srgbClr val="FF0000"/>
                </a:solidFill>
                <a:latin typeface="Times New Roman" panose="02020603050405020304" charset="0"/>
                <a:ea typeface="宋体" panose="02010600030101010101" pitchFamily="2" charset="-122"/>
              </a:rPr>
              <a:t>2</a:t>
            </a:r>
            <a:r>
              <a:rPr lang="zh-CN" sz="1200" b="1">
                <a:solidFill>
                  <a:srgbClr val="FF0000"/>
                </a:solidFill>
                <a:latin typeface="Times New Roman" panose="02020603050405020304" charset="0"/>
                <a:ea typeface="宋体" panose="02010600030101010101" pitchFamily="2" charset="-122"/>
              </a:rPr>
              <a:t>．设备准备</a:t>
            </a:r>
            <a:endParaRPr lang="zh-CN" sz="1200" b="0">
              <a:solidFill>
                <a:srgbClr val="FF0000"/>
              </a:solidFill>
              <a:latin typeface="Times New Roman" panose="02020603050405020304" charset="0"/>
              <a:ea typeface="宋体" panose="02010600030101010101" pitchFamily="2" charset="-122"/>
            </a:endParaRPr>
          </a:p>
          <a:p>
            <a:pPr indent="30607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根据任务说明的要求，所需设备如表</a:t>
            </a:r>
            <a:r>
              <a:rPr lang="en-US" sz="1200" b="0">
                <a:solidFill>
                  <a:srgbClr val="FF0000"/>
                </a:solidFill>
                <a:latin typeface="Times New Roman" panose="02020603050405020304" charset="0"/>
                <a:ea typeface="宋体" panose="02010600030101010101" pitchFamily="2" charset="-122"/>
              </a:rPr>
              <a:t>2.3.3</a:t>
            </a:r>
            <a:r>
              <a:rPr lang="zh-CN" sz="1200" b="0">
                <a:solidFill>
                  <a:srgbClr val="FF0000"/>
                </a:solidFill>
                <a:latin typeface="Times New Roman" panose="02020603050405020304" charset="0"/>
                <a:ea typeface="宋体" panose="02010600030101010101" pitchFamily="2" charset="-122"/>
              </a:rPr>
              <a:t>所示</a:t>
            </a:r>
            <a:endParaRPr lang="zh-CN" altLang="en-US"/>
          </a:p>
        </p:txBody>
      </p:sp>
      <p:sp>
        <p:nvSpPr>
          <p:cNvPr id="5" name="文本框 4"/>
          <p:cNvSpPr txBox="1"/>
          <p:nvPr/>
        </p:nvSpPr>
        <p:spPr>
          <a:xfrm>
            <a:off x="2282825" y="3357880"/>
            <a:ext cx="5080000" cy="252730"/>
          </a:xfrm>
          <a:prstGeom prst="rect">
            <a:avLst/>
          </a:prstGeom>
          <a:noFill/>
          <a:ln w="9525">
            <a:noFill/>
          </a:ln>
        </p:spPr>
        <p:txBody>
          <a:bodyPr>
            <a:spAutoFit/>
          </a:bodyPr>
          <a:lstStyle/>
          <a:p>
            <a:pPr indent="0" algn="ctr"/>
            <a:r>
              <a:rPr lang="zh-CN" sz="1050" b="0">
                <a:solidFill>
                  <a:srgbClr val="FF0000"/>
                </a:solidFill>
                <a:ea typeface="宋体" panose="02010600030101010101" pitchFamily="2" charset="-122"/>
              </a:rPr>
              <a:t>表</a:t>
            </a:r>
            <a:r>
              <a:rPr lang="en-US" sz="1050" b="0">
                <a:solidFill>
                  <a:srgbClr val="FF0000"/>
                </a:solidFill>
                <a:latin typeface="宋体" panose="02010600030101010101" pitchFamily="2" charset="-122"/>
                <a:cs typeface="Times New Roman" panose="02020603050405020304" charset="0"/>
              </a:rPr>
              <a:t>2.3.3 </a:t>
            </a:r>
            <a:r>
              <a:rPr lang="zh-CN" sz="1050" b="0">
                <a:solidFill>
                  <a:srgbClr val="FF0000"/>
                </a:solidFill>
                <a:ea typeface="宋体" panose="02010600030101010101" pitchFamily="2" charset="-122"/>
              </a:rPr>
              <a:t>任务所需设备清单</a:t>
            </a:r>
            <a:endParaRPr lang="zh-CN" altLang="en-US"/>
          </a:p>
        </p:txBody>
      </p:sp>
      <p:pic>
        <p:nvPicPr>
          <p:cNvPr id="7" name="图片 6"/>
          <p:cNvPicPr>
            <a:picLocks noChangeAspect="1"/>
          </p:cNvPicPr>
          <p:nvPr/>
        </p:nvPicPr>
        <p:blipFill>
          <a:blip r:embed="rId2"/>
          <a:stretch>
            <a:fillRect/>
          </a:stretch>
        </p:blipFill>
        <p:spPr>
          <a:xfrm>
            <a:off x="2211070" y="3717925"/>
            <a:ext cx="4922520" cy="2430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41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482600" y="1341120"/>
            <a:ext cx="10081260" cy="875665"/>
          </a:xfrm>
          <a:prstGeom prst="rect">
            <a:avLst/>
          </a:prstGeom>
          <a:noFill/>
          <a:ln w="9525">
            <a:noFill/>
          </a:ln>
        </p:spPr>
        <p:txBody>
          <a:bodyPr wrap="square">
            <a:spAutoFit/>
          </a:bodyPr>
          <a:lstStyle/>
          <a:p>
            <a:pPr indent="0"/>
            <a:r>
              <a:rPr lang="zh-CN" sz="1600" b="1">
                <a:latin typeface="Cambria" panose="02040503050406030204" charset="0"/>
                <a:ea typeface="宋体" panose="02010600030101010101" pitchFamily="2" charset="-122"/>
              </a:rPr>
              <a:t>【任务实施</a:t>
            </a:r>
            <a:r>
              <a:rPr lang="zh-CN" sz="1600" b="1">
                <a:ea typeface="宋体" panose="02010600030101010101" pitchFamily="2" charset="-122"/>
              </a:rPr>
              <a:t>】</a:t>
            </a:r>
            <a:endParaRPr lang="zh-CN" sz="1200" b="0">
              <a:solidFill>
                <a:srgbClr val="FF0000"/>
              </a:solidFill>
              <a:latin typeface="Times New Roman" panose="02020603050405020304" charset="0"/>
              <a:ea typeface="宋体" panose="02010600030101010101" pitchFamily="2" charset="-122"/>
            </a:endParaRPr>
          </a:p>
          <a:p>
            <a:pPr indent="0"/>
            <a:r>
              <a:rPr lang="en-US" altLang="zh-CN"/>
              <a:t>         </a:t>
            </a:r>
            <a:r>
              <a:rPr lang="zh-CN" altLang="en-US" sz="1400"/>
              <a:t>李明选择联想的NAS存储设备搭建公司私有云存储，该设备支持苹果、安卓、Windows、安卓TV以及MAC客户端。任务需要3步完成，分别是安装NAS设备、连接NAS设备、配置NAS设备。</a:t>
            </a:r>
            <a:endParaRPr lang="zh-CN" altLang="en-US" sz="1400"/>
          </a:p>
        </p:txBody>
      </p:sp>
      <p:sp>
        <p:nvSpPr>
          <p:cNvPr id="2" name="文本框 1"/>
          <p:cNvSpPr txBox="1"/>
          <p:nvPr/>
        </p:nvSpPr>
        <p:spPr>
          <a:xfrm>
            <a:off x="626745" y="2781300"/>
            <a:ext cx="9744710" cy="437515"/>
          </a:xfrm>
          <a:prstGeom prst="rect">
            <a:avLst/>
          </a:prstGeom>
          <a:noFill/>
          <a:ln w="9525">
            <a:noFill/>
          </a:ln>
        </p:spPr>
        <p:txBody>
          <a:bodyPr wrap="square">
            <a:spAutoFit/>
          </a:bodyPr>
          <a:lstStyle/>
          <a:p>
            <a:pPr indent="306070"/>
            <a:r>
              <a:rPr lang="en-US" sz="1200" b="1">
                <a:solidFill>
                  <a:srgbClr val="FF0000"/>
                </a:solidFill>
                <a:latin typeface="Times New Roman" panose="02020603050405020304" charset="0"/>
                <a:ea typeface="宋体" panose="02010600030101010101" pitchFamily="2" charset="-122"/>
              </a:rPr>
              <a:t>1</a:t>
            </a:r>
            <a:r>
              <a:rPr lang="zh-CN" sz="1200" b="1">
                <a:solidFill>
                  <a:srgbClr val="FF0000"/>
                </a:solidFill>
                <a:latin typeface="Times New Roman" panose="02020603050405020304" charset="0"/>
                <a:ea typeface="宋体" panose="02010600030101010101" pitchFamily="2" charset="-122"/>
              </a:rPr>
              <a:t>．安装</a:t>
            </a:r>
            <a:r>
              <a:rPr lang="en-US" sz="1200" b="1">
                <a:solidFill>
                  <a:srgbClr val="FF0000"/>
                </a:solidFill>
                <a:latin typeface="Times New Roman" panose="02020603050405020304" charset="0"/>
                <a:ea typeface="宋体" panose="02010600030101010101" pitchFamily="2" charset="-122"/>
              </a:rPr>
              <a:t>NAS</a:t>
            </a:r>
            <a:r>
              <a:rPr lang="zh-CN" sz="1200" b="1">
                <a:solidFill>
                  <a:srgbClr val="FF0000"/>
                </a:solidFill>
                <a:latin typeface="Times New Roman" panose="02020603050405020304" charset="0"/>
                <a:ea typeface="宋体" panose="02010600030101010101" pitchFamily="2" charset="-122"/>
              </a:rPr>
              <a:t>设备</a:t>
            </a:r>
            <a:endParaRPr lang="zh-CN" sz="1050" b="0">
              <a:solidFill>
                <a:srgbClr val="FF0000"/>
              </a:solidFill>
              <a:latin typeface="Calibri" panose="020F0502020204030204" charset="0"/>
              <a:ea typeface="宋体" panose="02010600030101010101" pitchFamily="2" charset="-122"/>
            </a:endParaRPr>
          </a:p>
          <a:p>
            <a:pPr indent="306070"/>
            <a:r>
              <a:rPr lang="zh-CN" sz="1050" b="0">
                <a:solidFill>
                  <a:srgbClr val="FF0000"/>
                </a:solidFill>
                <a:latin typeface="Calibri" panose="020F0502020204030204" charset="0"/>
                <a:ea typeface="宋体" panose="02010600030101010101" pitchFamily="2" charset="-122"/>
              </a:rPr>
              <a:t>（</a:t>
            </a:r>
            <a:r>
              <a:rPr lang="en-US" sz="1050" b="0">
                <a:solidFill>
                  <a:srgbClr val="FF0000"/>
                </a:solidFill>
                <a:latin typeface="Calibri" panose="020F0502020204030204" charset="0"/>
                <a:ea typeface="宋体" panose="02010600030101010101" pitchFamily="2" charset="-122"/>
              </a:rPr>
              <a:t>1</a:t>
            </a:r>
            <a:r>
              <a:rPr lang="zh-CN" sz="1050" b="0">
                <a:solidFill>
                  <a:srgbClr val="FF0000"/>
                </a:solidFill>
                <a:latin typeface="Calibri" panose="020F0502020204030204" charset="0"/>
                <a:ea typeface="宋体" panose="02010600030101010101" pitchFamily="2" charset="-122"/>
              </a:rPr>
              <a:t>）安装硬盘架。打开机身正面盖板，安住开关抽出硬盘架，使用固定螺丝将硬盘固定，最后将硬盘架推入硬盘盒，如图</a:t>
            </a:r>
            <a:r>
              <a:rPr lang="en-US" sz="1050" b="0">
                <a:solidFill>
                  <a:srgbClr val="FF0000"/>
                </a:solidFill>
                <a:latin typeface="Calibri" panose="020F0502020204030204" charset="0"/>
                <a:ea typeface="宋体" panose="02010600030101010101" pitchFamily="2" charset="-122"/>
              </a:rPr>
              <a:t>2</a:t>
            </a:r>
            <a:r>
              <a:rPr lang="en-US" sz="1050" b="0">
                <a:solidFill>
                  <a:srgbClr val="FF0000"/>
                </a:solidFill>
                <a:latin typeface="Calibri" panose="020F0502020204030204" charset="0"/>
                <a:ea typeface="宋体" panose="02010600030101010101" pitchFamily="2" charset="-122"/>
                <a:cs typeface="Times New Roman" panose="02020603050405020304" charset="0"/>
              </a:rPr>
              <a:t>.3.11</a:t>
            </a:r>
            <a:r>
              <a:rPr lang="zh-CN" sz="1050" b="0">
                <a:solidFill>
                  <a:srgbClr val="FF0000"/>
                </a:solidFill>
                <a:latin typeface="Calibri" panose="020F0502020204030204" charset="0"/>
                <a:ea typeface="宋体" panose="02010600030101010101" pitchFamily="2" charset="-122"/>
              </a:rPr>
              <a:t>所示。</a:t>
            </a:r>
            <a:endParaRPr lang="zh-CN" altLang="en-US"/>
          </a:p>
        </p:txBody>
      </p:sp>
      <p:pic>
        <p:nvPicPr>
          <p:cNvPr id="578" name="图片 5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6925" y="3213100"/>
            <a:ext cx="1379220" cy="1674495"/>
          </a:xfrm>
          <a:prstGeom prst="rect">
            <a:avLst/>
          </a:prstGeom>
        </p:spPr>
      </p:pic>
      <p:pic>
        <p:nvPicPr>
          <p:cNvPr id="579" name="图片 5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7285" y="3285490"/>
            <a:ext cx="2234565" cy="1555750"/>
          </a:xfrm>
          <a:prstGeom prst="rect">
            <a:avLst/>
          </a:prstGeom>
        </p:spPr>
      </p:pic>
      <p:sp>
        <p:nvSpPr>
          <p:cNvPr id="3" name="文本框 2"/>
          <p:cNvSpPr txBox="1"/>
          <p:nvPr/>
        </p:nvSpPr>
        <p:spPr>
          <a:xfrm>
            <a:off x="1663065" y="4998085"/>
            <a:ext cx="5080000" cy="252730"/>
          </a:xfrm>
          <a:prstGeom prst="rect">
            <a:avLst/>
          </a:prstGeom>
          <a:noFill/>
          <a:ln w="9525">
            <a:noFill/>
          </a:ln>
        </p:spPr>
        <p:txBody>
          <a:bodyPr>
            <a:spAutoFit/>
          </a:bodyPr>
          <a:lstStyle/>
          <a:p>
            <a:pPr indent="0"/>
            <a:r>
              <a:rPr lang="zh-CN" sz="1050" b="0">
                <a:solidFill>
                  <a:srgbClr val="FF0000"/>
                </a:solidFill>
                <a:latin typeface="Calibri" panose="020F0502020204030204" charset="0"/>
                <a:ea typeface="宋体" panose="02010600030101010101" pitchFamily="2" charset="-122"/>
              </a:rPr>
              <a:t>（</a:t>
            </a:r>
            <a:r>
              <a:rPr lang="en-US" sz="1050" b="0">
                <a:solidFill>
                  <a:srgbClr val="FF0000"/>
                </a:solidFill>
                <a:latin typeface="Calibri" panose="020F0502020204030204" charset="0"/>
                <a:ea typeface="宋体" panose="02010600030101010101" pitchFamily="2" charset="-122"/>
              </a:rPr>
              <a:t>a</a:t>
            </a:r>
            <a:r>
              <a:rPr lang="zh-CN" sz="1050" b="0">
                <a:solidFill>
                  <a:srgbClr val="FF0000"/>
                </a:solidFill>
                <a:latin typeface="Calibri" panose="020F0502020204030204" charset="0"/>
                <a:ea typeface="宋体" panose="02010600030101010101" pitchFamily="2" charset="-122"/>
              </a:rPr>
              <a:t>）硬盘固定在硬盘架上 </a:t>
            </a:r>
            <a:endParaRPr lang="zh-CN" altLang="en-US"/>
          </a:p>
        </p:txBody>
      </p:sp>
      <p:sp>
        <p:nvSpPr>
          <p:cNvPr id="20" name="文本框 19"/>
          <p:cNvSpPr txBox="1"/>
          <p:nvPr/>
        </p:nvSpPr>
        <p:spPr>
          <a:xfrm>
            <a:off x="4514850" y="4973320"/>
            <a:ext cx="5080000" cy="252730"/>
          </a:xfrm>
          <a:prstGeom prst="rect">
            <a:avLst/>
          </a:prstGeom>
          <a:noFill/>
          <a:ln w="9525">
            <a:noFill/>
          </a:ln>
        </p:spPr>
        <p:txBody>
          <a:bodyPr>
            <a:spAutoFit/>
          </a:bodyPr>
          <a:lstStyle/>
          <a:p>
            <a:pPr indent="0"/>
            <a:r>
              <a:rPr lang="zh-CN" sz="1050" b="0">
                <a:solidFill>
                  <a:srgbClr val="FF0000"/>
                </a:solidFill>
                <a:latin typeface="Calibri" panose="020F0502020204030204" charset="0"/>
                <a:ea typeface="宋体" panose="02010600030101010101" pitchFamily="2" charset="-122"/>
              </a:rPr>
              <a:t>（</a:t>
            </a:r>
            <a:r>
              <a:rPr lang="en-US" sz="1050" b="0">
                <a:solidFill>
                  <a:srgbClr val="FF0000"/>
                </a:solidFill>
                <a:latin typeface="Calibri" panose="020F0502020204030204" charset="0"/>
                <a:ea typeface="宋体" panose="02010600030101010101" pitchFamily="2" charset="-122"/>
              </a:rPr>
              <a:t>b</a:t>
            </a:r>
            <a:r>
              <a:rPr lang="zh-CN" sz="1050" b="0">
                <a:solidFill>
                  <a:srgbClr val="FF0000"/>
                </a:solidFill>
                <a:latin typeface="Calibri" panose="020F0502020204030204" charset="0"/>
                <a:ea typeface="宋体" panose="02010600030101010101" pitchFamily="2" charset="-122"/>
              </a:rPr>
              <a:t>）硬盘架推入硬盘盒</a:t>
            </a:r>
            <a:endParaRPr lang="zh-CN" altLang="en-US"/>
          </a:p>
        </p:txBody>
      </p:sp>
      <p:sp>
        <p:nvSpPr>
          <p:cNvPr id="26" name="文本框 25"/>
          <p:cNvSpPr txBox="1"/>
          <p:nvPr/>
        </p:nvSpPr>
        <p:spPr>
          <a:xfrm>
            <a:off x="3446145" y="5301615"/>
            <a:ext cx="5080000" cy="252730"/>
          </a:xfrm>
          <a:prstGeom prst="rect">
            <a:avLst/>
          </a:prstGeom>
          <a:noFill/>
          <a:ln w="9525">
            <a:noFill/>
          </a:ln>
        </p:spPr>
        <p:txBody>
          <a:bodyPr>
            <a:spAutoFit/>
          </a:bodyPr>
          <a:lstStyle/>
          <a:p>
            <a:pPr indent="0"/>
            <a:r>
              <a:rPr lang="zh-CN" sz="1050" b="0">
                <a:solidFill>
                  <a:srgbClr val="FF0000"/>
                </a:solidFill>
                <a:latin typeface="Calibri" panose="020F0502020204030204" charset="0"/>
                <a:ea typeface="宋体" panose="02010600030101010101" pitchFamily="2" charset="-122"/>
              </a:rPr>
              <a:t>图</a:t>
            </a:r>
            <a:r>
              <a:rPr lang="en-US" sz="1050" b="0">
                <a:solidFill>
                  <a:srgbClr val="FF0000"/>
                </a:solidFill>
                <a:latin typeface="Calibri" panose="020F0502020204030204" charset="0"/>
                <a:ea typeface="宋体" panose="02010600030101010101" pitchFamily="2" charset="-122"/>
              </a:rPr>
              <a:t>2.3.11</a:t>
            </a:r>
            <a:r>
              <a:rPr lang="zh-CN" sz="1050" b="0">
                <a:solidFill>
                  <a:srgbClr val="FF0000"/>
                </a:solidFill>
                <a:latin typeface="Calibri" panose="020F0502020204030204" charset="0"/>
                <a:ea typeface="宋体" panose="02010600030101010101" pitchFamily="2" charset="-122"/>
              </a:rPr>
              <a:t>安装硬盘</a:t>
            </a:r>
            <a:endParaRPr lang="zh-CN" altLang="en-US"/>
          </a:p>
        </p:txBody>
      </p:sp>
      <p:sp>
        <p:nvSpPr>
          <p:cNvPr id="29" name="文本框 28"/>
          <p:cNvSpPr txBox="1"/>
          <p:nvPr/>
        </p:nvSpPr>
        <p:spPr>
          <a:xfrm>
            <a:off x="266700" y="5661660"/>
            <a:ext cx="8662670" cy="275590"/>
          </a:xfrm>
          <a:prstGeom prst="rect">
            <a:avLst/>
          </a:prstGeom>
          <a:noFill/>
          <a:ln w="9525">
            <a:noFill/>
          </a:ln>
        </p:spPr>
        <p:txBody>
          <a:bodyPr wrap="square">
            <a:spAutoFit/>
          </a:bodyPr>
          <a:lstStyle/>
          <a:p>
            <a:pPr indent="304800"/>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2</a:t>
            </a:r>
            <a:r>
              <a:rPr lang="zh-CN" sz="1200" b="0">
                <a:solidFill>
                  <a:srgbClr val="FF0000"/>
                </a:solidFill>
                <a:latin typeface="Times New Roman" panose="02020603050405020304" charset="0"/>
                <a:ea typeface="宋体" panose="02010600030101010101" pitchFamily="2" charset="-122"/>
              </a:rPr>
              <a:t>）连接设备。按照设备连接示意图，接上电源线和网线后开启电源，开关键中的指示灯亮起时就代表设备开机了。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41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986790" y="1341120"/>
            <a:ext cx="9623425" cy="645160"/>
          </a:xfrm>
          <a:prstGeom prst="rect">
            <a:avLst/>
          </a:prstGeom>
          <a:noFill/>
          <a:ln w="9525">
            <a:noFill/>
          </a:ln>
        </p:spPr>
        <p:txBody>
          <a:bodyPr wrap="square">
            <a:spAutoFit/>
          </a:bodyPr>
          <a:lstStyle/>
          <a:p>
            <a:pPr indent="306070"/>
            <a:r>
              <a:rPr lang="en-US" sz="1200" b="1">
                <a:solidFill>
                  <a:srgbClr val="FF0000"/>
                </a:solidFill>
                <a:latin typeface="Times New Roman" panose="02020603050405020304" charset="0"/>
                <a:ea typeface="宋体" panose="02010600030101010101" pitchFamily="2" charset="-122"/>
              </a:rPr>
              <a:t>2</a:t>
            </a:r>
            <a:r>
              <a:rPr lang="zh-CN" sz="1200" b="1">
                <a:solidFill>
                  <a:srgbClr val="FF0000"/>
                </a:solidFill>
                <a:latin typeface="Times New Roman" panose="02020603050405020304" charset="0"/>
                <a:ea typeface="宋体" panose="02010600030101010101" pitchFamily="2" charset="-122"/>
              </a:rPr>
              <a:t>．连接</a:t>
            </a:r>
            <a:r>
              <a:rPr lang="en-US" sz="1200" b="1">
                <a:solidFill>
                  <a:srgbClr val="FF0000"/>
                </a:solidFill>
                <a:latin typeface="Times New Roman" panose="02020603050405020304" charset="0"/>
                <a:ea typeface="宋体" panose="02010600030101010101" pitchFamily="2" charset="-122"/>
              </a:rPr>
              <a:t>NAS</a:t>
            </a:r>
            <a:r>
              <a:rPr lang="zh-CN" sz="1200" b="1">
                <a:solidFill>
                  <a:srgbClr val="FF0000"/>
                </a:solidFill>
                <a:latin typeface="Times New Roman" panose="02020603050405020304" charset="0"/>
                <a:ea typeface="宋体" panose="02010600030101010101" pitchFamily="2" charset="-122"/>
              </a:rPr>
              <a:t>设备</a:t>
            </a:r>
            <a:endParaRPr lang="zh-CN" sz="1200" b="0">
              <a:solidFill>
                <a:srgbClr val="FF0000"/>
              </a:solidFill>
              <a:latin typeface="Times New Roman" panose="02020603050405020304" charset="0"/>
              <a:ea typeface="宋体" panose="02010600030101010101" pitchFamily="2" charset="-122"/>
            </a:endParaRPr>
          </a:p>
          <a:p>
            <a:pPr indent="306070"/>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1</a:t>
            </a:r>
            <a:r>
              <a:rPr lang="zh-CN" sz="1200" b="0">
                <a:solidFill>
                  <a:srgbClr val="FF0000"/>
                </a:solidFill>
                <a:latin typeface="Times New Roman" panose="02020603050405020304" charset="0"/>
                <a:ea typeface="宋体" panose="02010600030101010101" pitchFamily="2" charset="-122"/>
              </a:rPr>
              <a:t>）下载管理软件。设备提供管理软件名字叫数据守护者，移动端通过扫描说明书里的</a:t>
            </a:r>
            <a:r>
              <a:rPr lang="en-US" sz="1200" b="0">
                <a:solidFill>
                  <a:srgbClr val="FF0000"/>
                </a:solidFill>
                <a:latin typeface="Times New Roman" panose="02020603050405020304" charset="0"/>
                <a:ea typeface="宋体" panose="02010600030101010101" pitchFamily="2" charset="-122"/>
              </a:rPr>
              <a:t>APP</a:t>
            </a:r>
            <a:r>
              <a:rPr lang="zh-CN" sz="1200" b="0">
                <a:solidFill>
                  <a:srgbClr val="FF0000"/>
                </a:solidFill>
                <a:latin typeface="Times New Roman" panose="02020603050405020304" charset="0"/>
                <a:ea typeface="宋体" panose="02010600030101010101" pitchFamily="2" charset="-122"/>
              </a:rPr>
              <a:t>二维码下载</a:t>
            </a:r>
            <a:r>
              <a:rPr lang="en-US" sz="1200" b="0">
                <a:solidFill>
                  <a:srgbClr val="FF0000"/>
                </a:solidFill>
                <a:latin typeface="Times New Roman" panose="02020603050405020304" charset="0"/>
                <a:ea typeface="宋体" panose="02010600030101010101" pitchFamily="2" charset="-122"/>
              </a:rPr>
              <a:t>App</a:t>
            </a:r>
            <a:r>
              <a:rPr lang="zh-CN" sz="1200" b="0">
                <a:solidFill>
                  <a:srgbClr val="FF0000"/>
                </a:solidFill>
                <a:latin typeface="Times New Roman" panose="02020603050405020304" charset="0"/>
                <a:ea typeface="宋体" panose="02010600030101010101" pitchFamily="2" charset="-122"/>
              </a:rPr>
              <a:t>并安装，计算机端和智能电视端直接登陆说明书指定的网址进行下载安装，如图</a:t>
            </a:r>
            <a:r>
              <a:rPr lang="en-US" sz="1200" b="0">
                <a:solidFill>
                  <a:srgbClr val="FF0000"/>
                </a:solidFill>
                <a:latin typeface="Times New Roman" panose="02020603050405020304" charset="0"/>
                <a:ea typeface="宋体" panose="02010600030101010101" pitchFamily="2" charset="-122"/>
              </a:rPr>
              <a:t>2.3.12</a:t>
            </a:r>
            <a:r>
              <a:rPr lang="zh-CN" sz="1200" b="0">
                <a:solidFill>
                  <a:srgbClr val="FF0000"/>
                </a:solidFill>
                <a:latin typeface="Times New Roman" panose="02020603050405020304" charset="0"/>
                <a:ea typeface="宋体" panose="02010600030101010101" pitchFamily="2" charset="-122"/>
              </a:rPr>
              <a:t>所示。</a:t>
            </a:r>
            <a:endParaRPr lang="zh-CN" altLang="en-US"/>
          </a:p>
        </p:txBody>
      </p:sp>
      <p:pic>
        <p:nvPicPr>
          <p:cNvPr id="580" name="图片 5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2870" y="2360930"/>
            <a:ext cx="4399915" cy="3043555"/>
          </a:xfrm>
          <a:prstGeom prst="rect">
            <a:avLst/>
          </a:prstGeom>
          <a:ln>
            <a:solidFill>
              <a:schemeClr val="accent1"/>
            </a:solidFill>
          </a:ln>
        </p:spPr>
      </p:pic>
      <p:sp>
        <p:nvSpPr>
          <p:cNvPr id="4" name="文本框 3"/>
          <p:cNvSpPr txBox="1"/>
          <p:nvPr/>
        </p:nvSpPr>
        <p:spPr>
          <a:xfrm>
            <a:off x="2138680" y="577913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zh-CN" sz="1050" b="0">
                <a:ea typeface="宋体" panose="02010600030101010101" pitchFamily="2" charset="-122"/>
                <a:cs typeface="Times New Roman" panose="02020603050405020304" charset="0"/>
              </a:rPr>
              <a:t>2.3.12管理软件下载页面</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9"/>
          <p:cNvSpPr txBox="1">
            <a:spLocks noChangeArrowheads="1"/>
          </p:cNvSpPr>
          <p:nvPr/>
        </p:nvSpPr>
        <p:spPr bwMode="auto">
          <a:xfrm>
            <a:off x="4760595" y="1628775"/>
            <a:ext cx="676973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508000" eaLnBrk="1" fontAlgn="auto" hangingPunct="1">
              <a:lnSpc>
                <a:spcPct val="150000"/>
              </a:lnSpc>
              <a:spcBef>
                <a:spcPct val="0"/>
              </a:spcBef>
              <a:buFontTx/>
              <a:buNone/>
              <a:extLst>
                <a:ext uri="{35155182-B16C-46BC-9424-99874614C6A1}">
                  <wpsdc:indentchars xmlns:wpsdc="http://www.wps.cn/officeDocument/2017/drawingmlCustomData" val="200" checksum="282533468"/>
                </a:ext>
              </a:extLst>
            </a:pPr>
            <a:r>
              <a:rPr lang="zh-CN" altLang="en-US" dirty="0">
                <a:solidFill>
                  <a:schemeClr val="tx1"/>
                </a:solidFill>
                <a:latin typeface="微软雅黑" panose="020B0503020204020204" pitchFamily="34" charset="-122"/>
              </a:rPr>
              <a:t>财务室的同事把第一季度公司收支情况的电子文档传给了李明，让他打印出来后交给领导过目确认。为了防止文档的丢失，同事让李明使用光盘、云存储等工具做好存储备份，同时按照公司保密要求，还需将不再使用的纸质文件和电子文档分别进行销毁。</a:t>
            </a:r>
            <a:endParaRPr lang="zh-CN" altLang="en-US" dirty="0">
              <a:solidFill>
                <a:schemeClr val="tx1"/>
              </a:solidFill>
              <a:latin typeface="微软雅黑" panose="020B0503020204020204" pitchFamily="34"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2680" cy="582930"/>
            <a:chOff x="576" y="935"/>
            <a:chExt cx="3768" cy="918"/>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496"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项目概述</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sp>
        <p:nvSpPr>
          <p:cNvPr id="7" name="五边形 6"/>
          <p:cNvSpPr/>
          <p:nvPr/>
        </p:nvSpPr>
        <p:spPr>
          <a:xfrm>
            <a:off x="0" y="0"/>
            <a:ext cx="4134678" cy="68580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1669705"/>
            <a:ext cx="3445565" cy="3445565"/>
          </a:xfrm>
          <a:prstGeom prst="rect">
            <a:avLst/>
          </a:prstGeom>
        </p:spPr>
      </p:pic>
      <p:sp>
        <p:nvSpPr>
          <p:cNvPr id="17" name="任意多边形 16"/>
          <p:cNvSpPr/>
          <p:nvPr/>
        </p:nvSpPr>
        <p:spPr>
          <a:xfrm rot="5400000">
            <a:off x="4677410" y="1468120"/>
            <a:ext cx="288290" cy="32448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任意多边形 18"/>
          <p:cNvSpPr/>
          <p:nvPr/>
        </p:nvSpPr>
        <p:spPr>
          <a:xfrm rot="16200000">
            <a:off x="11324590" y="4911090"/>
            <a:ext cx="320675" cy="28638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P spid="36" grpId="0" autoUpdateAnimBg="0"/>
      <p:bldP spid="17"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56"/>
              <a:chOff x="-34" y="-42"/>
              <a:chExt cx="19244" cy="1556"/>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227" y="492"/>
                <a:ext cx="4414" cy="1022"/>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698500" y="1412875"/>
            <a:ext cx="8882380" cy="275590"/>
          </a:xfrm>
          <a:prstGeom prst="rect">
            <a:avLst/>
          </a:prstGeom>
          <a:noFill/>
          <a:ln w="9525">
            <a:noFill/>
          </a:ln>
        </p:spPr>
        <p:txBody>
          <a:bodyPr wrap="square">
            <a:spAutoFit/>
          </a:bodyPr>
          <a:lstStyle/>
          <a:p>
            <a:pPr indent="304800"/>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2</a:t>
            </a:r>
            <a:r>
              <a:rPr lang="zh-CN" sz="1200" b="0">
                <a:solidFill>
                  <a:srgbClr val="FF0000"/>
                </a:solidFill>
                <a:latin typeface="Times New Roman" panose="02020603050405020304" charset="0"/>
                <a:ea typeface="宋体" panose="02010600030101010101" pitchFamily="2" charset="-122"/>
              </a:rPr>
              <a:t>）登陆管理软件。安装并运行数据守护者，会提示登陆，如果没有账号按照提示注册即可，如图</a:t>
            </a:r>
            <a:r>
              <a:rPr lang="en-US" sz="1200" b="0">
                <a:solidFill>
                  <a:srgbClr val="FF0000"/>
                </a:solidFill>
                <a:latin typeface="Times New Roman" panose="02020603050405020304" charset="0"/>
                <a:ea typeface="宋体" panose="02010600030101010101" pitchFamily="2" charset="-122"/>
              </a:rPr>
              <a:t>2.3.13</a:t>
            </a:r>
            <a:r>
              <a:rPr lang="zh-CN" sz="1200" b="0">
                <a:solidFill>
                  <a:srgbClr val="FF0000"/>
                </a:solidFill>
                <a:latin typeface="Times New Roman" panose="02020603050405020304" charset="0"/>
                <a:ea typeface="宋体" panose="02010600030101010101" pitchFamily="2" charset="-122"/>
              </a:rPr>
              <a:t>所示。</a:t>
            </a:r>
            <a:endParaRPr lang="zh-CN" altLang="en-US"/>
          </a:p>
        </p:txBody>
      </p:sp>
      <p:pic>
        <p:nvPicPr>
          <p:cNvPr id="582" name="图片 58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922463" y="1773873"/>
            <a:ext cx="1655445" cy="3311525"/>
          </a:xfrm>
          <a:prstGeom prst="rect">
            <a:avLst/>
          </a:prstGeom>
          <a:noFill/>
          <a:ln>
            <a:solidFill>
              <a:schemeClr val="accent1"/>
            </a:solidFill>
          </a:ln>
        </p:spPr>
      </p:pic>
      <p:pic>
        <p:nvPicPr>
          <p:cNvPr id="581" name="图片 58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874578" y="1773873"/>
            <a:ext cx="1655445" cy="3311525"/>
          </a:xfrm>
          <a:prstGeom prst="rect">
            <a:avLst/>
          </a:prstGeom>
          <a:noFill/>
          <a:ln>
            <a:solidFill>
              <a:schemeClr val="accent1"/>
            </a:solidFill>
          </a:ln>
        </p:spPr>
      </p:pic>
      <p:pic>
        <p:nvPicPr>
          <p:cNvPr id="583" name="图片 58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907973" y="1773873"/>
            <a:ext cx="1655445" cy="3311525"/>
          </a:xfrm>
          <a:prstGeom prst="rect">
            <a:avLst/>
          </a:prstGeom>
          <a:noFill/>
          <a:ln>
            <a:solidFill>
              <a:schemeClr val="accent1"/>
            </a:solidFill>
          </a:ln>
        </p:spPr>
      </p:pic>
      <p:sp>
        <p:nvSpPr>
          <p:cNvPr id="3" name="文本框 2"/>
          <p:cNvSpPr txBox="1"/>
          <p:nvPr/>
        </p:nvSpPr>
        <p:spPr>
          <a:xfrm>
            <a:off x="1539875" y="5513070"/>
            <a:ext cx="8197850" cy="252730"/>
          </a:xfrm>
          <a:prstGeom prst="rect">
            <a:avLst/>
          </a:prstGeom>
          <a:noFill/>
          <a:ln w="9525">
            <a:noFill/>
          </a:ln>
        </p:spPr>
        <p:txBody>
          <a:bodyPr wrap="square">
            <a:spAutoFit/>
          </a:bodyPr>
          <a:lstStyle/>
          <a:p>
            <a:pPr indent="0"/>
            <a:r>
              <a:rPr lang="en-US" altLang="zh-CN" sz="1050" b="0">
                <a:ea typeface="宋体" panose="02010600030101010101" pitchFamily="2" charset="-122"/>
              </a:rPr>
              <a:t>               </a:t>
            </a:r>
            <a:r>
              <a:rPr lang="zh-CN" sz="1050" b="0">
                <a:ea typeface="宋体" panose="02010600030101010101" pitchFamily="2" charset="-122"/>
              </a:rPr>
              <a:t>图</a:t>
            </a:r>
            <a:r>
              <a:rPr lang="zh-CN" sz="1050" b="0">
                <a:ea typeface="宋体" panose="02010600030101010101" pitchFamily="2" charset="-122"/>
                <a:cs typeface="Times New Roman" panose="02020603050405020304" charset="0"/>
              </a:rPr>
              <a:t>2.3.13运行管理软件 </a:t>
            </a:r>
            <a:r>
              <a:rPr lang="en-US" sz="1050" b="0">
                <a:latin typeface="宋体" panose="02010600030101010101" pitchFamily="2" charset="-122"/>
                <a:cs typeface="Times New Roman" panose="02020603050405020304" charset="0"/>
              </a:rPr>
              <a:t>                            </a:t>
            </a:r>
            <a:r>
              <a:rPr lang="zh-CN" sz="1050" b="0">
                <a:ea typeface="宋体" panose="02010600030101010101" pitchFamily="2" charset="-122"/>
              </a:rPr>
              <a:t>图</a:t>
            </a:r>
            <a:r>
              <a:rPr lang="zh-CN" sz="1050" b="0">
                <a:ea typeface="宋体" panose="02010600030101010101" pitchFamily="2" charset="-122"/>
                <a:cs typeface="Times New Roman" panose="02020603050405020304" charset="0"/>
              </a:rPr>
              <a:t>2.3.14绑定设备 </a:t>
            </a:r>
            <a:r>
              <a:rPr lang="en-US" altLang="zh-CN" sz="1050" b="0">
                <a:ea typeface="宋体" panose="02010600030101010101" pitchFamily="2" charset="-122"/>
                <a:cs typeface="Times New Roman" panose="02020603050405020304" charset="0"/>
              </a:rPr>
              <a:t>                                                      </a:t>
            </a:r>
            <a:r>
              <a:rPr lang="en-US" sz="1050" b="0">
                <a:latin typeface="宋体" panose="02010600030101010101" pitchFamily="2" charset="-122"/>
                <a:cs typeface="Times New Roman" panose="02020603050405020304" charset="0"/>
              </a:rPr>
              <a:t>        </a:t>
            </a: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2.3.15</a:t>
            </a:r>
            <a:r>
              <a:rPr lang="zh-CN" sz="1050" b="0">
                <a:ea typeface="宋体" panose="02010600030101010101" pitchFamily="2" charset="-122"/>
              </a:rPr>
              <a:t>设备列表</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41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4" name="文本框 3"/>
          <p:cNvSpPr txBox="1"/>
          <p:nvPr/>
        </p:nvSpPr>
        <p:spPr>
          <a:xfrm>
            <a:off x="842645" y="1341120"/>
            <a:ext cx="9332595" cy="275590"/>
          </a:xfrm>
          <a:prstGeom prst="rect">
            <a:avLst/>
          </a:prstGeom>
          <a:noFill/>
          <a:ln w="9525">
            <a:noFill/>
          </a:ln>
        </p:spPr>
        <p:txBody>
          <a:bodyPr wrap="square">
            <a:spAutoFit/>
          </a:bodyPr>
          <a:lstStyle/>
          <a:p>
            <a:pPr indent="304800"/>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3</a:t>
            </a:r>
            <a:r>
              <a:rPr lang="zh-CN" sz="1200" b="0">
                <a:solidFill>
                  <a:srgbClr val="FF0000"/>
                </a:solidFill>
                <a:latin typeface="Times New Roman" panose="02020603050405020304" charset="0"/>
                <a:ea typeface="宋体" panose="02010600030101010101" pitchFamily="2" charset="-122"/>
              </a:rPr>
              <a:t>）绑定设备。进入绑定设备界面，选择下方的【扫描绑定设备】，二维码在设备机身上，随后自动绑定设备，如图</a:t>
            </a:r>
            <a:r>
              <a:rPr lang="en-US" sz="1200" b="0">
                <a:solidFill>
                  <a:srgbClr val="FF0000"/>
                </a:solidFill>
                <a:latin typeface="Times New Roman" panose="02020603050405020304" charset="0"/>
                <a:ea typeface="宋体" panose="02010600030101010101" pitchFamily="2" charset="-122"/>
              </a:rPr>
              <a:t>2.3.14</a:t>
            </a:r>
            <a:r>
              <a:rPr lang="zh-CN" sz="1200" b="0">
                <a:solidFill>
                  <a:srgbClr val="FF0000"/>
                </a:solidFill>
                <a:latin typeface="Times New Roman" panose="02020603050405020304" charset="0"/>
                <a:ea typeface="宋体" panose="02010600030101010101" pitchFamily="2" charset="-122"/>
              </a:rPr>
              <a:t>所示。</a:t>
            </a:r>
            <a:endParaRPr lang="zh-CN" altLang="en-US"/>
          </a:p>
        </p:txBody>
      </p:sp>
      <p:sp>
        <p:nvSpPr>
          <p:cNvPr id="102" name="流程图: 可选过程 102"/>
          <p:cNvSpPr>
            <a:spLocks noChangeArrowheads="1"/>
          </p:cNvSpPr>
          <p:nvPr/>
        </p:nvSpPr>
        <p:spPr bwMode="auto">
          <a:xfrm>
            <a:off x="1274445" y="1845310"/>
            <a:ext cx="7848600" cy="1049020"/>
          </a:xfrm>
          <a:prstGeom prst="flowChartAlternateProcess">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342900" lvl="0" indent="-342900" algn="l">
              <a:buChar char=""/>
            </a:pPr>
            <a:r>
              <a:rPr lang="en-US" altLang="zh-CN" sz="1200" b="1" kern="100">
                <a:solidFill>
                  <a:srgbClr val="FF0000"/>
                </a:solidFill>
                <a:latin typeface="楷体" panose="02010609060101010101" charset="-122"/>
                <a:ea typeface="楷体" panose="02010609060101010101" charset="-122"/>
                <a:cs typeface="Times New Roman" panose="02020603050405020304"/>
                <a:sym typeface="Times New Roman" panose="02020603050405020304"/>
              </a:rPr>
              <a:t>小提示：</a:t>
            </a:r>
            <a:r>
              <a:rPr lang="en-US" altLang="zh-CN" sz="1200" kern="100">
                <a:solidFill>
                  <a:srgbClr val="FF0000"/>
                </a:solidFill>
                <a:latin typeface="楷体" panose="02010609060101010101" charset="-122"/>
                <a:ea typeface="楷体" panose="02010609060101010101" charset="-122"/>
                <a:cs typeface="Times New Roman" panose="02020603050405020304"/>
                <a:sym typeface="Times New Roman" panose="02020603050405020304"/>
              </a:rPr>
              <a:t>第一个连接成功的账号会被自动添加为管理员，管理员并没有权限访问其他账号的数据，但是可以对账户进行增删管理，之后用相同方式连接的用户则为普通用户，无法使用这些管理功能，这种多账户分配互相独立的方式更加安全可靠。</a:t>
            </a:r>
            <a:endParaRPr lang="en-US" altLang="zh-CN" sz="1200" kern="100">
              <a:solidFill>
                <a:srgbClr val="FF0000"/>
              </a:solidFill>
              <a:latin typeface="楷体" panose="02010609060101010101" charset="-122"/>
              <a:ea typeface="楷体" panose="02010609060101010101"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41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698500" y="1196975"/>
            <a:ext cx="9627235" cy="119888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3</a:t>
            </a:r>
            <a:r>
              <a:rPr lang="zh-CN" sz="1200" b="1">
                <a:latin typeface="Times New Roman" panose="02020603050405020304" charset="0"/>
                <a:ea typeface="宋体" panose="02010600030101010101" pitchFamily="2" charset="-122"/>
              </a:rPr>
              <a:t>．</a:t>
            </a:r>
            <a:r>
              <a:rPr lang="zh-CN" sz="1200" b="1">
                <a:solidFill>
                  <a:srgbClr val="FF0000"/>
                </a:solidFill>
                <a:latin typeface="Times New Roman" panose="02020603050405020304" charset="0"/>
                <a:ea typeface="宋体" panose="02010600030101010101" pitchFamily="2" charset="-122"/>
              </a:rPr>
              <a:t>使用</a:t>
            </a:r>
            <a:r>
              <a:rPr lang="en-US" sz="1200" b="1">
                <a:solidFill>
                  <a:srgbClr val="FF0000"/>
                </a:solidFill>
                <a:latin typeface="Times New Roman" panose="02020603050405020304" charset="0"/>
                <a:ea typeface="宋体" panose="02010600030101010101" pitchFamily="2" charset="-122"/>
              </a:rPr>
              <a:t>NAS</a:t>
            </a:r>
            <a:r>
              <a:rPr lang="zh-CN" sz="1200" b="1">
                <a:solidFill>
                  <a:srgbClr val="FF0000"/>
                </a:solidFill>
                <a:latin typeface="Times New Roman" panose="02020603050405020304" charset="0"/>
                <a:ea typeface="宋体" panose="02010600030101010101" pitchFamily="2" charset="-122"/>
              </a:rPr>
              <a:t>设备</a:t>
            </a:r>
            <a:endParaRPr lang="zh-CN" sz="1200" b="1">
              <a:solidFill>
                <a:srgbClr val="FF0000"/>
              </a:solidFill>
              <a:latin typeface="Times New Roman" panose="02020603050405020304" charset="0"/>
              <a:ea typeface="宋体" panose="02010600030101010101" pitchFamily="2" charset="-122"/>
            </a:endParaRPr>
          </a:p>
          <a:p>
            <a:pPr indent="306070"/>
            <a:endParaRPr lang="zh-CN" sz="1200" b="0">
              <a:solidFill>
                <a:srgbClr val="FF0000"/>
              </a:solidFill>
              <a:latin typeface="Times New Roman" panose="02020603050405020304" charset="0"/>
              <a:ea typeface="宋体" panose="02010600030101010101" pitchFamily="2" charset="-122"/>
            </a:endParaRPr>
          </a:p>
          <a:p>
            <a:pPr indent="306070"/>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1</a:t>
            </a:r>
            <a:r>
              <a:rPr lang="zh-CN" sz="1200" b="0">
                <a:solidFill>
                  <a:srgbClr val="FF0000"/>
                </a:solidFill>
                <a:latin typeface="Times New Roman" panose="02020603050405020304" charset="0"/>
                <a:ea typeface="宋体" panose="02010600030101010101" pitchFamily="2" charset="-122"/>
              </a:rPr>
              <a:t>）设备列表。绑定设备之后出现设备列表，单击【使用此设备】，如图</a:t>
            </a:r>
            <a:r>
              <a:rPr lang="en-US" sz="1200" b="0">
                <a:solidFill>
                  <a:srgbClr val="FF0000"/>
                </a:solidFill>
                <a:latin typeface="Times New Roman" panose="02020603050405020304" charset="0"/>
                <a:ea typeface="宋体" panose="02010600030101010101" pitchFamily="2" charset="-122"/>
              </a:rPr>
              <a:t>2.3.15</a:t>
            </a:r>
            <a:r>
              <a:rPr lang="zh-CN" sz="1200" b="0">
                <a:solidFill>
                  <a:srgbClr val="FF0000"/>
                </a:solidFill>
                <a:latin typeface="Times New Roman" panose="02020603050405020304" charset="0"/>
                <a:ea typeface="宋体" panose="02010600030101010101" pitchFamily="2" charset="-122"/>
              </a:rPr>
              <a:t>所示。</a:t>
            </a:r>
            <a:endParaRPr lang="zh-CN" sz="1200" b="0">
              <a:solidFill>
                <a:srgbClr val="FF0000"/>
              </a:solidFill>
              <a:latin typeface="Times New Roman" panose="02020603050405020304" charset="0"/>
              <a:ea typeface="宋体" panose="02010600030101010101" pitchFamily="2" charset="-122"/>
            </a:endParaRPr>
          </a:p>
          <a:p>
            <a:pPr indent="306070"/>
            <a:endParaRPr lang="zh-CN" sz="1200" b="0">
              <a:solidFill>
                <a:srgbClr val="FF0000"/>
              </a:solidFill>
              <a:latin typeface="Times New Roman" panose="02020603050405020304" charset="0"/>
              <a:ea typeface="宋体" panose="02010600030101010101" pitchFamily="2" charset="-122"/>
            </a:endParaRPr>
          </a:p>
          <a:p>
            <a:pPr indent="306070"/>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2</a:t>
            </a:r>
            <a:r>
              <a:rPr lang="zh-CN" sz="1200" b="0">
                <a:solidFill>
                  <a:srgbClr val="FF0000"/>
                </a:solidFill>
                <a:latin typeface="Times New Roman" panose="02020603050405020304" charset="0"/>
                <a:ea typeface="宋体" panose="02010600030101010101" pitchFamily="2" charset="-122"/>
              </a:rPr>
              <a:t>）格式化设备。第一次使用设备时需要对硬盘进行格式化，有</a:t>
            </a:r>
            <a:r>
              <a:rPr lang="en-US" sz="1200" b="0">
                <a:solidFill>
                  <a:srgbClr val="FF0000"/>
                </a:solidFill>
                <a:latin typeface="Times New Roman" panose="02020603050405020304" charset="0"/>
                <a:ea typeface="宋体" panose="02010600030101010101" pitchFamily="2" charset="-122"/>
              </a:rPr>
              <a:t>RAID0</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Large</a:t>
            </a:r>
            <a:r>
              <a:rPr lang="zh-CN" sz="1200" b="0">
                <a:solidFill>
                  <a:srgbClr val="FF0000"/>
                </a:solidFill>
                <a:latin typeface="Times New Roman" panose="02020603050405020304" charset="0"/>
                <a:ea typeface="宋体" panose="02010600030101010101" pitchFamily="2" charset="-122"/>
              </a:rPr>
              <a:t>这</a:t>
            </a:r>
            <a:r>
              <a:rPr lang="en-US" sz="1200" b="0">
                <a:solidFill>
                  <a:srgbClr val="FF0000"/>
                </a:solidFill>
                <a:latin typeface="Times New Roman" panose="02020603050405020304" charset="0"/>
                <a:ea typeface="宋体" panose="02010600030101010101" pitchFamily="2" charset="-122"/>
              </a:rPr>
              <a:t>2</a:t>
            </a:r>
            <a:r>
              <a:rPr lang="zh-CN" sz="1200" b="0">
                <a:solidFill>
                  <a:srgbClr val="FF0000"/>
                </a:solidFill>
                <a:latin typeface="Times New Roman" panose="02020603050405020304" charset="0"/>
                <a:ea typeface="宋体" panose="02010600030101010101" pitchFamily="2" charset="-122"/>
              </a:rPr>
              <a:t>种磁盘组模式选择，这里选择</a:t>
            </a:r>
            <a:r>
              <a:rPr lang="en-US" sz="1200" b="0">
                <a:solidFill>
                  <a:srgbClr val="FF0000"/>
                </a:solidFill>
                <a:latin typeface="Times New Roman" panose="02020603050405020304" charset="0"/>
                <a:ea typeface="宋体" panose="02010600030101010101" pitchFamily="2" charset="-122"/>
              </a:rPr>
              <a:t>Large</a:t>
            </a:r>
            <a:r>
              <a:rPr lang="zh-CN" sz="1200" b="0">
                <a:solidFill>
                  <a:srgbClr val="FF0000"/>
                </a:solidFill>
                <a:latin typeface="Times New Roman" panose="02020603050405020304" charset="0"/>
                <a:ea typeface="宋体" panose="02010600030101010101" pitchFamily="2" charset="-122"/>
              </a:rPr>
              <a:t>模式，如图</a:t>
            </a:r>
            <a:r>
              <a:rPr lang="en-US" sz="1200" b="0">
                <a:solidFill>
                  <a:srgbClr val="FF0000"/>
                </a:solidFill>
                <a:latin typeface="Times New Roman" panose="02020603050405020304" charset="0"/>
                <a:ea typeface="宋体" panose="02010600030101010101" pitchFamily="2" charset="-122"/>
              </a:rPr>
              <a:t>2.3.16</a:t>
            </a:r>
            <a:r>
              <a:rPr lang="zh-CN" sz="1200" b="0">
                <a:solidFill>
                  <a:srgbClr val="FF0000"/>
                </a:solidFill>
                <a:latin typeface="Times New Roman" panose="02020603050405020304" charset="0"/>
                <a:ea typeface="宋体" panose="02010600030101010101" pitchFamily="2" charset="-122"/>
              </a:rPr>
              <a:t>、图</a:t>
            </a:r>
            <a:r>
              <a:rPr lang="en-US" sz="1200" b="0">
                <a:solidFill>
                  <a:srgbClr val="FF0000"/>
                </a:solidFill>
                <a:latin typeface="Times New Roman" panose="02020603050405020304" charset="0"/>
                <a:ea typeface="宋体" panose="02010600030101010101" pitchFamily="2" charset="-122"/>
              </a:rPr>
              <a:t>2.3.17</a:t>
            </a:r>
            <a:r>
              <a:rPr lang="zh-CN" sz="1200" b="0">
                <a:solidFill>
                  <a:srgbClr val="FF0000"/>
                </a:solidFill>
                <a:latin typeface="Times New Roman" panose="02020603050405020304" charset="0"/>
                <a:ea typeface="宋体" panose="02010600030101010101" pitchFamily="2" charset="-122"/>
              </a:rPr>
              <a:t>所示</a:t>
            </a:r>
            <a:r>
              <a:rPr lang="zh-CN" sz="1200" b="0">
                <a:latin typeface="Times New Roman" panose="02020603050405020304" charset="0"/>
                <a:ea typeface="宋体" panose="02010600030101010101" pitchFamily="2" charset="-122"/>
              </a:rPr>
              <a:t>。</a:t>
            </a:r>
            <a:endParaRPr lang="zh-CN" altLang="en-US"/>
          </a:p>
        </p:txBody>
      </p:sp>
      <p:pic>
        <p:nvPicPr>
          <p:cNvPr id="222" name="图片 22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a:xfrm>
            <a:off x="5019040" y="2277110"/>
            <a:ext cx="1428750" cy="2858135"/>
          </a:xfrm>
          <a:prstGeom prst="rect">
            <a:avLst/>
          </a:prstGeom>
          <a:noFill/>
          <a:ln>
            <a:solidFill>
              <a:schemeClr val="accent1"/>
            </a:solidFill>
          </a:ln>
        </p:spPr>
      </p:pic>
      <p:pic>
        <p:nvPicPr>
          <p:cNvPr id="223" name="图片 22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a:xfrm>
            <a:off x="8187690" y="2277110"/>
            <a:ext cx="1448435" cy="2898775"/>
          </a:xfrm>
          <a:prstGeom prst="rect">
            <a:avLst/>
          </a:prstGeom>
          <a:noFill/>
          <a:ln>
            <a:solidFill>
              <a:schemeClr val="accent1"/>
            </a:solidFill>
          </a:ln>
        </p:spPr>
      </p:pic>
      <p:sp>
        <p:nvSpPr>
          <p:cNvPr id="2" name="文本框 1"/>
          <p:cNvSpPr txBox="1"/>
          <p:nvPr/>
        </p:nvSpPr>
        <p:spPr>
          <a:xfrm>
            <a:off x="2138680" y="5373370"/>
            <a:ext cx="7391400" cy="252730"/>
          </a:xfrm>
          <a:prstGeom prst="rect">
            <a:avLst/>
          </a:prstGeom>
          <a:noFill/>
          <a:ln w="9525">
            <a:noFill/>
          </a:ln>
        </p:spPr>
        <p:txBody>
          <a:bodyPr wrap="square">
            <a:spAutoFit/>
          </a:bodyPr>
          <a:lstStyle/>
          <a:p>
            <a:pPr indent="0"/>
            <a:r>
              <a:rPr lang="zh-CN" sz="1050" b="0">
                <a:ea typeface="宋体" panose="02010600030101010101" pitchFamily="2" charset="-122"/>
              </a:rPr>
              <a:t>2.3.16格式化设备 </a:t>
            </a:r>
            <a:r>
              <a:rPr lang="en-US" sz="1050" b="0">
                <a:latin typeface="宋体" panose="02010600030101010101" pitchFamily="2" charset="-122"/>
                <a:cs typeface="Times New Roman" panose="02020603050405020304" charset="0"/>
              </a:rPr>
              <a:t>                            </a:t>
            </a: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2.3.17</a:t>
            </a:r>
            <a:r>
              <a:rPr lang="zh-CN" sz="1050" b="0">
                <a:ea typeface="宋体" panose="02010600030101010101" pitchFamily="2" charset="-122"/>
              </a:rPr>
              <a:t>选择磁盘组模式</a:t>
            </a:r>
            <a:r>
              <a:rPr lang="en-US" sz="1050" b="0">
                <a:latin typeface="宋体" panose="02010600030101010101" pitchFamily="2" charset="-122"/>
                <a:cs typeface="Times New Roman" panose="02020603050405020304" charset="0"/>
              </a:rPr>
              <a:t>                         </a:t>
            </a: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2.3.18</a:t>
            </a:r>
            <a:r>
              <a:rPr lang="zh-CN" sz="1050" b="0">
                <a:ea typeface="宋体" panose="02010600030101010101" pitchFamily="2" charset="-122"/>
              </a:rPr>
              <a:t>使用设备</a:t>
            </a:r>
            <a:endParaRPr lang="zh-CN" altLang="en-US"/>
          </a:p>
        </p:txBody>
      </p:sp>
      <p:pic>
        <p:nvPicPr>
          <p:cNvPr id="3" name="图片 2"/>
          <p:cNvPicPr>
            <a:picLocks noChangeAspect="1"/>
          </p:cNvPicPr>
          <p:nvPr/>
        </p:nvPicPr>
        <p:blipFill>
          <a:blip r:embed="rId4"/>
          <a:stretch>
            <a:fillRect/>
          </a:stretch>
        </p:blipFill>
        <p:spPr>
          <a:xfrm>
            <a:off x="1766570" y="2210435"/>
            <a:ext cx="1548765" cy="3032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4414"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698500" y="1557020"/>
            <a:ext cx="10682605" cy="46037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3</a:t>
            </a:r>
            <a:r>
              <a:rPr lang="zh-CN" sz="1200" b="0">
                <a:latin typeface="Times New Roman" panose="02020603050405020304" charset="0"/>
                <a:ea typeface="宋体" panose="02010600030101010101" pitchFamily="2" charset="-122"/>
              </a:rPr>
              <a:t>）</a:t>
            </a:r>
            <a:r>
              <a:rPr lang="zh-CN" sz="1200" b="0">
                <a:solidFill>
                  <a:srgbClr val="FF0000"/>
                </a:solidFill>
                <a:latin typeface="Times New Roman" panose="02020603050405020304" charset="0"/>
                <a:ea typeface="宋体" panose="02010600030101010101" pitchFamily="2" charset="-122"/>
              </a:rPr>
              <a:t>使用设备。格式化设备之后重启，然后单击【使用此设备】进入设备功能页面，如图</a:t>
            </a:r>
            <a:r>
              <a:rPr lang="en-US" sz="1200" b="0">
                <a:solidFill>
                  <a:srgbClr val="FF0000"/>
                </a:solidFill>
                <a:latin typeface="Times New Roman" panose="02020603050405020304" charset="0"/>
                <a:ea typeface="宋体" panose="02010600030101010101" pitchFamily="2" charset="-122"/>
              </a:rPr>
              <a:t>2.3.18</a:t>
            </a:r>
            <a:r>
              <a:rPr lang="zh-CN" sz="1200" b="0">
                <a:solidFill>
                  <a:srgbClr val="FF0000"/>
                </a:solidFill>
                <a:latin typeface="Times New Roman" panose="02020603050405020304" charset="0"/>
                <a:ea typeface="宋体" panose="02010600030101010101" pitchFamily="2" charset="-122"/>
              </a:rPr>
              <a:t>所示。在这里可以查看、上传文件、下载文件、文件分享、手机备份、微信备份等功能。</a:t>
            </a:r>
            <a:endParaRPr lang="zh-CN" altLang="en-US"/>
          </a:p>
        </p:txBody>
      </p:sp>
      <p:sp>
        <p:nvSpPr>
          <p:cNvPr id="224" name="流程图: 可选过程 224"/>
          <p:cNvSpPr>
            <a:spLocks noChangeArrowheads="1"/>
          </p:cNvSpPr>
          <p:nvPr/>
        </p:nvSpPr>
        <p:spPr bwMode="auto">
          <a:xfrm>
            <a:off x="770890" y="2759075"/>
            <a:ext cx="10005060" cy="534035"/>
          </a:xfrm>
          <a:prstGeom prst="flowChartAlternateProcess">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342900" lvl="0" indent="-342900" algn="l">
              <a:buChar char=""/>
            </a:pPr>
            <a:r>
              <a:rPr lang="en-US" altLang="zh-CN" sz="1200" b="1" kern="100">
                <a:solidFill>
                  <a:srgbClr val="FF0000"/>
                </a:solidFill>
                <a:latin typeface="楷体" panose="02010609060101010101" charset="-122"/>
                <a:ea typeface="楷体" panose="02010609060101010101" charset="-122"/>
                <a:cs typeface="Times New Roman" panose="02020603050405020304"/>
                <a:sym typeface="Times New Roman" panose="02020603050405020304"/>
              </a:rPr>
              <a:t>小提示：</a:t>
            </a:r>
            <a:r>
              <a:rPr lang="en-US" altLang="zh-CN" sz="1200" kern="100">
                <a:solidFill>
                  <a:srgbClr val="FF0000"/>
                </a:solidFill>
                <a:latin typeface="楷体" panose="02010609060101010101" charset="-122"/>
                <a:ea typeface="楷体" panose="02010609060101010101" charset="-122"/>
                <a:cs typeface="Times New Roman" panose="02020603050405020304"/>
                <a:sym typeface="Times New Roman" panose="02020603050405020304"/>
              </a:rPr>
              <a:t>【我的空间】是只有登陆账户自己才能看到，【公共空间】是所有用户才能看到，【群组空间】是指同组的用户能看到。</a:t>
            </a:r>
            <a:endParaRPr lang="en-US" altLang="zh-CN" sz="1200" kern="100">
              <a:solidFill>
                <a:srgbClr val="FF0000"/>
              </a:solidFill>
              <a:latin typeface="楷体" panose="02010609060101010101" charset="-122"/>
              <a:ea typeface="楷体" panose="02010609060101010101"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89"/>
              <a:chOff x="-34" y="-42"/>
              <a:chExt cx="19244" cy="1589"/>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414" cy="1022"/>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4917440"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【任务拓展】</a:t>
            </a:r>
            <a:r>
              <a:rPr lang="en-US" altLang="zh-CN" sz="2400" b="1" dirty="0">
                <a:solidFill>
                  <a:srgbClr val="FF0000"/>
                </a:solidFill>
                <a:latin typeface="微软雅黑" panose="020B0503020204020204" pitchFamily="34" charset="-122"/>
                <a:ea typeface="微软雅黑" panose="020B0503020204020204" pitchFamily="34" charset="-122"/>
              </a:rPr>
              <a:t>使用网盘存储备份</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1130935" y="2205355"/>
            <a:ext cx="9664065" cy="119888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a:t>
            </a:r>
            <a:r>
              <a:rPr lang="zh-CN" sz="1200" b="1">
                <a:solidFill>
                  <a:srgbClr val="FF0000"/>
                </a:solidFill>
                <a:latin typeface="Times New Roman" panose="02020603050405020304" charset="0"/>
                <a:ea typeface="宋体" panose="02010600030101010101" pitchFamily="2" charset="-122"/>
              </a:rPr>
              <a:t>任务说明</a:t>
            </a:r>
            <a:endParaRPr lang="zh-CN" sz="1200" b="0">
              <a:solidFill>
                <a:srgbClr val="FF0000"/>
              </a:solidFill>
              <a:latin typeface="Times New Roman" panose="02020603050405020304" charset="0"/>
              <a:ea typeface="宋体" panose="02010600030101010101" pitchFamily="2" charset="-122"/>
            </a:endParaRPr>
          </a:p>
          <a:p>
            <a:pPr indent="30607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百度网盘是使用较多的公有云存储，它支持网页、</a:t>
            </a:r>
            <a:r>
              <a:rPr lang="en-US" sz="1200" b="0">
                <a:solidFill>
                  <a:srgbClr val="FF0000"/>
                </a:solidFill>
                <a:latin typeface="Times New Roman" panose="02020603050405020304" charset="0"/>
                <a:ea typeface="宋体" panose="02010600030101010101" pitchFamily="2" charset="-122"/>
              </a:rPr>
              <a:t>PC</a:t>
            </a:r>
            <a:r>
              <a:rPr lang="zh-CN" sz="1200" b="0">
                <a:solidFill>
                  <a:srgbClr val="FF0000"/>
                </a:solidFill>
                <a:latin typeface="Times New Roman" panose="02020603050405020304" charset="0"/>
                <a:ea typeface="宋体" panose="02010600030101010101" pitchFamily="2" charset="-122"/>
              </a:rPr>
              <a:t>客户端、手机客户端等多种访问方式，可以作为私有云存储的补充。</a:t>
            </a:r>
            <a:endParaRPr lang="zh-CN" sz="1200" b="0">
              <a:solidFill>
                <a:srgbClr val="FF0000"/>
              </a:solidFill>
              <a:latin typeface="Times New Roman" panose="02020603050405020304" charset="0"/>
              <a:ea typeface="宋体" panose="02010600030101010101" pitchFamily="2" charset="-122"/>
            </a:endParaRPr>
          </a:p>
          <a:p>
            <a:pPr indent="306070"/>
            <a:endParaRPr lang="en-US" sz="1200" b="1">
              <a:solidFill>
                <a:srgbClr val="FF0000"/>
              </a:solidFill>
              <a:latin typeface="Times New Roman" panose="02020603050405020304" charset="0"/>
              <a:ea typeface="宋体" panose="02010600030101010101" pitchFamily="2" charset="-122"/>
            </a:endParaRPr>
          </a:p>
          <a:p>
            <a:pPr indent="306070"/>
            <a:r>
              <a:rPr lang="en-US" sz="1200" b="1">
                <a:solidFill>
                  <a:srgbClr val="FF0000"/>
                </a:solidFill>
                <a:latin typeface="Times New Roman" panose="02020603050405020304" charset="0"/>
                <a:ea typeface="宋体" panose="02010600030101010101" pitchFamily="2" charset="-122"/>
              </a:rPr>
              <a:t>        2</a:t>
            </a:r>
            <a:r>
              <a:rPr lang="zh-CN" sz="1200" b="1">
                <a:solidFill>
                  <a:srgbClr val="FF0000"/>
                </a:solidFill>
                <a:latin typeface="Times New Roman" panose="02020603050405020304" charset="0"/>
                <a:ea typeface="宋体" panose="02010600030101010101" pitchFamily="2" charset="-122"/>
              </a:rPr>
              <a:t>．操作提示</a:t>
            </a:r>
            <a:endParaRPr lang="zh-CN" sz="1200" b="0">
              <a:solidFill>
                <a:srgbClr val="FF0000"/>
              </a:solidFill>
              <a:latin typeface="Times New Roman" panose="02020603050405020304" charset="0"/>
              <a:ea typeface="宋体" panose="02010600030101010101" pitchFamily="2" charset="-122"/>
            </a:endParaRPr>
          </a:p>
          <a:p>
            <a:pPr indent="30607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1</a:t>
            </a:r>
            <a:r>
              <a:rPr lang="zh-CN" sz="1200" b="0">
                <a:solidFill>
                  <a:srgbClr val="FF0000"/>
                </a:solidFill>
                <a:latin typeface="Times New Roman" panose="02020603050405020304" charset="0"/>
                <a:ea typeface="宋体" panose="02010600030101010101" pitchFamily="2" charset="-122"/>
              </a:rPr>
              <a:t>）注册网盘。在浏览器中打开百度网盘首页，点击【立即注册】，根据提示注册好邮箱账号，如果已经有邮箱则直接登陆即可，如图</a:t>
            </a:r>
            <a:r>
              <a:rPr lang="en-US" sz="1200" b="0">
                <a:solidFill>
                  <a:srgbClr val="FF0000"/>
                </a:solidFill>
                <a:latin typeface="Times New Roman" panose="02020603050405020304" charset="0"/>
                <a:ea typeface="宋体" panose="02010600030101010101" pitchFamily="2" charset="-122"/>
              </a:rPr>
              <a:t>2-3-19</a:t>
            </a:r>
            <a:r>
              <a:rPr lang="zh-CN" sz="1200" b="0">
                <a:solidFill>
                  <a:srgbClr val="FF0000"/>
                </a:solidFill>
                <a:latin typeface="Times New Roman" panose="02020603050405020304" charset="0"/>
                <a:ea typeface="宋体" panose="02010600030101010101" pitchFamily="2" charset="-122"/>
              </a:rPr>
              <a:t>所示</a:t>
            </a:r>
            <a:r>
              <a:rPr lang="zh-CN" sz="1200" b="0">
                <a:latin typeface="Times New Roman" panose="02020603050405020304" charset="0"/>
                <a:ea typeface="宋体" panose="02010600030101010101" pitchFamily="2" charset="-122"/>
              </a:rPr>
              <a:t>。</a:t>
            </a:r>
            <a:endParaRPr lang="zh-CN" altLang="en-US"/>
          </a:p>
        </p:txBody>
      </p:sp>
      <p:pic>
        <p:nvPicPr>
          <p:cNvPr id="574" name="图片 5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6880" y="3573145"/>
            <a:ext cx="4436745" cy="2030730"/>
          </a:xfrm>
          <a:prstGeom prst="rect">
            <a:avLst/>
          </a:prstGeom>
        </p:spPr>
      </p:pic>
      <p:sp>
        <p:nvSpPr>
          <p:cNvPr id="14" name="文本框 13"/>
          <p:cNvSpPr txBox="1"/>
          <p:nvPr/>
        </p:nvSpPr>
        <p:spPr>
          <a:xfrm>
            <a:off x="3794760" y="573341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2-3-19 </a:t>
            </a:r>
            <a:r>
              <a:rPr lang="zh-CN" sz="1050" b="0">
                <a:ea typeface="宋体" panose="02010600030101010101" pitchFamily="2" charset="-122"/>
              </a:rPr>
              <a:t>打开百度网盘首页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89"/>
              <a:chOff x="-34" y="-42"/>
              <a:chExt cx="19244" cy="1589"/>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414" cy="1022"/>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770890" y="1341120"/>
            <a:ext cx="10186035" cy="414020"/>
          </a:xfrm>
          <a:prstGeom prst="rect">
            <a:avLst/>
          </a:prstGeom>
          <a:noFill/>
          <a:ln w="9525">
            <a:noFill/>
          </a:ln>
        </p:spPr>
        <p:txBody>
          <a:bodyPr wrap="square">
            <a:spAutoFit/>
          </a:bodyPr>
          <a:lstStyle/>
          <a:p>
            <a:pPr indent="0"/>
            <a:r>
              <a:rPr lang="zh-CN" sz="1050" b="0">
                <a:latin typeface="Calibri" panose="020F0502020204030204" charset="0"/>
                <a:ea typeface="宋体" panose="02010600030101010101" pitchFamily="2" charset="-122"/>
              </a:rPr>
              <a:t>（</a:t>
            </a:r>
            <a:r>
              <a:rPr lang="en-US" sz="1050" b="0">
                <a:latin typeface="Calibri" panose="020F0502020204030204" charset="0"/>
                <a:ea typeface="宋体" panose="02010600030101010101" pitchFamily="2" charset="-122"/>
              </a:rPr>
              <a:t>2</a:t>
            </a:r>
            <a:r>
              <a:rPr lang="zh-CN" sz="1050" b="0">
                <a:latin typeface="Calibri" panose="020F0502020204030204" charset="0"/>
                <a:ea typeface="宋体" panose="02010600030101010101" pitchFamily="2" charset="-122"/>
              </a:rPr>
              <a:t>）</a:t>
            </a:r>
            <a:r>
              <a:rPr lang="en-US" altLang="zh-CN" sz="1050" b="0">
                <a:latin typeface="Calibri" panose="020F0502020204030204" charset="0"/>
                <a:ea typeface="宋体" panose="02010600030101010101" pitchFamily="2" charset="-122"/>
              </a:rPr>
              <a:t> </a:t>
            </a:r>
            <a:r>
              <a:rPr lang="zh-CN" sz="1050" b="0">
                <a:solidFill>
                  <a:srgbClr val="FF0000"/>
                </a:solidFill>
                <a:latin typeface="Calibri" panose="020F0502020204030204" charset="0"/>
                <a:ea typeface="宋体" panose="02010600030101010101" pitchFamily="2" charset="-122"/>
              </a:rPr>
              <a:t>登陆网盘。使用注册好的账号密码登陆，在这里也可以通过微博账号、</a:t>
            </a:r>
            <a:r>
              <a:rPr lang="en-US" sz="1050" b="0">
                <a:solidFill>
                  <a:srgbClr val="FF0000"/>
                </a:solidFill>
                <a:latin typeface="Calibri" panose="020F0502020204030204" charset="0"/>
                <a:ea typeface="宋体" panose="02010600030101010101" pitchFamily="2" charset="-122"/>
              </a:rPr>
              <a:t>Q</a:t>
            </a:r>
            <a:r>
              <a:rPr lang="en-US" sz="1050" b="0">
                <a:solidFill>
                  <a:srgbClr val="FF0000"/>
                </a:solidFill>
                <a:latin typeface="Calibri" panose="020F0502020204030204" charset="0"/>
                <a:ea typeface="宋体" panose="02010600030101010101" pitchFamily="2" charset="-122"/>
                <a:cs typeface="Times New Roman" panose="02020603050405020304" charset="0"/>
              </a:rPr>
              <a:t>Q</a:t>
            </a:r>
            <a:r>
              <a:rPr lang="zh-CN" sz="1050" b="0">
                <a:solidFill>
                  <a:srgbClr val="FF0000"/>
                </a:solidFill>
                <a:latin typeface="Calibri" panose="020F0502020204030204" charset="0"/>
                <a:ea typeface="宋体" panose="02010600030101010101" pitchFamily="2" charset="-122"/>
              </a:rPr>
              <a:t>账号和微信账号认证登陆，点击登陆页面中对应图标，按照提示操作即可登陆，登陆后如图</a:t>
            </a:r>
            <a:r>
              <a:rPr lang="en-US" sz="1050" b="0">
                <a:solidFill>
                  <a:srgbClr val="FF0000"/>
                </a:solidFill>
                <a:latin typeface="Calibri" panose="020F0502020204030204" charset="0"/>
                <a:ea typeface="宋体" panose="02010600030101010101" pitchFamily="2" charset="-122"/>
              </a:rPr>
              <a:t>2-3-</a:t>
            </a:r>
            <a:r>
              <a:rPr lang="en-US" sz="1050" b="0">
                <a:solidFill>
                  <a:srgbClr val="FF0000"/>
                </a:solidFill>
                <a:latin typeface="Calibri" panose="020F0502020204030204" charset="0"/>
                <a:ea typeface="宋体" panose="02010600030101010101" pitchFamily="2" charset="-122"/>
                <a:cs typeface="Times New Roman" panose="02020603050405020304" charset="0"/>
              </a:rPr>
              <a:t>20</a:t>
            </a:r>
            <a:r>
              <a:rPr lang="zh-CN" sz="1050" b="0">
                <a:solidFill>
                  <a:srgbClr val="FF0000"/>
                </a:solidFill>
                <a:latin typeface="Calibri" panose="020F0502020204030204" charset="0"/>
                <a:ea typeface="宋体" panose="02010600030101010101" pitchFamily="2" charset="-122"/>
              </a:rPr>
              <a:t>所示。</a:t>
            </a:r>
            <a:endParaRPr lang="zh-CN" altLang="en-US"/>
          </a:p>
        </p:txBody>
      </p:sp>
      <p:pic>
        <p:nvPicPr>
          <p:cNvPr id="575" name="图片 5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8318" y="1989138"/>
            <a:ext cx="5184775" cy="2486025"/>
          </a:xfrm>
          <a:prstGeom prst="rect">
            <a:avLst/>
          </a:prstGeom>
          <a:ln>
            <a:solidFill>
              <a:schemeClr val="accent1"/>
            </a:solidFill>
          </a:ln>
        </p:spPr>
      </p:pic>
      <p:sp>
        <p:nvSpPr>
          <p:cNvPr id="4" name="文本框 3"/>
          <p:cNvSpPr txBox="1"/>
          <p:nvPr/>
        </p:nvSpPr>
        <p:spPr>
          <a:xfrm>
            <a:off x="2282825" y="465328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2-3-20 </a:t>
            </a:r>
            <a:r>
              <a:rPr lang="zh-CN" sz="1050" b="0">
                <a:ea typeface="宋体" panose="02010600030101010101" pitchFamily="2" charset="-122"/>
              </a:rPr>
              <a:t>登陆百度网盘</a:t>
            </a:r>
            <a:endParaRPr lang="zh-CN" altLang="en-US"/>
          </a:p>
        </p:txBody>
      </p:sp>
      <p:sp>
        <p:nvSpPr>
          <p:cNvPr id="9" name="文本框 8"/>
          <p:cNvSpPr txBox="1"/>
          <p:nvPr/>
        </p:nvSpPr>
        <p:spPr>
          <a:xfrm>
            <a:off x="410845" y="4906010"/>
            <a:ext cx="9798685" cy="1198880"/>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3</a:t>
            </a:r>
            <a:r>
              <a:rPr lang="zh-CN" sz="1200" b="0">
                <a:latin typeface="Times New Roman" panose="02020603050405020304" charset="0"/>
                <a:ea typeface="宋体" panose="02010600030101010101" pitchFamily="2" charset="-122"/>
              </a:rPr>
              <a:t>）</a:t>
            </a:r>
            <a:r>
              <a:rPr lang="zh-CN" sz="1200" b="0">
                <a:solidFill>
                  <a:srgbClr val="FF0000"/>
                </a:solidFill>
                <a:latin typeface="Times New Roman" panose="02020603050405020304" charset="0"/>
                <a:ea typeface="宋体" panose="02010600030101010101" pitchFamily="2" charset="-122"/>
              </a:rPr>
              <a:t>使用网盘。在网盘中可以按照需求上传、下载文件，分享文件，创建、删除文件夹和文件，与操作自己的计算机类似。</a:t>
            </a:r>
            <a:endParaRPr lang="zh-CN" sz="1200" b="0">
              <a:solidFill>
                <a:srgbClr val="FF0000"/>
              </a:solidFill>
              <a:latin typeface="Times New Roman" panose="02020603050405020304" charset="0"/>
              <a:ea typeface="宋体" panose="02010600030101010101" pitchFamily="2" charset="-122"/>
            </a:endParaRPr>
          </a:p>
          <a:p>
            <a:pPr indent="304800"/>
            <a:endParaRPr lang="zh-CN" sz="1200" b="0">
              <a:solidFill>
                <a:srgbClr val="FF0000"/>
              </a:solidFill>
              <a:latin typeface="Times New Roman" panose="02020603050405020304" charset="0"/>
              <a:ea typeface="宋体" panose="02010600030101010101" pitchFamily="2" charset="-122"/>
            </a:endParaRPr>
          </a:p>
          <a:p>
            <a:pPr indent="30480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4</a:t>
            </a:r>
            <a:r>
              <a:rPr lang="zh-CN" sz="1200" b="0">
                <a:solidFill>
                  <a:srgbClr val="FF0000"/>
                </a:solidFill>
                <a:latin typeface="Times New Roman" panose="02020603050405020304" charset="0"/>
                <a:ea typeface="宋体" panose="02010600030101010101" pitchFamily="2" charset="-122"/>
              </a:rPr>
              <a:t>）使用客户端访问网盘。使用客户端访问网盘，能实现更多的功能，如更大容量文件下载、更快的传输速度、等安全等，有</a:t>
            </a:r>
            <a:r>
              <a:rPr lang="en-US" sz="1200" b="0">
                <a:solidFill>
                  <a:srgbClr val="FF0000"/>
                </a:solidFill>
                <a:latin typeface="Times New Roman" panose="02020603050405020304" charset="0"/>
                <a:ea typeface="宋体" panose="02010600030101010101" pitchFamily="2" charset="-122"/>
              </a:rPr>
              <a:t>Windows</a:t>
            </a:r>
            <a:r>
              <a:rPr lang="zh-CN" sz="1200" b="0">
                <a:solidFill>
                  <a:srgbClr val="FF0000"/>
                </a:solidFill>
                <a:latin typeface="Times New Roman" panose="02020603050405020304" charset="0"/>
                <a:ea typeface="宋体" panose="02010600030101010101" pitchFamily="2" charset="-122"/>
              </a:rPr>
              <a:t>、安卓、</a:t>
            </a:r>
            <a:r>
              <a:rPr lang="en-US" sz="1200" b="0">
                <a:solidFill>
                  <a:srgbClr val="FF0000"/>
                </a:solidFill>
                <a:latin typeface="Times New Roman" panose="02020603050405020304" charset="0"/>
                <a:ea typeface="宋体" panose="02010600030101010101" pitchFamily="2" charset="-122"/>
              </a:rPr>
              <a:t>iPhone</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iPad</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Mac</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Linux</a:t>
            </a:r>
            <a:r>
              <a:rPr lang="zh-CN" sz="1200" b="0">
                <a:solidFill>
                  <a:srgbClr val="FF0000"/>
                </a:solidFill>
                <a:latin typeface="Times New Roman" panose="02020603050405020304" charset="0"/>
                <a:ea typeface="宋体" panose="02010600030101010101" pitchFamily="2" charset="-122"/>
              </a:rPr>
              <a:t>、</a:t>
            </a:r>
            <a:r>
              <a:rPr lang="en-US" sz="1200" b="0">
                <a:solidFill>
                  <a:srgbClr val="FF0000"/>
                </a:solidFill>
                <a:latin typeface="Times New Roman" panose="02020603050405020304" charset="0"/>
                <a:ea typeface="宋体" panose="02010600030101010101" pitchFamily="2" charset="-122"/>
              </a:rPr>
              <a:t>TV</a:t>
            </a:r>
            <a:r>
              <a:rPr lang="zh-CN" sz="1200" b="0">
                <a:solidFill>
                  <a:srgbClr val="FF0000"/>
                </a:solidFill>
                <a:latin typeface="Times New Roman" panose="02020603050405020304" charset="0"/>
                <a:ea typeface="宋体" panose="02010600030101010101" pitchFamily="2" charset="-122"/>
              </a:rPr>
              <a:t>等多种客户端，基本实现了全覆盖。</a:t>
            </a:r>
            <a:endParaRPr lang="zh-CN" sz="1200" b="0">
              <a:solidFill>
                <a:srgbClr val="FF0000"/>
              </a:solidFill>
              <a:latin typeface="Times New Roman" panose="02020603050405020304" charset="0"/>
              <a:ea typeface="宋体" panose="02010600030101010101" pitchFamily="2" charset="-122"/>
            </a:endParaRPr>
          </a:p>
          <a:p>
            <a:pPr indent="304800"/>
            <a:r>
              <a:rPr lang="en-US" altLang="zh-CN" sz="1200" b="0">
                <a:solidFill>
                  <a:srgbClr val="FF0000"/>
                </a:solidFill>
                <a:latin typeface="Times New Roman" panose="02020603050405020304" charset="0"/>
                <a:ea typeface="宋体" panose="02010600030101010101" pitchFamily="2" charset="-122"/>
              </a:rPr>
              <a:t>          </a:t>
            </a:r>
            <a:r>
              <a:rPr lang="zh-CN" sz="1200" b="0">
                <a:solidFill>
                  <a:srgbClr val="FF0000"/>
                </a:solidFill>
                <a:latin typeface="Times New Roman" panose="02020603050405020304" charset="0"/>
                <a:ea typeface="宋体" panose="02010600030101010101" pitchFamily="2" charset="-122"/>
              </a:rPr>
              <a:t>无论是浏览器、</a:t>
            </a:r>
            <a:r>
              <a:rPr lang="en-US" sz="1200" b="0">
                <a:solidFill>
                  <a:srgbClr val="FF0000"/>
                </a:solidFill>
                <a:latin typeface="Times New Roman" panose="02020603050405020304" charset="0"/>
                <a:ea typeface="宋体" panose="02010600030101010101" pitchFamily="2" charset="-122"/>
              </a:rPr>
              <a:t>PC</a:t>
            </a:r>
            <a:r>
              <a:rPr lang="zh-CN" sz="1200" b="0">
                <a:solidFill>
                  <a:srgbClr val="FF0000"/>
                </a:solidFill>
                <a:latin typeface="Times New Roman" panose="02020603050405020304" charset="0"/>
                <a:ea typeface="宋体" panose="02010600030101010101" pitchFamily="2" charset="-122"/>
              </a:rPr>
              <a:t>客户端还是手机</a:t>
            </a:r>
            <a:r>
              <a:rPr lang="en-US" sz="1200" b="0">
                <a:solidFill>
                  <a:srgbClr val="FF0000"/>
                </a:solidFill>
                <a:latin typeface="Times New Roman" panose="02020603050405020304" charset="0"/>
                <a:ea typeface="宋体" panose="02010600030101010101" pitchFamily="2" charset="-122"/>
              </a:rPr>
              <a:t>APP</a:t>
            </a:r>
            <a:r>
              <a:rPr lang="zh-CN" sz="1200" b="0">
                <a:solidFill>
                  <a:srgbClr val="FF0000"/>
                </a:solidFill>
                <a:latin typeface="Times New Roman" panose="02020603050405020304" charset="0"/>
                <a:ea typeface="宋体" panose="02010600030101010101" pitchFamily="2" charset="-122"/>
              </a:rPr>
              <a:t>客户端，登陆相同账号时所看到的内容均使相同的，在任意一处对文件和文件夹进行了操作，所有平台均同步修改，即实现了云存储的功能。</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874"/>
              <a:chOff x="-34" y="-42"/>
              <a:chExt cx="19244" cy="1874"/>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grpSp>
          <p:sp>
            <p:nvSpPr>
              <p:cNvPr id="18" name="TextBox 1"/>
              <p:cNvSpPr txBox="1"/>
              <p:nvPr/>
            </p:nvSpPr>
            <p:spPr>
              <a:xfrm>
                <a:off x="2313" y="525"/>
                <a:ext cx="4271" cy="1307"/>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任务二</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云存储备份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607695" y="1773555"/>
            <a:ext cx="9960610" cy="1753235"/>
          </a:xfrm>
          <a:prstGeom prst="rect">
            <a:avLst/>
          </a:prstGeom>
          <a:noFill/>
          <a:ln w="9525">
            <a:noFill/>
          </a:ln>
        </p:spPr>
        <p:txBody>
          <a:bodyPr wrap="square">
            <a:spAutoFit/>
          </a:bodyPr>
          <a:lstStyle/>
          <a:p>
            <a:pPr indent="0"/>
            <a:endParaRPr lang="zh-CN" sz="1200" b="1">
              <a:solidFill>
                <a:srgbClr val="FF0000"/>
              </a:solidFill>
              <a:latin typeface="Cambria" panose="02040503050406030204" charset="0"/>
              <a:ea typeface="宋体" panose="02010600030101010101" pitchFamily="2" charset="-122"/>
            </a:endParaRPr>
          </a:p>
          <a:p>
            <a:pPr indent="0"/>
            <a:r>
              <a:rPr lang="en-US" sz="1200">
                <a:solidFill>
                  <a:srgbClr val="FF0000"/>
                </a:solidFill>
                <a:ea typeface="宋体" panose="02010600030101010101" pitchFamily="2" charset="-122"/>
              </a:rPr>
              <a:t>         </a:t>
            </a:r>
            <a:r>
              <a:rPr sz="1200">
                <a:solidFill>
                  <a:srgbClr val="FF0000"/>
                </a:solidFill>
                <a:ea typeface="宋体" panose="02010600030101010101" pitchFamily="2" charset="-122"/>
              </a:rPr>
              <a:t>随着《数据安全法》、《个人信息保护法》等法律的颁布与实施，“党管数据，数据安全”将成为国家经济发展过程中的底线，国资云应运而生，它是由各地国资委牵头投资、设立、运营，具有高安全防护水平的数据安全基础设施，在上面承载了国有企业数据的数据治理体系及云平台。</a:t>
            </a:r>
            <a:endParaRPr sz="1200">
              <a:solidFill>
                <a:srgbClr val="FF0000"/>
              </a:solidFill>
              <a:ea typeface="宋体" panose="02010600030101010101" pitchFamily="2" charset="-122"/>
            </a:endParaRPr>
          </a:p>
          <a:p>
            <a:pPr indent="0"/>
            <a:endParaRPr sz="1200">
              <a:solidFill>
                <a:srgbClr val="FF0000"/>
              </a:solidFill>
              <a:ea typeface="宋体" panose="02010600030101010101" pitchFamily="2" charset="-122"/>
            </a:endParaRPr>
          </a:p>
          <a:p>
            <a:pPr indent="0"/>
            <a:r>
              <a:rPr lang="en-US" sz="1200">
                <a:solidFill>
                  <a:srgbClr val="FF0000"/>
                </a:solidFill>
                <a:ea typeface="宋体" panose="02010600030101010101" pitchFamily="2" charset="-122"/>
              </a:rPr>
              <a:t>         </a:t>
            </a:r>
            <a:r>
              <a:rPr sz="1200">
                <a:solidFill>
                  <a:srgbClr val="FF0000"/>
                </a:solidFill>
                <a:ea typeface="宋体" panose="02010600030101010101" pitchFamily="2" charset="-122"/>
              </a:rPr>
              <a:t>国资云是互联网基础设施国有化成为数据资产国有化的产物，它属于国有资产，纳入国资监管和统一管理，保护国有数据资产安全是建设国资云的核心目的，数据资产国有化成为执政能力现代化基础。</a:t>
            </a:r>
            <a:endParaRPr sz="1200">
              <a:solidFill>
                <a:srgbClr val="FF0000"/>
              </a:solidFill>
              <a:ea typeface="宋体" panose="02010600030101010101" pitchFamily="2" charset="-122"/>
            </a:endParaRPr>
          </a:p>
          <a:p>
            <a:pPr indent="0"/>
            <a:endParaRPr sz="1200">
              <a:solidFill>
                <a:srgbClr val="FF0000"/>
              </a:solidFill>
              <a:ea typeface="宋体" panose="02010600030101010101" pitchFamily="2" charset="-122"/>
            </a:endParaRPr>
          </a:p>
          <a:p>
            <a:pPr indent="0"/>
            <a:r>
              <a:rPr lang="en-US" sz="1200">
                <a:solidFill>
                  <a:srgbClr val="FF0000"/>
                </a:solidFill>
                <a:ea typeface="宋体" panose="02010600030101010101" pitchFamily="2" charset="-122"/>
              </a:rPr>
              <a:t>         </a:t>
            </a:r>
            <a:r>
              <a:rPr sz="1200">
                <a:solidFill>
                  <a:srgbClr val="FF0000"/>
                </a:solidFill>
                <a:ea typeface="宋体" panose="02010600030101010101" pitchFamily="2" charset="-122"/>
              </a:rPr>
              <a:t>国资云本质是从第三方托管的公有云转向国资专属行业云，其主要建设与运营方通常是地方国资企业。国资云一般为行业云或分布式云，其主要建设与运营方通常是地方国资企业或国资平台公司，技术与产品的支撑方一般为云服务商。</a:t>
            </a:r>
            <a:endParaRPr sz="1200">
              <a:solidFill>
                <a:srgbClr val="FF0000"/>
              </a:solidFill>
              <a:ea typeface="宋体" panose="02010600030101010101" pitchFamily="2" charset="-122"/>
            </a:endParaRPr>
          </a:p>
        </p:txBody>
      </p:sp>
      <p:sp>
        <p:nvSpPr>
          <p:cNvPr id="3" name="文本框 2"/>
          <p:cNvSpPr txBox="1"/>
          <p:nvPr/>
        </p:nvSpPr>
        <p:spPr>
          <a:xfrm>
            <a:off x="626745" y="1403350"/>
            <a:ext cx="1747520" cy="275590"/>
          </a:xfrm>
          <a:prstGeom prst="rect">
            <a:avLst/>
          </a:prstGeom>
          <a:noFill/>
        </p:spPr>
        <p:txBody>
          <a:bodyPr wrap="square" rtlCol="0">
            <a:spAutoFit/>
          </a:bodyPr>
          <a:lstStyle/>
          <a:p>
            <a:pPr algn="l"/>
            <a:r>
              <a:rPr lang="zh-CN" sz="1200" b="1">
                <a:latin typeface="Cambria" panose="02040503050406030204" charset="0"/>
                <a:ea typeface="宋体" panose="02010600030101010101" pitchFamily="2" charset="-122"/>
                <a:sym typeface="+mn-ea"/>
              </a:rPr>
              <a:t>【</a:t>
            </a:r>
            <a:r>
              <a:rPr lang="zh-CN" sz="1200" b="1">
                <a:solidFill>
                  <a:srgbClr val="FF0000"/>
                </a:solidFill>
                <a:ea typeface="宋体" panose="02010600030101010101" pitchFamily="2" charset="-122"/>
                <a:sym typeface="+mn-ea"/>
              </a:rPr>
              <a:t>拓展</a:t>
            </a:r>
            <a:r>
              <a:rPr lang="zh-CN" sz="1200" b="1">
                <a:solidFill>
                  <a:srgbClr val="FF0000"/>
                </a:solidFill>
                <a:latin typeface="Cambria" panose="02040503050406030204" charset="0"/>
                <a:ea typeface="宋体" panose="02010600030101010101" pitchFamily="2" charset="-122"/>
                <a:sym typeface="+mn-ea"/>
              </a:rPr>
              <a:t>延伸</a:t>
            </a:r>
            <a:r>
              <a:rPr lang="zh-CN" sz="1200" b="1">
                <a:latin typeface="Cambria" panose="02040503050406030204" charset="0"/>
                <a:ea typeface="宋体" panose="02010600030101010101" pitchFamily="2" charset="-122"/>
                <a:sym typeface="+mn-ea"/>
              </a:rPr>
              <a:t>】</a:t>
            </a:r>
            <a:r>
              <a:rPr lang="zh-CN" sz="1200" b="1">
                <a:solidFill>
                  <a:srgbClr val="FF0000"/>
                </a:solidFill>
                <a:latin typeface="Cambria" panose="02040503050406030204" charset="0"/>
                <a:ea typeface="宋体" panose="02010600030101010101" pitchFamily="2" charset="-122"/>
                <a:sym typeface="+mn-ea"/>
              </a:rPr>
              <a:t>国资云</a:t>
            </a:r>
            <a:endParaRPr lang="zh-CN" altLang="en-US" sz="12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0820" y="172085"/>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3589020" y="2324735"/>
            <a:ext cx="5674995" cy="1525270"/>
            <a:chOff x="4171" y="3020"/>
            <a:chExt cx="9297" cy="2935"/>
          </a:xfrm>
        </p:grpSpPr>
        <p:sp>
          <p:nvSpPr>
            <p:cNvPr id="25" name="文本框 24"/>
            <p:cNvSpPr txBox="1"/>
            <p:nvPr/>
          </p:nvSpPr>
          <p:spPr>
            <a:xfrm>
              <a:off x="4171" y="4264"/>
              <a:ext cx="9297" cy="159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 纸质文档销毁</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360"/>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任务三</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590" y="-2667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任务准备</a:t>
                  </a:r>
                  <a:endParaRPr lang="zh-CN" altLang="en-US" sz="18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任务说明</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9" name="矩形 8"/>
                <p:cNvSpPr/>
                <p:nvPr userDrawn="1"/>
              </p:nvSpPr>
              <p:spPr>
                <a:xfrm>
                  <a:off x="14555"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
              <p:cNvSpPr txBox="1"/>
              <p:nvPr/>
            </p:nvSpPr>
            <p:spPr>
              <a:xfrm>
                <a:off x="2313" y="525"/>
                <a:ext cx="5037" cy="725"/>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7" name="文本框 6"/>
          <p:cNvSpPr txBox="1"/>
          <p:nvPr/>
        </p:nvSpPr>
        <p:spPr>
          <a:xfrm>
            <a:off x="554990" y="1197610"/>
            <a:ext cx="10292080" cy="1014730"/>
          </a:xfrm>
          <a:prstGeom prst="rect">
            <a:avLst/>
          </a:prstGeom>
          <a:noFill/>
          <a:ln w="9525">
            <a:noFill/>
          </a:ln>
        </p:spPr>
        <p:txBody>
          <a:bodyPr wrap="square">
            <a:spAutoFit/>
          </a:bodyPr>
          <a:lstStyle/>
          <a:p>
            <a:pPr indent="0"/>
            <a:r>
              <a:rPr lang="zh-CN" sz="1200" b="1">
                <a:latin typeface="Cambria" panose="02040503050406030204" charset="0"/>
                <a:ea typeface="宋体" panose="02010600030101010101" pitchFamily="2" charset="-122"/>
              </a:rPr>
              <a:t>【任务说明</a:t>
            </a:r>
            <a:r>
              <a:rPr lang="zh-CN" sz="1200" b="1">
                <a:ea typeface="宋体" panose="02010600030101010101" pitchFamily="2" charset="-122"/>
              </a:rPr>
              <a:t>】</a:t>
            </a:r>
            <a:endParaRPr lang="zh-CN" sz="1200" b="1">
              <a:ea typeface="宋体" panose="02010600030101010101" pitchFamily="2" charset="-122"/>
            </a:endParaRPr>
          </a:p>
          <a:p>
            <a:pPr indent="0"/>
            <a:endParaRPr lang="zh-CN" sz="1200" b="0">
              <a:ea typeface="宋体" panose="02010600030101010101" pitchFamily="2" charset="-122"/>
            </a:endParaRPr>
          </a:p>
          <a:p>
            <a:pPr indent="0"/>
            <a:r>
              <a:rPr lang="en-US" altLang="zh-CN" sz="1200" b="0">
                <a:ea typeface="宋体" panose="02010600030101010101" pitchFamily="2" charset="-122"/>
              </a:rPr>
              <a:t>         </a:t>
            </a:r>
            <a:r>
              <a:rPr lang="zh-CN" sz="1200" b="0">
                <a:ea typeface="宋体" panose="02010600030101010101" pitchFamily="2" charset="-122"/>
              </a:rPr>
              <a:t>打印出来的财务报表经过</a:t>
            </a:r>
            <a:r>
              <a:rPr lang="zh-CN" sz="1200" b="0">
                <a:latin typeface="Times New Roman" panose="02020603050405020304" charset="0"/>
                <a:ea typeface="宋体" panose="02010600030101010101" pitchFamily="2" charset="-122"/>
              </a:rPr>
              <a:t>领导</a:t>
            </a:r>
            <a:r>
              <a:rPr lang="zh-CN" sz="1200" b="0">
                <a:ea typeface="宋体" panose="02010600030101010101" pitchFamily="2" charset="-122"/>
              </a:rPr>
              <a:t>的过目确认过后</a:t>
            </a:r>
            <a:r>
              <a:rPr lang="zh-CN" sz="1200" b="0">
                <a:latin typeface="Times New Roman" panose="02020603050405020304" charset="0"/>
                <a:ea typeface="宋体" panose="02010600030101010101" pitchFamily="2" charset="-122"/>
              </a:rPr>
              <a:t>，</a:t>
            </a:r>
            <a:r>
              <a:rPr lang="zh-CN" sz="1200" b="0">
                <a:ea typeface="宋体" panose="02010600030101010101" pitchFamily="2" charset="-122"/>
              </a:rPr>
              <a:t>根据保密原则</a:t>
            </a:r>
            <a:r>
              <a:rPr lang="zh-CN" sz="1200" b="0">
                <a:latin typeface="Times New Roman" panose="02020603050405020304" charset="0"/>
                <a:ea typeface="宋体" panose="02010600030101010101" pitchFamily="2" charset="-122"/>
              </a:rPr>
              <a:t>，</a:t>
            </a:r>
            <a:r>
              <a:rPr lang="zh-CN" sz="1200" b="0">
                <a:ea typeface="宋体" panose="02010600030101010101" pitchFamily="2" charset="-122"/>
              </a:rPr>
              <a:t>需要及时销毁</a:t>
            </a:r>
            <a:r>
              <a:rPr lang="zh-CN" sz="1200" b="0">
                <a:latin typeface="Times New Roman" panose="02020603050405020304" charset="0"/>
                <a:ea typeface="宋体" panose="02010600030101010101" pitchFamily="2" charset="-122"/>
              </a:rPr>
              <a:t>，财务室配备有碎纸机，专门用于销毁需要保密的文件，李明来到财务室，向同事请教碎纸机的用法。</a:t>
            </a:r>
            <a:endParaRPr lang="zh-CN" sz="1200" b="0">
              <a:latin typeface="Times New Roman" panose="02020603050405020304" charset="0"/>
              <a:ea typeface="宋体" panose="02010600030101010101" pitchFamily="2" charset="-122"/>
            </a:endParaRPr>
          </a:p>
          <a:p>
            <a:pPr indent="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本任务</a:t>
            </a:r>
            <a:r>
              <a:rPr lang="zh-CN" sz="1200" b="0">
                <a:solidFill>
                  <a:srgbClr val="FF0000"/>
                </a:solidFill>
                <a:latin typeface="Times New Roman" panose="02020603050405020304" charset="0"/>
                <a:ea typeface="宋体" panose="02010600030101010101" pitchFamily="2" charset="-122"/>
              </a:rPr>
              <a:t>学会使用碎纸机销毁纸质文档的方法。</a:t>
            </a:r>
            <a:endParaRPr lang="zh-CN" altLang="en-US"/>
          </a:p>
        </p:txBody>
      </p:sp>
      <p:sp>
        <p:nvSpPr>
          <p:cNvPr id="20" name="文本框 19"/>
          <p:cNvSpPr txBox="1"/>
          <p:nvPr/>
        </p:nvSpPr>
        <p:spPr>
          <a:xfrm>
            <a:off x="338455" y="2277110"/>
            <a:ext cx="9922510" cy="1383665"/>
          </a:xfrm>
          <a:prstGeom prst="rect">
            <a:avLst/>
          </a:prstGeom>
          <a:noFill/>
          <a:ln w="9525">
            <a:noFill/>
          </a:ln>
        </p:spPr>
        <p:txBody>
          <a:bodyPr wrap="square">
            <a:spAutoFit/>
          </a:bodyPr>
          <a:lstStyle/>
          <a:p>
            <a:pPr indent="0"/>
            <a:endParaRPr lang="en-US" sz="1200" b="1">
              <a:latin typeface="Times New Roman" panose="02020603050405020304" charset="0"/>
              <a:ea typeface="宋体" panose="02010600030101010101" pitchFamily="2" charset="-122"/>
            </a:endParaRPr>
          </a:p>
          <a:p>
            <a:pPr indent="0"/>
            <a:r>
              <a:rPr lang="en-US" sz="1200" b="1">
                <a:latin typeface="Times New Roman" panose="02020603050405020304" charset="0"/>
                <a:ea typeface="宋体" panose="02010600030101010101" pitchFamily="2" charset="-122"/>
              </a:rPr>
              <a:t>    1</a:t>
            </a:r>
            <a:r>
              <a:rPr lang="zh-CN" sz="1200" b="1">
                <a:latin typeface="Times New Roman" panose="02020603050405020304" charset="0"/>
                <a:ea typeface="宋体" panose="02010600030101010101" pitchFamily="2" charset="-122"/>
              </a:rPr>
              <a:t>．认识碎纸机</a:t>
            </a:r>
            <a:endParaRPr lang="zh-CN" sz="1200" b="0">
              <a:ea typeface="宋体" panose="02010600030101010101" pitchFamily="2" charset="-122"/>
            </a:endParaRPr>
          </a:p>
          <a:p>
            <a:pPr indent="0"/>
            <a:r>
              <a:rPr lang="en-US" altLang="zh-CN" sz="1200" b="0">
                <a:ea typeface="宋体" panose="02010600030101010101" pitchFamily="2" charset="-122"/>
              </a:rPr>
              <a:t>   </a:t>
            </a:r>
            <a:r>
              <a:rPr lang="zh-CN" sz="1200" b="0">
                <a:ea typeface="宋体" panose="02010600030101010101" pitchFamily="2" charset="-122"/>
              </a:rPr>
              <a:t>碎纸机是由一组旋转的刀刃、纸梳和驱动</a:t>
            </a:r>
            <a:r>
              <a:rPr lang="zh-CN" sz="1200" b="0">
                <a:solidFill>
                  <a:srgbClr val="0000FF"/>
                </a:solidFill>
                <a:ea typeface="宋体" panose="02010600030101010101" pitchFamily="2" charset="-122"/>
                <a:hlinkClick r:id="rId2"/>
              </a:rPr>
              <a:t>马达</a:t>
            </a:r>
            <a:r>
              <a:rPr lang="zh-CN" sz="1200" b="0">
                <a:ea typeface="宋体" panose="02010600030101010101" pitchFamily="2" charset="-122"/>
              </a:rPr>
              <a:t>组成的。纸张从相互咬合的刀刃中间送入，被分割成很多的细小纸片，以达到保密的目的。</a:t>
            </a:r>
            <a:endParaRPr lang="zh-CN" sz="1200" b="0">
              <a:ea typeface="宋体" panose="02010600030101010101" pitchFamily="2" charset="-122"/>
            </a:endParaRPr>
          </a:p>
          <a:p>
            <a:pPr indent="0"/>
            <a:endParaRPr lang="zh-CN" sz="1200" b="0">
              <a:latin typeface="Times New Roman" panose="02020603050405020304" charset="0"/>
              <a:ea typeface="宋体" panose="02010600030101010101" pitchFamily="2" charset="-122"/>
            </a:endParaRPr>
          </a:p>
          <a:p>
            <a:pPr indent="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）碎纸机的种类</a:t>
            </a:r>
            <a:endParaRPr lang="zh-CN" sz="1200" b="0">
              <a:latin typeface="Times New Roman" panose="02020603050405020304" charset="0"/>
              <a:ea typeface="宋体" panose="02010600030101010101" pitchFamily="2" charset="-122"/>
            </a:endParaRPr>
          </a:p>
          <a:p>
            <a:pPr indent="0"/>
            <a:r>
              <a:rPr lang="zh-CN" sz="1200" b="0">
                <a:latin typeface="Times New Roman" panose="02020603050405020304" charset="0"/>
                <a:ea typeface="宋体" panose="02010600030101010101" pitchFamily="2" charset="-122"/>
              </a:rPr>
              <a:t>根据使用对象、使用环境的不同分为</a:t>
            </a:r>
            <a:r>
              <a:rPr lang="zh-CN" sz="1200" b="0">
                <a:ea typeface="宋体" panose="02010600030101010101" pitchFamily="2" charset="-122"/>
              </a:rPr>
              <a:t>手摇碎纸机、桌面型碎纸机、小型个人</a:t>
            </a:r>
            <a:r>
              <a:rPr lang="en-US" sz="1200" b="0">
                <a:latin typeface="Times New Roman" panose="02020603050405020304" charset="0"/>
                <a:ea typeface="宋体" panose="02010600030101010101" pitchFamily="2" charset="-122"/>
              </a:rPr>
              <a:t>/</a:t>
            </a:r>
            <a:r>
              <a:rPr lang="zh-CN" sz="1200" b="0">
                <a:ea typeface="宋体" panose="02010600030101010101" pitchFamily="2" charset="-122"/>
              </a:rPr>
              <a:t>家用碎纸机、中型办公碎纸机、大型办公碎纸机等几种</a:t>
            </a:r>
            <a:r>
              <a:rPr lang="zh-CN" sz="1200" b="0">
                <a:latin typeface="Times New Roman" panose="02020603050405020304" charset="0"/>
                <a:ea typeface="宋体" panose="02010600030101010101" pitchFamily="2" charset="-122"/>
              </a:rPr>
              <a:t>，如表</a:t>
            </a:r>
            <a:r>
              <a:rPr lang="en-US" sz="1200" b="0">
                <a:latin typeface="Times New Roman" panose="02020603050405020304" charset="0"/>
                <a:ea typeface="宋体" panose="02010600030101010101" pitchFamily="2" charset="-122"/>
              </a:rPr>
              <a:t>2.3.4</a:t>
            </a:r>
            <a:r>
              <a:rPr lang="zh-CN" sz="1200" b="0">
                <a:ea typeface="宋体" panose="02010600030101010101" pitchFamily="2" charset="-122"/>
              </a:rPr>
              <a:t>所示</a:t>
            </a:r>
            <a:r>
              <a:rPr lang="zh-CN" sz="1200" b="0">
                <a:latin typeface="Times New Roman" panose="02020603050405020304" charset="0"/>
                <a:ea typeface="宋体" panose="02010600030101010101" pitchFamily="2" charset="-122"/>
              </a:rPr>
              <a:t>。</a:t>
            </a:r>
            <a:endParaRPr lang="zh-CN" altLang="en-US"/>
          </a:p>
        </p:txBody>
      </p:sp>
      <p:sp>
        <p:nvSpPr>
          <p:cNvPr id="26" name="文本框 25"/>
          <p:cNvSpPr txBox="1"/>
          <p:nvPr/>
        </p:nvSpPr>
        <p:spPr>
          <a:xfrm>
            <a:off x="554355" y="2205355"/>
            <a:ext cx="1101090" cy="275590"/>
          </a:xfrm>
          <a:prstGeom prst="rect">
            <a:avLst/>
          </a:prstGeom>
          <a:noFill/>
        </p:spPr>
        <p:txBody>
          <a:bodyPr wrap="none" rtlCol="0">
            <a:spAutoFit/>
          </a:bodyPr>
          <a:lstStyle/>
          <a:p>
            <a:r>
              <a:rPr lang="zh-CN" sz="1200" b="1">
                <a:latin typeface="Cambria" panose="02040503050406030204" charset="0"/>
                <a:ea typeface="宋体" panose="02010600030101010101" pitchFamily="2" charset="-122"/>
                <a:sym typeface="+mn-ea"/>
              </a:rPr>
              <a:t>【任务</a:t>
            </a:r>
            <a:r>
              <a:rPr lang="zh-CN" sz="1200" b="1">
                <a:ea typeface="宋体" panose="02010600030101010101" pitchFamily="2" charset="-122"/>
                <a:sym typeface="+mn-ea"/>
              </a:rPr>
              <a:t>准备】</a:t>
            </a:r>
            <a:endParaRPr lang="zh-CN" altLang="en-US"/>
          </a:p>
        </p:txBody>
      </p:sp>
      <p:sp>
        <p:nvSpPr>
          <p:cNvPr id="29" name="文本框 28"/>
          <p:cNvSpPr txBox="1"/>
          <p:nvPr/>
        </p:nvSpPr>
        <p:spPr>
          <a:xfrm>
            <a:off x="3161030" y="3429635"/>
            <a:ext cx="5080000" cy="252730"/>
          </a:xfrm>
          <a:prstGeom prst="rect">
            <a:avLst/>
          </a:prstGeom>
          <a:noFill/>
          <a:ln w="9525">
            <a:noFill/>
          </a:ln>
        </p:spPr>
        <p:txBody>
          <a:bodyPr>
            <a:spAutoFit/>
          </a:bodyPr>
          <a:lstStyle/>
          <a:p>
            <a:pPr indent="0" algn="ctr"/>
            <a:r>
              <a:rPr lang="zh-CN" sz="1050" b="0">
                <a:ea typeface="宋体" panose="02010600030101010101" pitchFamily="2" charset="-122"/>
              </a:rPr>
              <a:t>表</a:t>
            </a:r>
            <a:r>
              <a:rPr lang="en-US" sz="1050" b="0">
                <a:latin typeface="宋体" panose="02010600030101010101" pitchFamily="2" charset="-122"/>
                <a:cs typeface="Times New Roman" panose="02020603050405020304" charset="0"/>
              </a:rPr>
              <a:t>2.</a:t>
            </a:r>
            <a:r>
              <a:rPr lang="zh-CN" sz="1050" b="0">
                <a:ea typeface="宋体" panose="02010600030101010101" pitchFamily="2" charset="-122"/>
              </a:rPr>
              <a:t>3.4 碎纸机种类</a:t>
            </a:r>
            <a:endParaRPr lang="zh-CN" altLang="en-US"/>
          </a:p>
        </p:txBody>
      </p:sp>
      <p:pic>
        <p:nvPicPr>
          <p:cNvPr id="31" name="图片 30"/>
          <p:cNvPicPr>
            <a:picLocks noChangeAspect="1"/>
          </p:cNvPicPr>
          <p:nvPr/>
        </p:nvPicPr>
        <p:blipFill>
          <a:blip r:embed="rId3"/>
          <a:stretch>
            <a:fillRect/>
          </a:stretch>
        </p:blipFill>
        <p:spPr>
          <a:xfrm>
            <a:off x="4154805" y="3664585"/>
            <a:ext cx="3106420" cy="26466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2098"/>
          <p:cNvPicPr>
            <a:picLocks noChangeAspect="1"/>
          </p:cNvPicPr>
          <p:nvPr/>
        </p:nvPicPr>
        <p:blipFill>
          <a:blip r:embed="rId1"/>
          <a:stretch>
            <a:fillRect/>
          </a:stretch>
        </p:blipFill>
        <p:spPr>
          <a:xfrm>
            <a:off x="4010343" y="1989138"/>
            <a:ext cx="2282825" cy="2855595"/>
          </a:xfrm>
          <a:prstGeom prst="rect">
            <a:avLst/>
          </a:prstGeom>
        </p:spPr>
      </p:pic>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2"/>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7" name="TextBox 1"/>
          <p:cNvSpPr txBox="1"/>
          <p:nvPr/>
        </p:nvSpPr>
        <p:spPr>
          <a:xfrm>
            <a:off x="1468755" y="333375"/>
            <a:ext cx="31984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842645" y="1196975"/>
            <a:ext cx="7905115" cy="46037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）碎纸机的结构</a:t>
            </a:r>
            <a:endParaRPr lang="zh-CN" sz="1200" b="0">
              <a:latin typeface="Times New Roman" panose="02020603050405020304" charset="0"/>
              <a:ea typeface="宋体" panose="02010600030101010101" pitchFamily="2" charset="-122"/>
            </a:endParaRPr>
          </a:p>
          <a:p>
            <a:pPr indent="304800"/>
            <a:r>
              <a:rPr lang="zh-CN" sz="1200" b="0">
                <a:latin typeface="Times New Roman" panose="02020603050405020304" charset="0"/>
                <a:ea typeface="宋体" panose="02010600030101010101" pitchFamily="2" charset="-122"/>
              </a:rPr>
              <a:t>碎纸机结构类似，通常由控制面板、进纸口、废纸箱视窗、废纸箱、滚轮等几部分组成，如图</a:t>
            </a:r>
            <a:r>
              <a:rPr lang="en-US" sz="1200" b="0">
                <a:latin typeface="Times New Roman" panose="02020603050405020304" charset="0"/>
                <a:ea typeface="宋体" panose="02010600030101010101" pitchFamily="2" charset="-122"/>
              </a:rPr>
              <a:t>2.3.19</a:t>
            </a:r>
            <a:r>
              <a:rPr lang="zh-CN" sz="1200" b="0">
                <a:latin typeface="Times New Roman" panose="02020603050405020304" charset="0"/>
                <a:ea typeface="宋体" panose="02010600030101010101" pitchFamily="2" charset="-122"/>
              </a:rPr>
              <a:t>所示。</a:t>
            </a:r>
            <a:endParaRPr lang="zh-CN" altLang="en-US"/>
          </a:p>
        </p:txBody>
      </p:sp>
      <p:pic>
        <p:nvPicPr>
          <p:cNvPr id="2098" name="图片 2098"/>
          <p:cNvPicPr>
            <a:picLocks noChangeAspect="1"/>
          </p:cNvPicPr>
          <p:nvPr/>
        </p:nvPicPr>
        <p:blipFill>
          <a:blip r:embed="rId1"/>
          <a:stretch>
            <a:fillRect/>
          </a:stretch>
        </p:blipFill>
        <p:spPr>
          <a:xfrm>
            <a:off x="4010343" y="1989138"/>
            <a:ext cx="2282825" cy="2855595"/>
          </a:xfrm>
          <a:prstGeom prst="rect">
            <a:avLst/>
          </a:prstGeom>
        </p:spPr>
      </p:pic>
      <p:sp>
        <p:nvSpPr>
          <p:cNvPr id="2090" name="文本框 2090"/>
          <p:cNvSpPr txBox="1"/>
          <p:nvPr/>
        </p:nvSpPr>
        <p:spPr>
          <a:xfrm>
            <a:off x="3507105" y="2362200"/>
            <a:ext cx="54864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控制面板</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092" name="文本框 2092"/>
          <p:cNvSpPr txBox="1"/>
          <p:nvPr/>
        </p:nvSpPr>
        <p:spPr>
          <a:xfrm>
            <a:off x="3938905" y="1995170"/>
            <a:ext cx="48768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进纸口</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094" name="文本框 2094"/>
          <p:cNvSpPr txBox="1"/>
          <p:nvPr/>
        </p:nvSpPr>
        <p:spPr>
          <a:xfrm>
            <a:off x="3002915" y="3220085"/>
            <a:ext cx="70104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废纸箱视窗</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096" name="文本框 2096"/>
          <p:cNvSpPr txBox="1"/>
          <p:nvPr/>
        </p:nvSpPr>
        <p:spPr>
          <a:xfrm>
            <a:off x="3434715" y="4077970"/>
            <a:ext cx="5181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废纸箱</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099" name="文本框 2099"/>
          <p:cNvSpPr txBox="1"/>
          <p:nvPr/>
        </p:nvSpPr>
        <p:spPr>
          <a:xfrm>
            <a:off x="6603365" y="4365625"/>
            <a:ext cx="5181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滚轮</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2091" name="直接连接符 2091"/>
          <p:cNvCxnSpPr/>
          <p:nvPr/>
        </p:nvCxnSpPr>
        <p:spPr>
          <a:xfrm flipH="1" flipV="1">
            <a:off x="3723005" y="3285490"/>
            <a:ext cx="647700" cy="36004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2091"/>
          <p:cNvCxnSpPr/>
          <p:nvPr/>
        </p:nvCxnSpPr>
        <p:spPr>
          <a:xfrm flipH="1">
            <a:off x="4010660" y="2421255"/>
            <a:ext cx="648335" cy="7239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091"/>
          <p:cNvCxnSpPr/>
          <p:nvPr/>
        </p:nvCxnSpPr>
        <p:spPr>
          <a:xfrm flipH="1" flipV="1">
            <a:off x="4443095" y="2133600"/>
            <a:ext cx="460375" cy="2844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091"/>
          <p:cNvCxnSpPr/>
          <p:nvPr/>
        </p:nvCxnSpPr>
        <p:spPr>
          <a:xfrm flipH="1">
            <a:off x="3867150" y="4146550"/>
            <a:ext cx="748665" cy="749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2091"/>
          <p:cNvCxnSpPr/>
          <p:nvPr/>
        </p:nvCxnSpPr>
        <p:spPr>
          <a:xfrm flipH="1">
            <a:off x="5638800" y="4509770"/>
            <a:ext cx="820420" cy="14414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项目目标</a:t>
              </a:r>
              <a:endParaRPr lang="en-US" altLang="zh-CN"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18" name="文本框 17"/>
          <p:cNvSpPr txBox="1"/>
          <p:nvPr/>
        </p:nvSpPr>
        <p:spPr>
          <a:xfrm>
            <a:off x="4658995" y="1917700"/>
            <a:ext cx="5525770" cy="1783715"/>
          </a:xfrm>
          <a:prstGeom prst="rect">
            <a:avLst/>
          </a:prstGeom>
          <a:noFill/>
        </p:spPr>
        <p:txBody>
          <a:bodyPr wrap="none" rtlCol="0">
            <a:spAutoFit/>
          </a:bodyPr>
          <a:lstStyle/>
          <a:p>
            <a:pPr algn="l"/>
            <a:r>
              <a:rPr lang="en-US" altLang="zh-CN" sz="2200" dirty="0">
                <a:solidFill>
                  <a:schemeClr val="tx1"/>
                </a:solidFill>
                <a:latin typeface="微软雅黑" panose="020B0503020204020204" pitchFamily="34" charset="-122"/>
                <a:ea typeface="微软雅黑" panose="020B0503020204020204" pitchFamily="34" charset="-122"/>
              </a:rPr>
              <a:t>1. </a:t>
            </a:r>
            <a:r>
              <a:rPr sz="2200" dirty="0">
                <a:solidFill>
                  <a:schemeClr val="tx1"/>
                </a:solidFill>
                <a:latin typeface="微软雅黑" panose="020B0503020204020204" pitchFamily="34" charset="-122"/>
                <a:ea typeface="微软雅黑" panose="020B0503020204020204" pitchFamily="34" charset="-122"/>
              </a:rPr>
              <a:t>学会使用刻录光盘备份文件</a:t>
            </a:r>
            <a:endParaRPr sz="2200" dirty="0">
              <a:solidFill>
                <a:schemeClr val="tx1"/>
              </a:solidFill>
              <a:latin typeface="微软雅黑" panose="020B0503020204020204" pitchFamily="34" charset="-122"/>
              <a:ea typeface="微软雅黑" panose="020B0503020204020204" pitchFamily="34" charset="-122"/>
            </a:endParaRPr>
          </a:p>
          <a:p>
            <a:pPr algn="l"/>
            <a:endParaRPr lang="zh-CN" altLang="en-US"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latin typeface="微软雅黑" panose="020B0503020204020204" pitchFamily="34" charset="-122"/>
                <a:ea typeface="微软雅黑" panose="020B0503020204020204" pitchFamily="34" charset="-122"/>
                <a:sym typeface="+mn-ea"/>
              </a:rPr>
              <a:t>2. </a:t>
            </a:r>
            <a:r>
              <a:rPr lang="zh-CN" altLang="en-US" sz="2200" dirty="0">
                <a:latin typeface="微软雅黑" panose="020B0503020204020204" pitchFamily="34" charset="-122"/>
                <a:ea typeface="微软雅黑" panose="020B0503020204020204" pitchFamily="34" charset="-122"/>
                <a:sym typeface="+mn-ea"/>
              </a:rPr>
              <a:t>学会使用私有云存储、网盘存储备份文件</a:t>
            </a:r>
            <a:endParaRPr lang="zh-CN" altLang="en-US" sz="2200" dirty="0">
              <a:latin typeface="微软雅黑" panose="020B0503020204020204" pitchFamily="34" charset="-122"/>
              <a:ea typeface="微软雅黑" panose="020B0503020204020204" pitchFamily="34" charset="-122"/>
              <a:sym typeface="+mn-ea"/>
            </a:endParaRPr>
          </a:p>
          <a:p>
            <a:pPr algn="l"/>
            <a:endParaRPr lang="zh-CN" altLang="en-US" sz="2200" dirty="0">
              <a:solidFill>
                <a:schemeClr val="tx1"/>
              </a:solidFill>
              <a:latin typeface="微软雅黑" panose="020B0503020204020204" pitchFamily="34" charset="-122"/>
              <a:ea typeface="微软雅黑" panose="020B0503020204020204" pitchFamily="34" charset="-122"/>
            </a:endParaRPr>
          </a:p>
          <a:p>
            <a:pPr algn="l"/>
            <a:r>
              <a:rPr lang="en-US" altLang="zh-CN" sz="2200" dirty="0">
                <a:solidFill>
                  <a:schemeClr val="tx1"/>
                </a:solidFill>
                <a:latin typeface="微软雅黑" panose="020B0503020204020204" pitchFamily="34" charset="-122"/>
                <a:ea typeface="微软雅黑" panose="020B0503020204020204" pitchFamily="34" charset="-122"/>
              </a:rPr>
              <a:t>3. </a:t>
            </a:r>
            <a:r>
              <a:rPr lang="zh-CN" altLang="en-US" sz="2200" dirty="0">
                <a:solidFill>
                  <a:schemeClr val="tx1"/>
                </a:solidFill>
                <a:latin typeface="微软雅黑" panose="020B0503020204020204" pitchFamily="34" charset="-122"/>
                <a:ea typeface="微软雅黑" panose="020B0503020204020204" pitchFamily="34" charset="-122"/>
              </a:rPr>
              <a:t>掌握碎纸机销毁纸质文档的方法</a:t>
            </a:r>
            <a:endParaRPr lang="zh-CN" altLang="en-US" sz="2200" dirty="0">
              <a:solidFill>
                <a:schemeClr val="tx1"/>
              </a:solidFill>
              <a:latin typeface="微软雅黑" panose="020B0503020204020204" pitchFamily="34" charset="-122"/>
              <a:ea typeface="微软雅黑" panose="020B0503020204020204" pitchFamily="34" charset="-122"/>
            </a:endParaRPr>
          </a:p>
        </p:txBody>
      </p:sp>
      <p:sp>
        <p:nvSpPr>
          <p:cNvPr id="37" name="灯片编号占位符 3"/>
          <p:cNvSpPr>
            <a:spLocks noGrp="1"/>
          </p:cNvSpPr>
          <p:nvPr>
            <p:ph type="sldNum" sz="quarter" idx="12"/>
          </p:nvPr>
        </p:nvSpPr>
        <p:spPr>
          <a:xfrm>
            <a:off x="10624490" y="6392228"/>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b="1" smtClean="0">
                <a:solidFill>
                  <a:srgbClr val="007FB2"/>
                </a:solidFill>
              </a:rPr>
            </a:fld>
            <a:endParaRPr lang="zh-CN" altLang="en-US" b="1">
              <a:solidFill>
                <a:srgbClr val="007FB2"/>
              </a:solidFill>
            </a:endParaRPr>
          </a:p>
        </p:txBody>
      </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 name="文本框 2"/>
          <p:cNvSpPr txBox="1"/>
          <p:nvPr/>
        </p:nvSpPr>
        <p:spPr>
          <a:xfrm>
            <a:off x="4658995" y="3861435"/>
            <a:ext cx="3494405" cy="414020"/>
          </a:xfrm>
          <a:prstGeom prst="rect">
            <a:avLst/>
          </a:prstGeom>
          <a:noFill/>
        </p:spPr>
        <p:txBody>
          <a:bodyPr wrap="none" rtlCol="0" anchor="t">
            <a:spAutoFit/>
          </a:bodyPr>
          <a:lstStyle/>
          <a:p>
            <a:pPr algn="l"/>
            <a:r>
              <a:rPr lang="en-US" altLang="zh-CN" dirty="0">
                <a:latin typeface="微软雅黑" panose="020B0503020204020204" pitchFamily="34" charset="-122"/>
                <a:ea typeface="微软雅黑" panose="020B0503020204020204" pitchFamily="34" charset="-122"/>
                <a:sym typeface="+mn-ea"/>
              </a:rPr>
              <a:t>4. 掌握电子文档销毁方法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842645" y="1270000"/>
            <a:ext cx="10469245" cy="645160"/>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3</a:t>
            </a:r>
            <a:r>
              <a:rPr lang="zh-CN" sz="1200" b="0">
                <a:latin typeface="Times New Roman" panose="02020603050405020304" charset="0"/>
                <a:ea typeface="宋体" panose="02010600030101010101" pitchFamily="2" charset="-122"/>
              </a:rPr>
              <a:t>）碎纸的方式</a:t>
            </a:r>
            <a:endParaRPr lang="zh-CN" sz="1200" b="0">
              <a:latin typeface="Times New Roman" panose="02020603050405020304" charset="0"/>
              <a:ea typeface="宋体" panose="02010600030101010101" pitchFamily="2" charset="-122"/>
            </a:endParaRPr>
          </a:p>
          <a:p>
            <a:pPr indent="304800"/>
            <a:r>
              <a:rPr lang="zh-CN" sz="1200" b="0">
                <a:latin typeface="Times New Roman" panose="02020603050405020304" charset="0"/>
                <a:ea typeface="宋体" panose="02010600030101010101" pitchFamily="2" charset="-122"/>
              </a:rPr>
              <a:t> </a:t>
            </a:r>
            <a:endParaRPr lang="zh-CN" sz="1200" b="0">
              <a:ea typeface="宋体" panose="02010600030101010101" pitchFamily="2" charset="-122"/>
            </a:endParaRPr>
          </a:p>
          <a:p>
            <a:pPr indent="304800"/>
            <a:r>
              <a:rPr lang="zh-CN" sz="1200" b="0">
                <a:ea typeface="宋体" panose="02010600030101010101" pitchFamily="2" charset="-122"/>
              </a:rPr>
              <a:t>碎纸方式是指当纸张经过碎纸机切碎后的形状，根据碎纸刀的组成方式，现有的碎纸方式有碎状、粒状、段状、沫状、条状、丝状等</a:t>
            </a:r>
            <a:r>
              <a:rPr lang="zh-CN" sz="1200" b="0">
                <a:latin typeface="Times New Roman" panose="02020603050405020304" charset="0"/>
                <a:ea typeface="宋体" panose="02010600030101010101" pitchFamily="2" charset="-122"/>
              </a:rPr>
              <a:t>，如图</a:t>
            </a:r>
            <a:r>
              <a:rPr lang="en-US" sz="1200" b="0">
                <a:latin typeface="Times New Roman" panose="02020603050405020304" charset="0"/>
                <a:ea typeface="宋体" panose="02010600030101010101" pitchFamily="2" charset="-122"/>
              </a:rPr>
              <a:t>2.3.20</a:t>
            </a:r>
            <a:r>
              <a:rPr lang="zh-CN" sz="1200" b="0">
                <a:ea typeface="宋体" panose="02010600030101010101" pitchFamily="2" charset="-122"/>
              </a:rPr>
              <a:t>所示</a:t>
            </a:r>
            <a:r>
              <a:rPr lang="zh-CN" sz="1200" b="0">
                <a:latin typeface="Times New Roman" panose="02020603050405020304" charset="0"/>
                <a:ea typeface="宋体" panose="02010600030101010101" pitchFamily="2" charset="-122"/>
              </a:rPr>
              <a:t>。</a:t>
            </a:r>
            <a:endParaRPr lang="zh-CN" altLang="en-US"/>
          </a:p>
        </p:txBody>
      </p:sp>
      <p:pic>
        <p:nvPicPr>
          <p:cNvPr id="434" name="图片 4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2780" y="2781300"/>
            <a:ext cx="948690" cy="1955800"/>
          </a:xfrm>
          <a:prstGeom prst="rect">
            <a:avLst/>
          </a:prstGeom>
        </p:spPr>
      </p:pic>
      <p:pic>
        <p:nvPicPr>
          <p:cNvPr id="435" name="图片 435"/>
          <p:cNvPicPr>
            <a:picLocks noChangeAspect="1"/>
          </p:cNvPicPr>
          <p:nvPr/>
        </p:nvPicPr>
        <p:blipFill>
          <a:blip r:embed="rId3">
            <a:extLst>
              <a:ext uri="{28A0092B-C50C-407E-A947-70E740481C1C}">
                <a14:useLocalDpi xmlns:a14="http://schemas.microsoft.com/office/drawing/2010/main" val="0"/>
              </a:ext>
            </a:extLst>
          </a:blip>
          <a:srcRect b="4727"/>
          <a:stretch>
            <a:fillRect/>
          </a:stretch>
        </p:blipFill>
        <p:spPr>
          <a:xfrm>
            <a:off x="4298633" y="2740660"/>
            <a:ext cx="1020445" cy="1996440"/>
          </a:xfrm>
          <a:prstGeom prst="rect">
            <a:avLst/>
          </a:prstGeom>
          <a:ln>
            <a:noFill/>
          </a:ln>
        </p:spPr>
      </p:pic>
      <p:sp>
        <p:nvSpPr>
          <p:cNvPr id="3" name="文本框 2"/>
          <p:cNvSpPr txBox="1"/>
          <p:nvPr/>
        </p:nvSpPr>
        <p:spPr>
          <a:xfrm>
            <a:off x="1058545" y="486918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.20 粒状和条状碎纸方式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任务准备</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任务实施</a:t>
                  </a:r>
                  <a:endParaRPr lang="zh-CN" altLang="en-US" sz="18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sp>
              <p:nvSpPr>
                <p:cNvPr id="11" name="矩形 10"/>
                <p:cNvSpPr/>
                <p:nvPr userDrawn="1"/>
              </p:nvSpPr>
              <p:spPr>
                <a:xfrm>
                  <a:off x="16558" y="666"/>
                  <a:ext cx="28" cy="39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482600" y="1412875"/>
            <a:ext cx="8728710" cy="82994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altLang="zh-CN" sz="1200" b="0">
                <a:latin typeface="Times New Roman" panose="02020603050405020304" charset="0"/>
                <a:ea typeface="宋体" panose="02010600030101010101" pitchFamily="2" charset="-122"/>
              </a:rPr>
              <a:t>4</a:t>
            </a:r>
            <a:r>
              <a:rPr lang="zh-CN" sz="1200" b="0">
                <a:latin typeface="Times New Roman" panose="02020603050405020304" charset="0"/>
                <a:ea typeface="宋体" panose="02010600030101010101" pitchFamily="2" charset="-122"/>
              </a:rPr>
              <a:t>）碎纸保密标准</a:t>
            </a:r>
            <a:endParaRPr lang="zh-CN" sz="1200" b="0">
              <a:latin typeface="Times New Roman" panose="02020603050405020304" charset="0"/>
              <a:ea typeface="宋体" panose="02010600030101010101" pitchFamily="2" charset="-122"/>
            </a:endParaRPr>
          </a:p>
          <a:p>
            <a:pPr indent="304800"/>
            <a:endParaRPr lang="zh-CN" sz="1200" b="0">
              <a:ea typeface="宋体" panose="02010600030101010101" pitchFamily="2" charset="-122"/>
            </a:endParaRPr>
          </a:p>
          <a:p>
            <a:pPr indent="304800"/>
            <a:r>
              <a:rPr lang="en-US" altLang="zh-CN" sz="1200" b="0">
                <a:ea typeface="宋体" panose="02010600030101010101" pitchFamily="2" charset="-122"/>
              </a:rPr>
              <a:t>           </a:t>
            </a:r>
            <a:r>
              <a:rPr lang="zh-CN" sz="1200" b="0">
                <a:ea typeface="宋体" panose="02010600030101010101" pitchFamily="2" charset="-122"/>
              </a:rPr>
              <a:t>指纸张经过碎纸机处理后所形成的废纸的大小，一般是以毫米（</a:t>
            </a:r>
            <a:r>
              <a:rPr lang="en-US" sz="1200" b="0">
                <a:latin typeface="Times New Roman" panose="02020603050405020304" charset="0"/>
                <a:ea typeface="宋体" panose="02010600030101010101" pitchFamily="2" charset="-122"/>
              </a:rPr>
              <a:t>mm</a:t>
            </a:r>
            <a:r>
              <a:rPr lang="zh-CN" sz="1200" b="0">
                <a:ea typeface="宋体" panose="02010600030101010101" pitchFamily="2" charset="-122"/>
              </a:rPr>
              <a:t>）为单位的，粒、沫状效果最佳，碎状次之，条、段状相对效果更差些，根据碎纸的效果有相应的保密标准，等级越高纸张越小</a:t>
            </a:r>
            <a:r>
              <a:rPr lang="zh-CN" sz="1200" b="0">
                <a:latin typeface="Times New Roman" panose="02020603050405020304" charset="0"/>
                <a:ea typeface="宋体" panose="02010600030101010101" pitchFamily="2" charset="-122"/>
              </a:rPr>
              <a:t>，如表</a:t>
            </a:r>
            <a:r>
              <a:rPr lang="en-US" sz="1200" b="0">
                <a:latin typeface="Times New Roman" panose="02020603050405020304" charset="0"/>
                <a:ea typeface="宋体" panose="02010600030101010101" pitchFamily="2" charset="-122"/>
              </a:rPr>
              <a:t>2.3.5</a:t>
            </a:r>
            <a:r>
              <a:rPr lang="zh-CN" sz="1200" b="0">
                <a:latin typeface="Times New Roman" panose="02020603050405020304" charset="0"/>
                <a:ea typeface="宋体" panose="02010600030101010101" pitchFamily="2" charset="-122"/>
              </a:rPr>
              <a:t>所示。</a:t>
            </a:r>
            <a:endParaRPr lang="zh-CN" altLang="en-US"/>
          </a:p>
        </p:txBody>
      </p:sp>
      <p:sp>
        <p:nvSpPr>
          <p:cNvPr id="3" name="文本框 2"/>
          <p:cNvSpPr txBox="1"/>
          <p:nvPr/>
        </p:nvSpPr>
        <p:spPr>
          <a:xfrm>
            <a:off x="2571115" y="2421255"/>
            <a:ext cx="5080000" cy="252730"/>
          </a:xfrm>
          <a:prstGeom prst="rect">
            <a:avLst/>
          </a:prstGeom>
          <a:noFill/>
          <a:ln w="9525">
            <a:noFill/>
          </a:ln>
        </p:spPr>
        <p:txBody>
          <a:bodyPr>
            <a:spAutoFit/>
          </a:bodyPr>
          <a:lstStyle/>
          <a:p>
            <a:pPr indent="0" algn="ctr"/>
            <a:r>
              <a:rPr lang="zh-CN" sz="1050" b="0">
                <a:ea typeface="宋体" panose="02010600030101010101" pitchFamily="2" charset="-122"/>
              </a:rPr>
              <a:t>表</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5 </a:t>
            </a:r>
            <a:r>
              <a:rPr lang="zh-CN" sz="1050" b="0">
                <a:ea typeface="宋体" panose="02010600030101010101" pitchFamily="2" charset="-122"/>
              </a:rPr>
              <a:t>碎纸机保密标准</a:t>
            </a:r>
            <a:endParaRPr lang="zh-CN" altLang="en-US"/>
          </a:p>
        </p:txBody>
      </p:sp>
      <p:pic>
        <p:nvPicPr>
          <p:cNvPr id="18" name="图片 17"/>
          <p:cNvPicPr>
            <a:picLocks noChangeAspect="1"/>
          </p:cNvPicPr>
          <p:nvPr/>
        </p:nvPicPr>
        <p:blipFill>
          <a:blip r:embed="rId2"/>
          <a:stretch>
            <a:fillRect/>
          </a:stretch>
        </p:blipFill>
        <p:spPr>
          <a:xfrm>
            <a:off x="3362960" y="2853055"/>
            <a:ext cx="3797300" cy="3546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3180"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74" name="文本框 73"/>
          <p:cNvSpPr txBox="1"/>
          <p:nvPr/>
        </p:nvSpPr>
        <p:spPr>
          <a:xfrm>
            <a:off x="894080" y="1413827"/>
            <a:ext cx="5080000" cy="645160"/>
          </a:xfrm>
          <a:prstGeom prst="rect">
            <a:avLst/>
          </a:prstGeom>
          <a:noFill/>
          <a:ln w="9525">
            <a:noFill/>
          </a:ln>
        </p:spPr>
        <p:txBody>
          <a:bodyPr>
            <a:spAutoFit/>
          </a:bodyPr>
          <a:lstStyle/>
          <a:p>
            <a:pPr indent="306070"/>
            <a:r>
              <a:rPr lang="en-US" sz="1200" b="1">
                <a:latin typeface="Times New Roman" panose="02020603050405020304" charset="0"/>
                <a:ea typeface="宋体" panose="02010600030101010101" pitchFamily="2" charset="-122"/>
              </a:rPr>
              <a:t>2</a:t>
            </a:r>
            <a:r>
              <a:rPr lang="zh-CN" sz="1200" b="1">
                <a:latin typeface="Times New Roman" panose="02020603050405020304" charset="0"/>
                <a:ea typeface="宋体" panose="02010600030101010101" pitchFamily="2" charset="-122"/>
              </a:rPr>
              <a:t>．设备准备</a:t>
            </a:r>
            <a:endParaRPr lang="zh-CN" sz="1200" b="1">
              <a:latin typeface="Times New Roman" panose="02020603050405020304" charset="0"/>
              <a:ea typeface="宋体" panose="02010600030101010101" pitchFamily="2" charset="-122"/>
            </a:endParaRPr>
          </a:p>
          <a:p>
            <a:pPr indent="306070"/>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根据任务说明，需要的设备清单如表</a:t>
            </a:r>
            <a:r>
              <a:rPr lang="en-US" sz="1200" b="0">
                <a:latin typeface="Times New Roman" panose="02020603050405020304" charset="0"/>
                <a:ea typeface="宋体" panose="02010600030101010101" pitchFamily="2" charset="-122"/>
              </a:rPr>
              <a:t>2.3.6</a:t>
            </a:r>
            <a:r>
              <a:rPr lang="zh-CN" sz="1200" b="0">
                <a:latin typeface="Times New Roman" panose="02020603050405020304" charset="0"/>
                <a:ea typeface="宋体" panose="02010600030101010101" pitchFamily="2" charset="-122"/>
              </a:rPr>
              <a:t>所示。</a:t>
            </a:r>
            <a:endParaRPr lang="zh-CN" altLang="en-US"/>
          </a:p>
        </p:txBody>
      </p:sp>
      <p:pic>
        <p:nvPicPr>
          <p:cNvPr id="75" name="图片 74"/>
          <p:cNvPicPr>
            <a:picLocks noChangeAspect="1"/>
          </p:cNvPicPr>
          <p:nvPr/>
        </p:nvPicPr>
        <p:blipFill>
          <a:blip r:embed="rId2"/>
          <a:stretch>
            <a:fillRect/>
          </a:stretch>
        </p:blipFill>
        <p:spPr>
          <a:xfrm>
            <a:off x="1706880" y="2709545"/>
            <a:ext cx="4267200" cy="1363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3180"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266700" y="1162685"/>
            <a:ext cx="8442960" cy="1014730"/>
          </a:xfrm>
          <a:prstGeom prst="rect">
            <a:avLst/>
          </a:prstGeom>
          <a:noFill/>
          <a:ln w="9525">
            <a:noFill/>
          </a:ln>
        </p:spPr>
        <p:txBody>
          <a:bodyPr wrap="square">
            <a:spAutoFit/>
          </a:bodyPr>
          <a:lstStyle/>
          <a:p>
            <a:pPr indent="0"/>
            <a:r>
              <a:rPr lang="zh-CN" sz="1200" b="1">
                <a:latin typeface="Cambria" panose="02040503050406030204" charset="0"/>
                <a:ea typeface="宋体" panose="02010600030101010101" pitchFamily="2" charset="-122"/>
              </a:rPr>
              <a:t>【任务实施</a:t>
            </a:r>
            <a:r>
              <a:rPr lang="zh-CN" sz="1200" b="1">
                <a:ea typeface="宋体" panose="02010600030101010101" pitchFamily="2" charset="-122"/>
              </a:rPr>
              <a:t>】</a:t>
            </a:r>
            <a:endParaRPr lang="zh-CN" sz="1200" b="1">
              <a:ea typeface="宋体" panose="02010600030101010101" pitchFamily="2" charset="-122"/>
            </a:endParaRPr>
          </a:p>
          <a:p>
            <a:pPr indent="0"/>
            <a:endParaRPr lang="zh-CN" sz="1200" b="0">
              <a:latin typeface="Times New Roman" panose="02020603050405020304" charset="0"/>
              <a:ea typeface="宋体" panose="02010600030101010101" pitchFamily="2" charset="-122"/>
            </a:endParaRPr>
          </a:p>
          <a:p>
            <a:pPr indent="0"/>
            <a:r>
              <a:rPr lang="zh-CN" sz="1200" b="0">
                <a:latin typeface="Times New Roman" panose="02020603050405020304" charset="0"/>
                <a:ea typeface="宋体" panose="02010600030101010101" pitchFamily="2" charset="-122"/>
              </a:rPr>
              <a:t>任务需要</a:t>
            </a:r>
            <a:r>
              <a:rPr lang="en-US" sz="1200" b="0">
                <a:latin typeface="Times New Roman" panose="02020603050405020304" charset="0"/>
                <a:ea typeface="宋体" panose="02010600030101010101" pitchFamily="2" charset="-122"/>
              </a:rPr>
              <a:t>3</a:t>
            </a:r>
            <a:r>
              <a:rPr lang="zh-CN" sz="1200" b="0">
                <a:latin typeface="Times New Roman" panose="02020603050405020304" charset="0"/>
                <a:ea typeface="宋体" panose="02010600030101010101" pitchFamily="2" charset="-122"/>
              </a:rPr>
              <a:t>步完成，分别是打开碎纸机电源开关、放入作废文档、清除碎纸屑。</a:t>
            </a:r>
            <a:endParaRPr lang="en-US" sz="1200" b="1">
              <a:latin typeface="Times New Roman" panose="02020603050405020304" charset="0"/>
              <a:ea typeface="宋体" panose="02010600030101010101" pitchFamily="2" charset="-122"/>
            </a:endParaRPr>
          </a:p>
          <a:p>
            <a:pPr indent="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．打开碎纸机电源开关</a:t>
            </a:r>
            <a:endParaRPr lang="zh-CN" sz="1200" b="0">
              <a:latin typeface="Times New Roman" panose="02020603050405020304" charset="0"/>
              <a:ea typeface="宋体" panose="02010600030101010101" pitchFamily="2" charset="-122"/>
            </a:endParaRPr>
          </a:p>
          <a:p>
            <a:pPr indent="0"/>
            <a:r>
              <a:rPr lang="zh-CN" sz="1200" b="0">
                <a:latin typeface="Times New Roman" panose="02020603050405020304" charset="0"/>
                <a:ea typeface="宋体" panose="02010600030101010101" pitchFamily="2" charset="-122"/>
              </a:rPr>
              <a:t>把碎纸机电源插头插上，打开【电源】开关，电源指示灯亮，此时碎纸机处于待机状态。如图</a:t>
            </a:r>
            <a:r>
              <a:rPr lang="en-US" sz="1200" b="0">
                <a:latin typeface="Times New Roman" panose="02020603050405020304" charset="0"/>
                <a:ea typeface="宋体" panose="02010600030101010101" pitchFamily="2" charset="-122"/>
              </a:rPr>
              <a:t>2.3.21</a:t>
            </a:r>
            <a:r>
              <a:rPr lang="zh-CN" sz="1200" b="0">
                <a:ea typeface="宋体" panose="02010600030101010101" pitchFamily="2" charset="-122"/>
              </a:rPr>
              <a:t>所示</a:t>
            </a:r>
            <a:r>
              <a:rPr lang="zh-CN" sz="1200" b="0">
                <a:latin typeface="Times New Roman" panose="02020603050405020304" charset="0"/>
                <a:ea typeface="宋体" panose="02010600030101010101" pitchFamily="2" charset="-122"/>
              </a:rPr>
              <a:t>。</a:t>
            </a:r>
            <a:endParaRPr lang="zh-CN" altLang="en-US"/>
          </a:p>
        </p:txBody>
      </p:sp>
      <p:pic>
        <p:nvPicPr>
          <p:cNvPr id="2101" name="图片 21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8770" y="2277428"/>
            <a:ext cx="2849880" cy="1998345"/>
          </a:xfrm>
          <a:prstGeom prst="rect">
            <a:avLst/>
          </a:prstGeom>
        </p:spPr>
      </p:pic>
      <p:sp>
        <p:nvSpPr>
          <p:cNvPr id="389" name="文本框 389"/>
          <p:cNvSpPr txBox="1"/>
          <p:nvPr/>
        </p:nvSpPr>
        <p:spPr>
          <a:xfrm>
            <a:off x="1922780" y="3645535"/>
            <a:ext cx="70866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电源灯亮</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9" name="文本框 8"/>
          <p:cNvSpPr txBox="1"/>
          <p:nvPr/>
        </p:nvSpPr>
        <p:spPr>
          <a:xfrm>
            <a:off x="1851025" y="454533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2</a:t>
            </a:r>
            <a:r>
              <a:rPr lang="zh-CN" sz="1050" b="0">
                <a:ea typeface="宋体" panose="02010600030101010101" pitchFamily="2" charset="-122"/>
              </a:rPr>
              <a:t>1 碎纸机通电</a:t>
            </a:r>
            <a:endParaRPr lang="zh-CN" altLang="en-US"/>
          </a:p>
        </p:txBody>
      </p:sp>
      <p:cxnSp>
        <p:nvCxnSpPr>
          <p:cNvPr id="390" name="直接连接符 390"/>
          <p:cNvCxnSpPr/>
          <p:nvPr/>
        </p:nvCxnSpPr>
        <p:spPr>
          <a:xfrm flipH="1" flipV="1">
            <a:off x="2498725" y="3836035"/>
            <a:ext cx="864235" cy="9779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3180"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626745" y="1269365"/>
            <a:ext cx="8515350" cy="76073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2</a:t>
            </a:r>
            <a:r>
              <a:rPr lang="zh-CN" sz="1200" b="1">
                <a:latin typeface="Times New Roman" panose="02020603050405020304" charset="0"/>
                <a:ea typeface="宋体" panose="02010600030101010101" pitchFamily="2" charset="-122"/>
              </a:rPr>
              <a:t>．放入作废文档</a:t>
            </a:r>
            <a:endParaRPr lang="zh-CN" sz="1200" b="1">
              <a:latin typeface="Times New Roman" panose="02020603050405020304" charset="0"/>
              <a:ea typeface="宋体" panose="02010600030101010101" pitchFamily="2" charset="-122"/>
            </a:endParaRPr>
          </a:p>
          <a:p>
            <a:pPr indent="306070"/>
            <a:endParaRPr lang="zh-CN" sz="1050" b="0">
              <a:ea typeface="宋体" panose="02010600030101010101" pitchFamily="2" charset="-122"/>
            </a:endParaRPr>
          </a:p>
          <a:p>
            <a:pPr indent="306070"/>
            <a:r>
              <a:rPr lang="en-US" altLang="zh-CN" sz="1050" b="0">
                <a:ea typeface="宋体" panose="02010600030101010101" pitchFamily="2" charset="-122"/>
              </a:rPr>
              <a:t>          </a:t>
            </a:r>
            <a:r>
              <a:rPr lang="zh-CN" sz="1050" b="0">
                <a:ea typeface="宋体" panose="02010600030101010101" pitchFamily="2" charset="-122"/>
              </a:rPr>
              <a:t>将要作废的纸张从进纸口依次送入碎纸机</a:t>
            </a:r>
            <a:r>
              <a:rPr lang="zh-CN" sz="1050" b="0">
                <a:latin typeface="Calibri" panose="020F0502020204030204" charset="0"/>
                <a:ea typeface="宋体" panose="02010600030101010101" pitchFamily="2" charset="-122"/>
              </a:rPr>
              <a:t>，</a:t>
            </a:r>
            <a:r>
              <a:rPr lang="zh-CN" sz="1050" b="0">
                <a:ea typeface="宋体" panose="02010600030101010101" pitchFamily="2" charset="-122"/>
              </a:rPr>
              <a:t>机器自动感应并开始工作</a:t>
            </a:r>
            <a:r>
              <a:rPr lang="zh-CN" sz="1050" b="0">
                <a:latin typeface="Calibri" panose="020F0502020204030204" charset="0"/>
                <a:ea typeface="宋体" panose="02010600030101010101" pitchFamily="2" charset="-122"/>
              </a:rPr>
              <a:t>，注意放入的纸张不能超过碎纸机额定的进纸量，进纸时注意纸张与进纸口平行，尽量保持纸张的平整，如图</a:t>
            </a:r>
            <a:r>
              <a:rPr lang="en-US" sz="1050" b="0">
                <a:latin typeface="Calibri" panose="020F0502020204030204" charset="0"/>
                <a:ea typeface="宋体" panose="02010600030101010101" pitchFamily="2" charset="-122"/>
              </a:rPr>
              <a:t>2.3.22</a:t>
            </a:r>
            <a:r>
              <a:rPr lang="zh-CN" sz="1050" b="0">
                <a:latin typeface="Calibri" panose="020F0502020204030204" charset="0"/>
                <a:ea typeface="宋体" panose="02010600030101010101" pitchFamily="2" charset="-122"/>
              </a:rPr>
              <a:t>所示。</a:t>
            </a:r>
            <a:endParaRPr lang="zh-CN" altLang="en-US"/>
          </a:p>
        </p:txBody>
      </p:sp>
      <p:pic>
        <p:nvPicPr>
          <p:cNvPr id="445" name="图片 4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060" y="2493328"/>
            <a:ext cx="1851660" cy="2207895"/>
          </a:xfrm>
          <a:prstGeom prst="rect">
            <a:avLst/>
          </a:prstGeom>
        </p:spPr>
      </p:pic>
      <p:sp>
        <p:nvSpPr>
          <p:cNvPr id="4" name="文本框 3"/>
          <p:cNvSpPr txBox="1"/>
          <p:nvPr/>
        </p:nvSpPr>
        <p:spPr>
          <a:xfrm>
            <a:off x="1641475" y="472567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2</a:t>
            </a:r>
            <a:r>
              <a:rPr lang="zh-CN" sz="1050" b="0">
                <a:ea typeface="宋体" panose="02010600030101010101" pitchFamily="2" charset="-122"/>
              </a:rPr>
              <a:t>2 进行碎纸工作</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3180"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1058545" y="1341120"/>
            <a:ext cx="8907145" cy="829945"/>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3</a:t>
            </a:r>
            <a:r>
              <a:rPr lang="zh-CN" sz="1200" b="1">
                <a:latin typeface="Times New Roman" panose="02020603050405020304" charset="0"/>
                <a:ea typeface="宋体" panose="02010600030101010101" pitchFamily="2" charset="-122"/>
              </a:rPr>
              <a:t>．清除碎纸屑</a:t>
            </a:r>
            <a:endParaRPr lang="zh-CN" sz="1200" b="1">
              <a:latin typeface="Times New Roman" panose="02020603050405020304" charset="0"/>
              <a:ea typeface="宋体" panose="02010600030101010101" pitchFamily="2" charset="-122"/>
            </a:endParaRPr>
          </a:p>
          <a:p>
            <a:pPr indent="306070"/>
            <a:endParaRPr lang="zh-CN" sz="1200" b="0">
              <a:latin typeface="Times New Roman" panose="02020603050405020304" charset="0"/>
              <a:ea typeface="宋体" panose="02010600030101010101" pitchFamily="2" charset="-122"/>
            </a:endParaRPr>
          </a:p>
          <a:p>
            <a:pPr indent="30607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待完全碎纸完毕，碎纸机自动停止工作，处于待机状态，若此时废纸箱接近饱满，需清除碎纸屑。</a:t>
            </a:r>
            <a:endParaRPr lang="zh-CN" sz="1200" b="0">
              <a:latin typeface="Times New Roman" panose="02020603050405020304" charset="0"/>
              <a:ea typeface="宋体" panose="02010600030101010101" pitchFamily="2" charset="-122"/>
            </a:endParaRPr>
          </a:p>
          <a:p>
            <a:pPr indent="30607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）关闭碎纸机电源，拔掉电源插头，打开废纸箱，将碎纸屑倒出，如图</a:t>
            </a:r>
            <a:r>
              <a:rPr lang="en-US" sz="1200" b="0">
                <a:latin typeface="Times New Roman" panose="02020603050405020304" charset="0"/>
                <a:ea typeface="宋体" panose="02010600030101010101" pitchFamily="2" charset="-122"/>
              </a:rPr>
              <a:t>2.3.23</a:t>
            </a:r>
            <a:r>
              <a:rPr lang="zh-CN" sz="1200" b="0">
                <a:latin typeface="Times New Roman" panose="02020603050405020304" charset="0"/>
                <a:ea typeface="宋体" panose="02010600030101010101" pitchFamily="2" charset="-122"/>
              </a:rPr>
              <a:t>所示；</a:t>
            </a:r>
            <a:endParaRPr lang="zh-CN" altLang="en-US"/>
          </a:p>
        </p:txBody>
      </p:sp>
      <p:pic>
        <p:nvPicPr>
          <p:cNvPr id="2102" name="图片 2102"/>
          <p:cNvPicPr>
            <a:picLocks noChangeAspect="1"/>
          </p:cNvPicPr>
          <p:nvPr/>
        </p:nvPicPr>
        <p:blipFill>
          <a:blip r:embed="rId2"/>
          <a:stretch>
            <a:fillRect/>
          </a:stretch>
        </p:blipFill>
        <p:spPr>
          <a:xfrm>
            <a:off x="1562418" y="2493645"/>
            <a:ext cx="2204085" cy="2282190"/>
          </a:xfrm>
          <a:prstGeom prst="rect">
            <a:avLst/>
          </a:prstGeom>
        </p:spPr>
      </p:pic>
      <p:pic>
        <p:nvPicPr>
          <p:cNvPr id="2103" name="图片 2103"/>
          <p:cNvPicPr>
            <a:picLocks noChangeAspect="1"/>
          </p:cNvPicPr>
          <p:nvPr/>
        </p:nvPicPr>
        <p:blipFill>
          <a:blip r:embed="rId3"/>
          <a:stretch>
            <a:fillRect/>
          </a:stretch>
        </p:blipFill>
        <p:spPr>
          <a:xfrm>
            <a:off x="5450840" y="2349183"/>
            <a:ext cx="1722120" cy="2615565"/>
          </a:xfrm>
          <a:prstGeom prst="rect">
            <a:avLst/>
          </a:prstGeom>
        </p:spPr>
      </p:pic>
      <p:sp>
        <p:nvSpPr>
          <p:cNvPr id="4" name="文本框 3"/>
          <p:cNvSpPr txBox="1"/>
          <p:nvPr/>
        </p:nvSpPr>
        <p:spPr>
          <a:xfrm>
            <a:off x="1562735" y="5085715"/>
            <a:ext cx="5859780" cy="252730"/>
          </a:xfrm>
          <a:prstGeom prst="rect">
            <a:avLst/>
          </a:prstGeom>
          <a:noFill/>
          <a:ln w="9525">
            <a:noFill/>
          </a:ln>
        </p:spPr>
        <p:txBody>
          <a:bodyPr wrap="square">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.23 打开废纸箱 </a:t>
            </a:r>
            <a:r>
              <a:rPr lang="en-US" altLang="zh-CN" sz="1050" b="0">
                <a:ea typeface="宋体" panose="02010600030101010101" pitchFamily="2" charset="-122"/>
              </a:rPr>
              <a:t>                                                                        </a:t>
            </a:r>
            <a:r>
              <a:rPr lang="zh-CN" sz="1050" b="0">
                <a:ea typeface="宋体" panose="02010600030101010101" pitchFamily="2" charset="-122"/>
              </a:rPr>
              <a:t>       图2.3.24 装回废纸箱</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3180"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3" name="矩形 2"/>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554355" y="1197610"/>
            <a:ext cx="5080000" cy="275590"/>
          </a:xfrm>
          <a:prstGeom prst="rect">
            <a:avLst/>
          </a:prstGeom>
          <a:noFill/>
          <a:ln w="9525">
            <a:noFill/>
          </a:ln>
        </p:spPr>
        <p:txBody>
          <a:bodyPr>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）将废纸箱装回碎纸机原位，完成碎纸工作，如图</a:t>
            </a:r>
            <a:r>
              <a:rPr lang="en-US" sz="1200" b="0">
                <a:latin typeface="Times New Roman" panose="02020603050405020304" charset="0"/>
                <a:ea typeface="宋体" panose="02010600030101010101" pitchFamily="2" charset="-122"/>
              </a:rPr>
              <a:t>2.3.24</a:t>
            </a:r>
            <a:r>
              <a:rPr lang="zh-CN" sz="1200" b="0">
                <a:latin typeface="Times New Roman" panose="02020603050405020304" charset="0"/>
                <a:ea typeface="宋体" panose="02010600030101010101" pitchFamily="2" charset="-122"/>
              </a:rPr>
              <a:t>所示。</a:t>
            </a:r>
            <a:endParaRPr lang="zh-CN" altLang="en-US"/>
          </a:p>
        </p:txBody>
      </p:sp>
      <p:sp>
        <p:nvSpPr>
          <p:cNvPr id="391" name="流程图: 可选过程 391"/>
          <p:cNvSpPr>
            <a:spLocks noChangeArrowheads="1"/>
          </p:cNvSpPr>
          <p:nvPr/>
        </p:nvSpPr>
        <p:spPr bwMode="auto">
          <a:xfrm>
            <a:off x="842645" y="1845310"/>
            <a:ext cx="5234940" cy="2240280"/>
          </a:xfrm>
          <a:prstGeom prst="flowChartAlternateProcess">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342900" lvl="0" indent="-342900" algn="l">
              <a:buChar char=""/>
            </a:pPr>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小知识：使用碎纸机的注意事项与保养</a:t>
            </a:r>
            <a:endParaRPr lang="en-US" altLang="zh-CN" sz="1050" b="1" kern="100">
              <a:latin typeface="Calibri" panose="020F0502020204030204"/>
              <a:ea typeface="宋体" panose="02010600030101010101" pitchFamily="2"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1．机器内刀具精密、锐利，使用时注意，请勿将衣角、领带、头发等卷入进纸口以免造成意外损伤;</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2．碎纸桶纸满后，请及时清除，以免影响机器正常工作;</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3．请勿放入碎布料、塑料、胶带、硬金属等;</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4．为了延长机器寿命，每次碎纸量应低于机器规定的最大碎纸量为宜，没说明 碎光盘、磁盘、信用卡的机器，请勿擅自放入机器碎;</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5．清洁机器外壳，请先切断电源，用软布沾上清洁剂或软性肥皂水轻擦，切勿让溶液进入机器内部，不可使用漂白粉，汽油或稀液刷洗;</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6．请勿让锋利物碰到外壳，以免影响机器外观。</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117" name="TextBox 116"/>
          <p:cNvSpPr txBox="1"/>
          <p:nvPr/>
        </p:nvSpPr>
        <p:spPr>
          <a:xfrm>
            <a:off x="590868" y="1196658"/>
            <a:ext cx="4612640" cy="460375"/>
          </a:xfrm>
          <a:prstGeom prst="rect">
            <a:avLst/>
          </a:prstGeom>
          <a:noFill/>
          <a:ln w="9525">
            <a:noFill/>
          </a:ln>
        </p:spPr>
        <p:txBody>
          <a:bodyPr wrap="none" anchor="t">
            <a:spAutoFit/>
          </a:bodyPr>
          <a:lstStyle/>
          <a:p>
            <a:pPr marL="285750" indent="-285750">
              <a:buFont typeface="Wingdings" panose="05000000000000000000" pitchFamily="2" charset="2"/>
              <a:buChar char="Ø"/>
            </a:pPr>
            <a:r>
              <a:rPr lang="en-US" altLang="zh-CN" sz="2400" b="1" dirty="0">
                <a:solidFill>
                  <a:srgbClr val="FF0000"/>
                </a:solidFill>
                <a:latin typeface="微软雅黑" panose="020B0503020204020204" pitchFamily="34" charset="-122"/>
                <a:ea typeface="微软雅黑" panose="020B0503020204020204" pitchFamily="34" charset="-122"/>
              </a:rPr>
              <a:t>  </a:t>
            </a:r>
            <a:r>
              <a:rPr lang="en-US" altLang="zh-CN" sz="2400" b="1" dirty="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【任务拓展】</a:t>
            </a:r>
            <a:r>
              <a:rPr lang="en-US" altLang="zh-CN" sz="2400" b="1" dirty="0">
                <a:solidFill>
                  <a:srgbClr val="FF0000"/>
                </a:solidFill>
                <a:latin typeface="微软雅黑" panose="020B0503020204020204" pitchFamily="34" charset="-122"/>
                <a:ea typeface="微软雅黑" panose="020B0503020204020204" pitchFamily="34" charset="-122"/>
              </a:rPr>
              <a:t>碎纸机卡纸处理</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userDrawn="1"/>
        </p:nvSpPr>
        <p:spPr>
          <a:xfrm>
            <a:off x="7995285" y="47625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
          <p:cNvSpPr txBox="1"/>
          <p:nvPr/>
        </p:nvSpPr>
        <p:spPr>
          <a:xfrm>
            <a:off x="1490345" y="332740"/>
            <a:ext cx="3198495"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1" name="文本框 100"/>
          <p:cNvSpPr txBox="1"/>
          <p:nvPr/>
        </p:nvSpPr>
        <p:spPr>
          <a:xfrm>
            <a:off x="1058545" y="2061210"/>
            <a:ext cx="8809990" cy="166878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．任务说明</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李明在使用碎纸机处理作废文档时，突然出现了了卡纸，碎纸机出现了嗡嗡的声音，赶忙请教财务办公室的同事帮忙将卡纸取出。</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本任务的目标是学会如何处理碎纸机出现的卡纸。</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 </a:t>
            </a:r>
            <a:endParaRPr lang="en-US" sz="1200" b="1">
              <a:latin typeface="Times New Roman" panose="02020603050405020304" charset="0"/>
              <a:ea typeface="宋体" panose="02010600030101010101" pitchFamily="2" charset="-122"/>
            </a:endParaRPr>
          </a:p>
          <a:p>
            <a:pPr indent="306070"/>
            <a:r>
              <a:rPr lang="en-US" sz="1200" b="1">
                <a:latin typeface="Times New Roman" panose="02020603050405020304" charset="0"/>
                <a:ea typeface="宋体" panose="02010600030101010101" pitchFamily="2" charset="-122"/>
              </a:rPr>
              <a:t>        2</a:t>
            </a:r>
            <a:r>
              <a:rPr lang="zh-CN" sz="1200" b="1">
                <a:latin typeface="Times New Roman" panose="02020603050405020304" charset="0"/>
                <a:ea typeface="宋体" panose="02010600030101010101" pitchFamily="2" charset="-122"/>
              </a:rPr>
              <a:t>．操作提示</a:t>
            </a:r>
            <a:endParaRPr lang="zh-CN" sz="1050" b="0">
              <a:latin typeface="Calibri" panose="020F0502020204030204" charset="0"/>
              <a:ea typeface="宋体" panose="02010600030101010101" pitchFamily="2" charset="-122"/>
            </a:endParaRPr>
          </a:p>
          <a:p>
            <a:pPr indent="306070"/>
            <a:r>
              <a:rPr lang="zh-CN" sz="1050" b="0">
                <a:latin typeface="Calibri" panose="020F0502020204030204" charset="0"/>
                <a:ea typeface="宋体" panose="02010600030101010101" pitchFamily="2" charset="-122"/>
              </a:rPr>
              <a:t>（</a:t>
            </a:r>
            <a:r>
              <a:rPr lang="en-US" sz="1050" b="0">
                <a:latin typeface="Calibri" panose="020F0502020204030204" charset="0"/>
                <a:ea typeface="宋体" panose="02010600030101010101" pitchFamily="2" charset="-122"/>
              </a:rPr>
              <a:t>1</a:t>
            </a:r>
            <a:r>
              <a:rPr lang="zh-CN" sz="1050" b="0">
                <a:latin typeface="Calibri" panose="020F0502020204030204" charset="0"/>
                <a:ea typeface="宋体" panose="02010600030101010101" pitchFamily="2" charset="-122"/>
              </a:rPr>
              <a:t>）普通卡纸情况，按住碎纸机操作面板上的【退纸】键，被卡纸张会顺利倒出，如图</a:t>
            </a:r>
            <a:r>
              <a:rPr lang="en-US" sz="1050" b="0">
                <a:latin typeface="Calibri" panose="020F0502020204030204" charset="0"/>
                <a:ea typeface="宋体" panose="02010600030101010101" pitchFamily="2" charset="-122"/>
              </a:rPr>
              <a:t>2.3.25</a:t>
            </a:r>
            <a:r>
              <a:rPr lang="zh-CN" sz="1050" b="0">
                <a:ea typeface="宋体" panose="02010600030101010101" pitchFamily="2" charset="-122"/>
              </a:rPr>
              <a:t>所示</a:t>
            </a:r>
            <a:r>
              <a:rPr lang="zh-CN" sz="1050" b="0">
                <a:latin typeface="Calibri" panose="020F0502020204030204" charset="0"/>
                <a:ea typeface="宋体" panose="02010600030101010101" pitchFamily="2" charset="-122"/>
              </a:rPr>
              <a:t>；</a:t>
            </a:r>
            <a:endParaRPr lang="zh-CN" sz="1050" b="0">
              <a:latin typeface="Calibri" panose="020F0502020204030204" charset="0"/>
              <a:ea typeface="宋体" panose="02010600030101010101" pitchFamily="2" charset="-122"/>
            </a:endParaRPr>
          </a:p>
          <a:p>
            <a:pPr indent="306070"/>
            <a:r>
              <a:rPr lang="zh-CN" sz="1000">
                <a:latin typeface="Calibri" panose="020F0502020204030204" charset="0"/>
                <a:ea typeface="宋体" panose="02010600030101010101" pitchFamily="2" charset="-122"/>
                <a:sym typeface="+mn-ea"/>
              </a:rPr>
              <a:t>（</a:t>
            </a:r>
            <a:r>
              <a:rPr lang="en-US" altLang="zh-CN" sz="1000">
                <a:latin typeface="Calibri" panose="020F0502020204030204" charset="0"/>
                <a:ea typeface="宋体" panose="02010600030101010101" pitchFamily="2" charset="-122"/>
                <a:sym typeface="+mn-ea"/>
              </a:rPr>
              <a:t>2</a:t>
            </a:r>
            <a:r>
              <a:rPr lang="zh-CN" sz="1000">
                <a:latin typeface="Calibri" panose="020F0502020204030204" charset="0"/>
                <a:ea typeface="宋体" panose="02010600030101010101" pitchFamily="2" charset="-122"/>
                <a:sym typeface="+mn-ea"/>
              </a:rPr>
              <a:t>）纸张卡死， 按下退纸键无用， 首先断掉电</a:t>
            </a:r>
            <a:endParaRPr lang="zh-CN" sz="1000">
              <a:latin typeface="Calibri" panose="020F0502020204030204" charset="0"/>
              <a:ea typeface="宋体" panose="02010600030101010101" pitchFamily="2" charset="-122"/>
              <a:sym typeface="+mn-ea"/>
            </a:endParaRPr>
          </a:p>
          <a:p>
            <a:pPr indent="306070"/>
            <a:r>
              <a:rPr lang="en-US" altLang="zh-CN" sz="1000"/>
              <a:t>源ꎬ</a:t>
            </a:r>
            <a:r>
              <a:rPr lang="zh-CN" altLang="en-US" sz="1000"/>
              <a:t>，</a:t>
            </a:r>
            <a:r>
              <a:rPr lang="en-US" altLang="zh-CN" sz="1000"/>
              <a:t>把废纸箱里的废纸倒掉</a:t>
            </a:r>
            <a:r>
              <a:rPr lang="zh-CN" altLang="en-US" sz="1000"/>
              <a:t>，</a:t>
            </a:r>
            <a:r>
              <a:rPr lang="en-US" altLang="zh-CN" sz="1000"/>
              <a:t> 然后用细螺丝刀把卡住的纸屑慢慢清理掉</a:t>
            </a:r>
            <a:r>
              <a:rPr lang="zh-CN" altLang="en-US" sz="1000"/>
              <a:t>，</a:t>
            </a:r>
            <a:r>
              <a:rPr lang="en-US" altLang="zh-CN" sz="1000"/>
              <a:t> 清理完毕后再通电ꎮ</a:t>
            </a:r>
            <a:r>
              <a:rPr lang="zh-CN" altLang="en-US" sz="1000"/>
              <a:t>。</a:t>
            </a:r>
            <a:endParaRPr lang="zh-CN" altLang="en-US" sz="1000"/>
          </a:p>
        </p:txBody>
      </p:sp>
      <p:pic>
        <p:nvPicPr>
          <p:cNvPr id="2104" name="图片 2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8415" y="4202113"/>
            <a:ext cx="3139440" cy="2200275"/>
          </a:xfrm>
          <a:prstGeom prst="rect">
            <a:avLst/>
          </a:prstGeom>
        </p:spPr>
      </p:pic>
      <p:sp>
        <p:nvSpPr>
          <p:cNvPr id="2105" name="文本框 2105"/>
          <p:cNvSpPr txBox="1"/>
          <p:nvPr/>
        </p:nvSpPr>
        <p:spPr>
          <a:xfrm>
            <a:off x="5844540" y="4918710"/>
            <a:ext cx="90297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手动退纸键盘</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107" name="文本框 2107"/>
          <p:cNvSpPr txBox="1"/>
          <p:nvPr/>
        </p:nvSpPr>
        <p:spPr>
          <a:xfrm>
            <a:off x="5883275" y="6048375"/>
            <a:ext cx="925830" cy="1905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0" tIns="0" rIns="0" bIns="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手动进纸键盘</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2108" name="直接连接符 2108"/>
          <p:cNvCxnSpPr>
            <a:stCxn id="2105" idx="1"/>
          </p:cNvCxnSpPr>
          <p:nvPr/>
        </p:nvCxnSpPr>
        <p:spPr>
          <a:xfrm flipH="1">
            <a:off x="5124450" y="5013960"/>
            <a:ext cx="720090" cy="44386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2108"/>
          <p:cNvCxnSpPr>
            <a:stCxn id="2107" idx="1"/>
          </p:cNvCxnSpPr>
          <p:nvPr/>
        </p:nvCxnSpPr>
        <p:spPr>
          <a:xfrm flipH="1" flipV="1">
            <a:off x="5416550" y="6000115"/>
            <a:ext cx="466725" cy="14351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7" name="矩形 6"/>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
          <p:cNvSpPr txBox="1"/>
          <p:nvPr/>
        </p:nvSpPr>
        <p:spPr>
          <a:xfrm>
            <a:off x="1490345" y="332740"/>
            <a:ext cx="319849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纸质文档销毁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338455" y="1144905"/>
            <a:ext cx="5080000" cy="252730"/>
          </a:xfrm>
          <a:prstGeom prst="rect">
            <a:avLst/>
          </a:prstGeom>
          <a:noFill/>
          <a:ln w="9525">
            <a:noFill/>
          </a:ln>
        </p:spPr>
        <p:txBody>
          <a:bodyPr>
            <a:spAutoFit/>
          </a:bodyPr>
          <a:lstStyle/>
          <a:p>
            <a:pPr indent="0"/>
            <a:r>
              <a:rPr lang="zh-CN" sz="1050" b="0">
                <a:latin typeface="Calibri" panose="020F0502020204030204" charset="0"/>
                <a:ea typeface="宋体" panose="02010600030101010101" pitchFamily="2" charset="-122"/>
              </a:rPr>
              <a:t>【</a:t>
            </a:r>
            <a:r>
              <a:rPr lang="zh-CN" sz="1050" b="0">
                <a:solidFill>
                  <a:srgbClr val="FF0000"/>
                </a:solidFill>
                <a:ea typeface="宋体" panose="02010600030101010101" pitchFamily="2" charset="-122"/>
              </a:rPr>
              <a:t>拓展</a:t>
            </a:r>
            <a:r>
              <a:rPr lang="zh-CN" sz="1050" b="0">
                <a:solidFill>
                  <a:srgbClr val="FF0000"/>
                </a:solidFill>
                <a:latin typeface="Calibri" panose="020F0502020204030204" charset="0"/>
                <a:ea typeface="宋体" panose="02010600030101010101" pitchFamily="2" charset="-122"/>
              </a:rPr>
              <a:t>延伸</a:t>
            </a:r>
            <a:r>
              <a:rPr lang="zh-CN" sz="1050" b="0">
                <a:latin typeface="Calibri" panose="020F0502020204030204" charset="0"/>
                <a:ea typeface="宋体" panose="02010600030101010101" pitchFamily="2" charset="-122"/>
              </a:rPr>
              <a:t>】碎纸机的保密安全级别</a:t>
            </a:r>
            <a:endParaRPr lang="zh-CN" sz="1050" b="0">
              <a:latin typeface="Calibri" panose="020F0502020204030204" charset="0"/>
              <a:ea typeface="宋体" panose="02010600030101010101" pitchFamily="2" charset="-122"/>
            </a:endParaRPr>
          </a:p>
        </p:txBody>
      </p:sp>
      <p:sp>
        <p:nvSpPr>
          <p:cNvPr id="9" name="文本框 8"/>
          <p:cNvSpPr txBox="1"/>
          <p:nvPr/>
        </p:nvSpPr>
        <p:spPr>
          <a:xfrm>
            <a:off x="770890" y="1845945"/>
            <a:ext cx="9086850" cy="3291840"/>
          </a:xfrm>
          <a:prstGeom prst="rect">
            <a:avLst/>
          </a:prstGeom>
          <a:noFill/>
          <a:ln w="9525">
            <a:noFill/>
          </a:ln>
        </p:spPr>
        <p:txBody>
          <a:bodyPr wrap="square">
            <a:spAutoFit/>
          </a:bodyPr>
          <a:lstStyle/>
          <a:p>
            <a:pPr indent="304800"/>
            <a:r>
              <a:rPr lang="zh-CN" altLang="en-US" sz="1600"/>
              <a:t>目前中国的文件销毁行业标准正在制定中，国际上主流的行业标准是由德国标准化主管</a:t>
            </a:r>
            <a:endParaRPr lang="zh-CN" altLang="en-US" sz="1600"/>
          </a:p>
          <a:p>
            <a:pPr indent="304800"/>
            <a:r>
              <a:rPr lang="zh-CN" altLang="en-US" sz="1600"/>
              <a:t>机关制定的 ＤＩＮ６６３９９ 标准， 其中碎纸机保密安全级别标准适用于各种产品的生产制造和服务， 包括管道材料、 建筑材料、 家用产品、 媒体、 钢铁、 塑料及纸张等， 它由以下几个级别</a:t>
            </a:r>
            <a:endParaRPr lang="zh-CN" altLang="en-US" sz="1600"/>
          </a:p>
          <a:p>
            <a:pPr indent="304800"/>
            <a:r>
              <a:rPr lang="zh-CN" altLang="en-US" sz="1600"/>
              <a:t>１ 级: 适用于任何性质的文件材料， 用于确保其销毁后不存在可读性， 粉碎的尺寸为</a:t>
            </a:r>
            <a:endParaRPr lang="zh-CN" altLang="en-US" sz="1600"/>
          </a:p>
          <a:p>
            <a:pPr indent="304800"/>
            <a:r>
              <a:rPr lang="zh-CN" altLang="en-US" sz="1600"/>
              <a:t>１０</a:t>
            </a:r>
            <a:r>
              <a:rPr lang="en-US" altLang="zh-CN" sz="1600"/>
              <a:t>.</a:t>
            </a:r>
            <a:r>
              <a:rPr lang="zh-CN" altLang="en-US" sz="1600"/>
              <a:t>５ｍｍ 的条状或 １０</a:t>
            </a:r>
            <a:r>
              <a:rPr lang="en-US" altLang="zh-CN" sz="1600"/>
              <a:t>.</a:t>
            </a:r>
            <a:r>
              <a:rPr lang="zh-CN" altLang="en-US" sz="1600"/>
              <a:t> ５ｍｍ× (４０~ ８０) ｍｍ 的段状。</a:t>
            </a:r>
            <a:endParaRPr lang="zh-CN" altLang="en-US" sz="1600"/>
          </a:p>
          <a:p>
            <a:pPr indent="304800"/>
            <a:r>
              <a:rPr lang="zh-CN" altLang="en-US" sz="1600"/>
              <a:t>２ 级: 用于没有严格限制保密安全要求的内部文件的处理ꎮ 粉碎尺寸为 ３</a:t>
            </a:r>
            <a:r>
              <a:rPr lang="en-US" altLang="zh-CN" sz="1600"/>
              <a:t>.</a:t>
            </a:r>
            <a:r>
              <a:rPr lang="zh-CN" altLang="en-US" sz="1600"/>
              <a:t> ９ｍｍ 或 ５</a:t>
            </a:r>
            <a:r>
              <a:rPr lang="en-US" altLang="zh-CN" sz="1600"/>
              <a:t>.</a:t>
            </a:r>
            <a:r>
              <a:rPr lang="zh-CN" altLang="en-US" sz="1600"/>
              <a:t>８ｍｍ</a:t>
            </a:r>
            <a:endParaRPr lang="zh-CN" altLang="en-US" sz="1600"/>
          </a:p>
          <a:p>
            <a:pPr indent="304800"/>
            <a:r>
              <a:rPr lang="zh-CN" altLang="en-US" sz="1600"/>
              <a:t>的条状或 ７</a:t>
            </a:r>
            <a:r>
              <a:rPr lang="en-US" altLang="zh-CN" sz="1600"/>
              <a:t>.</a:t>
            </a:r>
            <a:r>
              <a:rPr lang="zh-CN" altLang="en-US" sz="1600"/>
              <a:t>５ｍｍ× (４０~ ８０) ｍｍ 的段状</a:t>
            </a:r>
            <a:r>
              <a:rPr lang="en-US" altLang="zh-CN" sz="1600"/>
              <a:t>.</a:t>
            </a:r>
            <a:endParaRPr lang="zh-CN" altLang="en-US" sz="1600"/>
          </a:p>
          <a:p>
            <a:pPr indent="304800"/>
            <a:r>
              <a:rPr lang="zh-CN" altLang="en-US" sz="1600"/>
              <a:t>３ 级: 适用于机密文件或记录</a:t>
            </a:r>
            <a:r>
              <a:rPr lang="en-US" altLang="zh-CN" sz="1600"/>
              <a:t>,</a:t>
            </a:r>
            <a:r>
              <a:rPr lang="zh-CN" altLang="en-US" sz="1600"/>
              <a:t> 如个人信息或档案等</a:t>
            </a:r>
            <a:r>
              <a:rPr lang="en-US" altLang="zh-CN" sz="1600"/>
              <a:t>,</a:t>
            </a:r>
            <a:r>
              <a:rPr lang="zh-CN" altLang="en-US" sz="1600"/>
              <a:t>是最严格要求的保密安全要求的最</a:t>
            </a:r>
            <a:endParaRPr lang="zh-CN" altLang="en-US" sz="1600"/>
          </a:p>
          <a:p>
            <a:pPr indent="304800"/>
            <a:r>
              <a:rPr lang="zh-CN" altLang="en-US" sz="1600"/>
              <a:t>低标准</a:t>
            </a:r>
            <a:r>
              <a:rPr lang="en-US" altLang="zh-CN" sz="1600"/>
              <a:t>,</a:t>
            </a:r>
            <a:r>
              <a:rPr lang="zh-CN" altLang="en-US" sz="1600"/>
              <a:t> 粉碎尺寸为 １ </a:t>
            </a:r>
            <a:r>
              <a:rPr lang="en-US" altLang="zh-CN" sz="1600"/>
              <a:t>.</a:t>
            </a:r>
            <a:r>
              <a:rPr lang="zh-CN" altLang="en-US" sz="1600"/>
              <a:t>９ｍｍ 的条状或 ３</a:t>
            </a:r>
            <a:r>
              <a:rPr lang="en-US" altLang="zh-CN" sz="1600"/>
              <a:t>.</a:t>
            </a:r>
            <a:r>
              <a:rPr lang="zh-CN" altLang="en-US" sz="1600"/>
              <a:t>９ｍｍ× (３０~ ５０) ｍｍ 的段状</a:t>
            </a:r>
            <a:r>
              <a:rPr lang="en-US" altLang="zh-CN" sz="1600"/>
              <a:t>.</a:t>
            </a:r>
            <a:endParaRPr lang="zh-CN" altLang="en-US" sz="1600"/>
          </a:p>
          <a:p>
            <a:pPr indent="304800"/>
            <a:r>
              <a:rPr lang="zh-CN" altLang="en-US" sz="1600"/>
              <a:t>４ 级: 强调重要文件必须保证机密万无一失</a:t>
            </a:r>
            <a:r>
              <a:rPr lang="en-US" altLang="zh-CN" sz="1600"/>
              <a:t>,</a:t>
            </a:r>
            <a:r>
              <a:rPr lang="zh-CN" altLang="en-US" sz="1600"/>
              <a:t> 粉碎尺寸为 １</a:t>
            </a:r>
            <a:r>
              <a:rPr lang="en-US" altLang="zh-CN" sz="1600"/>
              <a:t>.</a:t>
            </a:r>
            <a:r>
              <a:rPr lang="zh-CN" altLang="en-US" sz="1600"/>
              <a:t>９ｍｍ×１５ｍｍ 的段状</a:t>
            </a:r>
            <a:r>
              <a:rPr lang="en-US" altLang="zh-CN" sz="1600"/>
              <a:t>.</a:t>
            </a:r>
            <a:endParaRPr lang="zh-CN" altLang="en-US" sz="1600"/>
          </a:p>
          <a:p>
            <a:pPr indent="304800"/>
            <a:r>
              <a:rPr lang="zh-CN" altLang="en-US" sz="1600"/>
              <a:t>５ 级: 目前最高的安全级别</a:t>
            </a:r>
            <a:r>
              <a:rPr lang="en-US" altLang="zh-CN" sz="1600"/>
              <a:t>,</a:t>
            </a:r>
            <a:r>
              <a:rPr lang="zh-CN" altLang="en-US" sz="1600"/>
              <a:t>用于信息极端的高保密要求</a:t>
            </a:r>
            <a:r>
              <a:rPr lang="en-US" altLang="zh-CN" sz="1600"/>
              <a:t>,</a:t>
            </a:r>
            <a:r>
              <a:rPr lang="zh-CN" altLang="en-US" sz="1600"/>
              <a:t>如政府部门的应用或专有研究</a:t>
            </a:r>
            <a:endParaRPr lang="zh-CN" altLang="en-US" sz="1600"/>
          </a:p>
          <a:p>
            <a:pPr indent="304800"/>
            <a:r>
              <a:rPr lang="zh-CN" altLang="en-US" sz="1600"/>
              <a:t>等</a:t>
            </a:r>
            <a:r>
              <a:rPr lang="en-US" altLang="zh-CN" sz="1600"/>
              <a:t>,</a:t>
            </a:r>
            <a:r>
              <a:rPr lang="zh-CN" altLang="en-US" sz="1600"/>
              <a:t> 粉碎尺寸不超过 ０</a:t>
            </a:r>
            <a:r>
              <a:rPr lang="en-US" altLang="zh-CN" sz="1600"/>
              <a:t>.</a:t>
            </a:r>
            <a:r>
              <a:rPr lang="zh-CN" altLang="en-US" sz="1600"/>
              <a:t>７８×１１ｍｍ 的段状</a:t>
            </a:r>
            <a:r>
              <a:rPr lang="en-US" altLang="zh-CN" sz="1600"/>
              <a:t>.</a:t>
            </a:r>
            <a:endParaRPr lang="zh-CN" altLang="en-US" sz="1600"/>
          </a:p>
          <a:p>
            <a:pPr indent="304800"/>
            <a:r>
              <a:rPr lang="zh-CN" altLang="en-US" sz="1600"/>
              <a:t>还有要求更高的安全级别</a:t>
            </a:r>
            <a:r>
              <a:rPr lang="en-US" altLang="zh-CN" sz="1600"/>
              <a:t>,</a:t>
            </a:r>
            <a:r>
              <a:rPr lang="zh-CN" altLang="en-US" sz="1600"/>
              <a:t> 即保密安全 ６ 级</a:t>
            </a:r>
            <a:r>
              <a:rPr lang="en-US" altLang="zh-CN" sz="1600"/>
              <a:t>,</a:t>
            </a:r>
            <a:r>
              <a:rPr lang="zh-CN" altLang="en-US" sz="1600"/>
              <a:t> 目前正在制定当中</a:t>
            </a:r>
            <a:r>
              <a:rPr lang="en-US" altLang="zh-CN" sz="1600"/>
              <a:t>.</a:t>
            </a:r>
            <a:endParaRPr lang="en-US" altLang="zh-CN" sz="160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94310" y="189230"/>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2753360" y="2061210"/>
            <a:ext cx="6692265" cy="1687609"/>
            <a:chOff x="6437" y="3020"/>
            <a:chExt cx="6012" cy="3023"/>
          </a:xfrm>
        </p:grpSpPr>
        <p:sp>
          <p:nvSpPr>
            <p:cNvPr id="25" name="文本框 24"/>
            <p:cNvSpPr txBox="1"/>
            <p:nvPr/>
          </p:nvSpPr>
          <p:spPr>
            <a:xfrm>
              <a:off x="6437" y="4556"/>
              <a:ext cx="6012" cy="148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电子文档销毁</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266"/>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任务四</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41300" y="116840"/>
            <a:ext cx="11758930" cy="6432550"/>
            <a:chOff x="281032" y="243070"/>
            <a:chExt cx="11664041" cy="6380197"/>
          </a:xfrm>
        </p:grpSpPr>
        <p:sp>
          <p:nvSpPr>
            <p:cNvPr id="19" name="任意多边形 18"/>
            <p:cNvSpPr/>
            <p:nvPr/>
          </p:nvSpPr>
          <p:spPr>
            <a:xfrm>
              <a:off x="281032" y="243070"/>
              <a:ext cx="9125961" cy="5890171"/>
            </a:xfrm>
            <a:custGeom>
              <a:avLst/>
              <a:gdLst>
                <a:gd name="connsiteX0" fmla="*/ 0 w 9125961"/>
                <a:gd name="connsiteY0" fmla="*/ 0 h 5890171"/>
                <a:gd name="connsiteX1" fmla="*/ 9125961 w 9125961"/>
                <a:gd name="connsiteY1" fmla="*/ 0 h 5890171"/>
                <a:gd name="connsiteX2" fmla="*/ 3055475 w 9125961"/>
                <a:gd name="connsiteY2" fmla="*/ 5890171 h 5890171"/>
                <a:gd name="connsiteX3" fmla="*/ 0 w 9125961"/>
                <a:gd name="connsiteY3" fmla="*/ 2834696 h 5890171"/>
              </a:gdLst>
              <a:ahLst/>
              <a:cxnLst>
                <a:cxn ang="0">
                  <a:pos x="connsiteX0" y="connsiteY0"/>
                </a:cxn>
                <a:cxn ang="0">
                  <a:pos x="connsiteX1" y="connsiteY1"/>
                </a:cxn>
                <a:cxn ang="0">
                  <a:pos x="connsiteX2" y="connsiteY2"/>
                </a:cxn>
                <a:cxn ang="0">
                  <a:pos x="connsiteX3" y="connsiteY3"/>
                </a:cxn>
              </a:cxnLst>
              <a:rect l="l" t="t" r="r" b="b"/>
              <a:pathLst>
                <a:path w="9125961" h="5890171">
                  <a:moveTo>
                    <a:pt x="0" y="0"/>
                  </a:moveTo>
                  <a:lnTo>
                    <a:pt x="9125961" y="0"/>
                  </a:lnTo>
                  <a:lnTo>
                    <a:pt x="3055475" y="5890171"/>
                  </a:lnTo>
                  <a:lnTo>
                    <a:pt x="0" y="2834696"/>
                  </a:lnTo>
                  <a:close/>
                </a:path>
              </a:pathLst>
            </a:custGeom>
            <a:solidFill>
              <a:srgbClr val="E0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flipH="1" flipV="1">
              <a:off x="3336391" y="243070"/>
              <a:ext cx="8608682" cy="6380197"/>
            </a:xfrm>
            <a:custGeom>
              <a:avLst/>
              <a:gdLst>
                <a:gd name="connsiteX0" fmla="*/ 2550447 w 8608682"/>
                <a:gd name="connsiteY0" fmla="*/ 6380197 h 6380197"/>
                <a:gd name="connsiteX1" fmla="*/ 0 w 8608682"/>
                <a:gd name="connsiteY1" fmla="*/ 6380197 h 6380197"/>
                <a:gd name="connsiteX2" fmla="*/ 0 w 8608682"/>
                <a:gd name="connsiteY2" fmla="*/ 0 h 6380197"/>
                <a:gd name="connsiteX3" fmla="*/ 8106769 w 8608682"/>
                <a:gd name="connsiteY3" fmla="*/ 0 h 6380197"/>
                <a:gd name="connsiteX4" fmla="*/ 8608682 w 8608682"/>
                <a:gd name="connsiteY4" fmla="*/ 501914 h 638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8682" h="6380197">
                  <a:moveTo>
                    <a:pt x="2550447" y="6380197"/>
                  </a:moveTo>
                  <a:lnTo>
                    <a:pt x="0" y="6380197"/>
                  </a:lnTo>
                  <a:lnTo>
                    <a:pt x="0" y="0"/>
                  </a:lnTo>
                  <a:lnTo>
                    <a:pt x="8106769" y="0"/>
                  </a:lnTo>
                  <a:lnTo>
                    <a:pt x="8608682" y="501914"/>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直角三角形 20"/>
          <p:cNvSpPr/>
          <p:nvPr/>
        </p:nvSpPr>
        <p:spPr>
          <a:xfrm>
            <a:off x="-21590" y="3129280"/>
            <a:ext cx="3761105" cy="372999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直角三角形 21"/>
          <p:cNvSpPr/>
          <p:nvPr/>
        </p:nvSpPr>
        <p:spPr>
          <a:xfrm rot="18914386">
            <a:off x="9601835" y="-629920"/>
            <a:ext cx="1254760" cy="1254760"/>
          </a:xfrm>
          <a:prstGeom prst="rtTriangle">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任意多边形 22"/>
          <p:cNvSpPr/>
          <p:nvPr/>
        </p:nvSpPr>
        <p:spPr>
          <a:xfrm rot="18914386">
            <a:off x="9847580" y="97790"/>
            <a:ext cx="744855" cy="744855"/>
          </a:xfrm>
          <a:custGeom>
            <a:avLst/>
            <a:gdLst>
              <a:gd name="connsiteX0" fmla="*/ 0 w 1296133"/>
              <a:gd name="connsiteY0" fmla="*/ 0 h 1296133"/>
              <a:gd name="connsiteX1" fmla="*/ 63602 w 1296133"/>
              <a:gd name="connsiteY1" fmla="*/ 63602 h 1296133"/>
              <a:gd name="connsiteX2" fmla="*/ 63602 w 1296133"/>
              <a:gd name="connsiteY2" fmla="*/ 1231995 h 1296133"/>
              <a:gd name="connsiteX3" fmla="*/ 1231995 w 1296133"/>
              <a:gd name="connsiteY3" fmla="*/ 1231995 h 1296133"/>
              <a:gd name="connsiteX4" fmla="*/ 1296133 w 1296133"/>
              <a:gd name="connsiteY4" fmla="*/ 1296133 h 1296133"/>
              <a:gd name="connsiteX5" fmla="*/ 0 w 1296133"/>
              <a:gd name="connsiteY5" fmla="*/ 1296133 h 129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6133" h="1296133">
                <a:moveTo>
                  <a:pt x="0" y="0"/>
                </a:moveTo>
                <a:lnTo>
                  <a:pt x="63602" y="63602"/>
                </a:lnTo>
                <a:lnTo>
                  <a:pt x="63602" y="1231995"/>
                </a:lnTo>
                <a:lnTo>
                  <a:pt x="1231995" y="1231995"/>
                </a:lnTo>
                <a:lnTo>
                  <a:pt x="1296133" y="1296133"/>
                </a:lnTo>
                <a:lnTo>
                  <a:pt x="0" y="129613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任意多边形 23"/>
          <p:cNvSpPr/>
          <p:nvPr/>
        </p:nvSpPr>
        <p:spPr>
          <a:xfrm>
            <a:off x="210820" y="2997835"/>
            <a:ext cx="3606800" cy="3606800"/>
          </a:xfrm>
          <a:custGeom>
            <a:avLst/>
            <a:gdLst>
              <a:gd name="connsiteX0" fmla="*/ 0 w 3538728"/>
              <a:gd name="connsiteY0" fmla="*/ 0 h 3538728"/>
              <a:gd name="connsiteX1" fmla="*/ 3538728 w 3538728"/>
              <a:gd name="connsiteY1" fmla="*/ 3538728 h 3538728"/>
              <a:gd name="connsiteX2" fmla="*/ 3405621 w 3538728"/>
              <a:gd name="connsiteY2" fmla="*/ 3538728 h 3538728"/>
              <a:gd name="connsiteX3" fmla="*/ 0 w 3538728"/>
              <a:gd name="connsiteY3" fmla="*/ 133107 h 3538728"/>
            </a:gdLst>
            <a:ahLst/>
            <a:cxnLst>
              <a:cxn ang="0">
                <a:pos x="connsiteX0" y="connsiteY0"/>
              </a:cxn>
              <a:cxn ang="0">
                <a:pos x="connsiteX1" y="connsiteY1"/>
              </a:cxn>
              <a:cxn ang="0">
                <a:pos x="connsiteX2" y="connsiteY2"/>
              </a:cxn>
              <a:cxn ang="0">
                <a:pos x="connsiteX3" y="connsiteY3"/>
              </a:cxn>
            </a:cxnLst>
            <a:rect l="l" t="t" r="r" b="b"/>
            <a:pathLst>
              <a:path w="3538728" h="3538728">
                <a:moveTo>
                  <a:pt x="0" y="0"/>
                </a:moveTo>
                <a:lnTo>
                  <a:pt x="3538728" y="3538728"/>
                </a:lnTo>
                <a:lnTo>
                  <a:pt x="3405621" y="3538728"/>
                </a:lnTo>
                <a:lnTo>
                  <a:pt x="0" y="133107"/>
                </a:lnTo>
                <a:close/>
              </a:path>
            </a:pathLst>
          </a:cu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4" name="组合 33"/>
          <p:cNvGrpSpPr/>
          <p:nvPr/>
        </p:nvGrpSpPr>
        <p:grpSpPr>
          <a:xfrm>
            <a:off x="3321685" y="1917700"/>
            <a:ext cx="5123815" cy="1863725"/>
            <a:chOff x="5231" y="3020"/>
            <a:chExt cx="8069" cy="2935"/>
          </a:xfrm>
        </p:grpSpPr>
        <p:sp>
          <p:nvSpPr>
            <p:cNvPr id="25" name="文本框 24"/>
            <p:cNvSpPr txBox="1"/>
            <p:nvPr/>
          </p:nvSpPr>
          <p:spPr>
            <a:xfrm>
              <a:off x="5231" y="4556"/>
              <a:ext cx="8069" cy="1307"/>
            </a:xfrm>
            <a:prstGeom prst="rect">
              <a:avLst/>
            </a:prstGeom>
            <a:noFill/>
          </p:spPr>
          <p:txBody>
            <a:bodyPr wrap="square" rtlCol="0">
              <a:spAutoFit/>
            </a:bodyPr>
            <a:lstStyle/>
            <a:p>
              <a:pPr algn="dist"/>
              <a:r>
                <a:rPr lang="zh-CN" altLang="en-US" sz="4800" dirty="0">
                  <a:solidFill>
                    <a:srgbClr val="007FB2"/>
                  </a:solidFill>
                  <a:latin typeface="微软雅黑" panose="020B0503020204020204" pitchFamily="34" charset="-122"/>
                  <a:ea typeface="微软雅黑" panose="020B0503020204020204" pitchFamily="34" charset="-122"/>
                  <a:sym typeface="+mn-ea"/>
                </a:rPr>
                <a:t>刻录光盘备份</a:t>
              </a:r>
              <a:endParaRPr lang="zh-CN" altLang="en-US" sz="4800" dirty="0">
                <a:solidFill>
                  <a:srgbClr val="007FB2"/>
                </a:solidFill>
                <a:latin typeface="微软雅黑" panose="020B0503020204020204" pitchFamily="34" charset="-122"/>
                <a:ea typeface="微软雅黑" panose="020B0503020204020204" pitchFamily="34" charset="-122"/>
                <a:sym typeface="+mn-ea"/>
              </a:endParaRPr>
            </a:p>
          </p:txBody>
        </p:sp>
        <p:cxnSp>
          <p:nvCxnSpPr>
            <p:cNvPr id="30" name="直接连接符 29"/>
            <p:cNvCxnSpPr/>
            <p:nvPr userDrawn="1"/>
          </p:nvCxnSpPr>
          <p:spPr>
            <a:xfrm>
              <a:off x="6629" y="5955"/>
              <a:ext cx="4353" cy="0"/>
            </a:xfrm>
            <a:prstGeom prst="line">
              <a:avLst/>
            </a:prstGeom>
            <a:ln w="19050">
              <a:solidFill>
                <a:srgbClr val="007FB2"/>
              </a:solidFil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791" y="3020"/>
              <a:ext cx="3203" cy="1113"/>
            </a:xfrm>
            <a:prstGeom prst="rect">
              <a:avLst/>
            </a:prstGeom>
            <a:solidFill>
              <a:srgbClr val="007FB2"/>
            </a:solidFill>
          </p:spPr>
          <p:txBody>
            <a:bodyPr wrap="square" rtlCol="0">
              <a:spAutoFit/>
            </a:bodyPr>
            <a:lstStyle/>
            <a:p>
              <a:pPr algn="dist"/>
              <a:r>
                <a:rPr lang="zh-CN" altLang="en-US" sz="4000" b="1">
                  <a:solidFill>
                    <a:schemeClr val="bg1"/>
                  </a:solidFill>
                  <a:latin typeface="微软雅黑" panose="020B0503020204020204" pitchFamily="34" charset="-122"/>
                  <a:ea typeface="微软雅黑" panose="020B0503020204020204" pitchFamily="34" charset="-122"/>
                  <a:cs typeface="+mn-ea"/>
                  <a:sym typeface="+mn-lt"/>
                </a:rPr>
                <a:t>任务一</a:t>
              </a:r>
              <a:endParaRPr lang="zh-CN" altLang="en-US" sz="4000" b="1">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up)">
                                      <p:cBhvr>
                                        <p:cTn id="16" dur="500"/>
                                        <p:tgtEl>
                                          <p:spTgt spid="24"/>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
          <p:cNvSpPr txBox="1"/>
          <p:nvPr/>
        </p:nvSpPr>
        <p:spPr>
          <a:xfrm>
            <a:off x="1490345" y="332740"/>
            <a:ext cx="31076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电子文档销毁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770890" y="1629410"/>
            <a:ext cx="9065260" cy="645160"/>
          </a:xfrm>
          <a:prstGeom prst="rect">
            <a:avLst/>
          </a:prstGeom>
          <a:noFill/>
          <a:ln w="9525">
            <a:noFill/>
          </a:ln>
        </p:spPr>
        <p:txBody>
          <a:bodyPr wrap="square">
            <a:spAutoFit/>
          </a:bodyPr>
          <a:lstStyle/>
          <a:p>
            <a:pPr indent="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除了纸质文档销毁外，李明还需将计算机里的电子文档一并销毁。电子文档的销毁有普通删除、彻底删除和物理破坏三种销毁方法。</a:t>
            </a:r>
            <a:endParaRPr lang="zh-CN" sz="1200" b="0">
              <a:latin typeface="Times New Roman" panose="02020603050405020304" charset="0"/>
              <a:ea typeface="宋体" panose="02010600030101010101" pitchFamily="2" charset="-122"/>
            </a:endParaRPr>
          </a:p>
          <a:p>
            <a:pPr indent="0"/>
            <a:endParaRPr lang="zh-CN" sz="1200" b="0">
              <a:latin typeface="Times New Roman" panose="02020603050405020304" charset="0"/>
              <a:ea typeface="宋体" panose="02010600030101010101" pitchFamily="2" charset="-122"/>
            </a:endParaRPr>
          </a:p>
          <a:p>
            <a:pPr indent="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本任务目标是学会电子文档删除的方法。</a:t>
            </a:r>
            <a:endParaRPr lang="zh-CN" altLang="en-US"/>
          </a:p>
        </p:txBody>
      </p:sp>
      <p:sp>
        <p:nvSpPr>
          <p:cNvPr id="4" name="文本框 3"/>
          <p:cNvSpPr txBox="1"/>
          <p:nvPr/>
        </p:nvSpPr>
        <p:spPr>
          <a:xfrm>
            <a:off x="770890" y="1181735"/>
            <a:ext cx="1409700" cy="337185"/>
          </a:xfrm>
          <a:prstGeom prst="rect">
            <a:avLst/>
          </a:prstGeom>
          <a:noFill/>
        </p:spPr>
        <p:txBody>
          <a:bodyPr wrap="none" rtlCol="0">
            <a:spAutoFit/>
          </a:bodyPr>
          <a:lstStyle/>
          <a:p>
            <a:pPr indent="0"/>
            <a:r>
              <a:rPr lang="zh-CN" sz="1600" b="1">
                <a:latin typeface="Cambria" panose="02040503050406030204" charset="0"/>
                <a:ea typeface="宋体" panose="02010600030101010101" pitchFamily="2" charset="-122"/>
                <a:sym typeface="+mn-ea"/>
              </a:rPr>
              <a:t>【任务说明</a:t>
            </a:r>
            <a:r>
              <a:rPr lang="zh-CN" sz="1600" b="1">
                <a:ea typeface="宋体" panose="02010600030101010101" pitchFamily="2" charset="-122"/>
                <a:sym typeface="+mn-ea"/>
              </a:rPr>
              <a:t>】</a:t>
            </a:r>
            <a:endParaRPr lang="zh-CN" altLang="en-US" sz="1600" b="1">
              <a:ea typeface="宋体" panose="02010600030101010101" pitchFamily="2" charset="-122"/>
            </a:endParaRPr>
          </a:p>
        </p:txBody>
      </p:sp>
      <p:sp>
        <p:nvSpPr>
          <p:cNvPr id="7" name="文本框 6"/>
          <p:cNvSpPr txBox="1"/>
          <p:nvPr/>
        </p:nvSpPr>
        <p:spPr>
          <a:xfrm>
            <a:off x="915035" y="2781935"/>
            <a:ext cx="9210040" cy="645160"/>
          </a:xfrm>
          <a:prstGeom prst="rect">
            <a:avLst/>
          </a:prstGeom>
          <a:noFill/>
          <a:ln w="9525">
            <a:noFill/>
          </a:ln>
        </p:spPr>
        <p:txBody>
          <a:bodyPr wrap="square">
            <a:spAutoFit/>
          </a:bodyPr>
          <a:lstStyle/>
          <a:p>
            <a:pPr indent="0"/>
            <a:endParaRPr lang="zh-CN" sz="1200" b="0">
              <a:latin typeface="Times New Roman" panose="02020603050405020304" charset="0"/>
              <a:ea typeface="宋体" panose="02010600030101010101" pitchFamily="2" charset="-122"/>
            </a:endParaRPr>
          </a:p>
          <a:p>
            <a:pPr indent="0"/>
            <a:r>
              <a:rPr lang="zh-CN" sz="1200" b="0">
                <a:latin typeface="Times New Roman" panose="02020603050405020304" charset="0"/>
                <a:ea typeface="宋体" panose="02010600030101010101" pitchFamily="2" charset="-122"/>
              </a:rPr>
              <a:t>任务需要</a:t>
            </a:r>
            <a:r>
              <a:rPr lang="en-US" sz="1200" b="0">
                <a:latin typeface="Times New Roman" panose="02020603050405020304" charset="0"/>
                <a:ea typeface="宋体" panose="02010600030101010101" pitchFamily="2" charset="-122"/>
              </a:rPr>
              <a:t>3</a:t>
            </a:r>
            <a:r>
              <a:rPr lang="zh-CN" sz="1200" b="0">
                <a:latin typeface="Times New Roman" panose="02020603050405020304" charset="0"/>
                <a:ea typeface="宋体" panose="02010600030101010101" pitchFamily="2" charset="-122"/>
              </a:rPr>
              <a:t>步完成，分别是普通删除、彻底删除、物理破坏。</a:t>
            </a:r>
            <a:endParaRPr lang="en-US" sz="1200" b="1">
              <a:latin typeface="Times New Roman" panose="02020603050405020304" charset="0"/>
              <a:ea typeface="宋体" panose="02010600030101010101" pitchFamily="2" charset="-122"/>
            </a:endParaRPr>
          </a:p>
          <a:p>
            <a:pPr indent="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．普通删除</a:t>
            </a:r>
            <a:endParaRPr lang="zh-CN" altLang="en-US"/>
          </a:p>
        </p:txBody>
      </p:sp>
      <p:sp>
        <p:nvSpPr>
          <p:cNvPr id="11" name="文本框 10"/>
          <p:cNvSpPr txBox="1"/>
          <p:nvPr/>
        </p:nvSpPr>
        <p:spPr>
          <a:xfrm>
            <a:off x="770890" y="2385060"/>
            <a:ext cx="1409700" cy="337185"/>
          </a:xfrm>
          <a:prstGeom prst="rect">
            <a:avLst/>
          </a:prstGeom>
          <a:noFill/>
        </p:spPr>
        <p:txBody>
          <a:bodyPr wrap="none" rtlCol="0">
            <a:spAutoFit/>
          </a:bodyPr>
          <a:lstStyle/>
          <a:p>
            <a:r>
              <a:rPr lang="zh-CN" sz="1600" b="1">
                <a:latin typeface="Cambria" panose="02040503050406030204" charset="0"/>
                <a:ea typeface="宋体" panose="02010600030101010101" pitchFamily="2" charset="-122"/>
                <a:sym typeface="+mn-ea"/>
              </a:rPr>
              <a:t>【任务实施</a:t>
            </a:r>
            <a:r>
              <a:rPr lang="zh-CN" sz="1600" b="1">
                <a:ea typeface="宋体" panose="02010600030101010101" pitchFamily="2" charset="-122"/>
                <a:sym typeface="+mn-ea"/>
              </a:rPr>
              <a:t>】</a:t>
            </a:r>
            <a:endParaRPr lang="zh-CN" altLang="en-US"/>
          </a:p>
        </p:txBody>
      </p:sp>
      <p:sp>
        <p:nvSpPr>
          <p:cNvPr id="14" name="文本框 13"/>
          <p:cNvSpPr txBox="1"/>
          <p:nvPr/>
        </p:nvSpPr>
        <p:spPr>
          <a:xfrm>
            <a:off x="842645" y="3429635"/>
            <a:ext cx="9193530" cy="275590"/>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在文件夹</a:t>
            </a:r>
            <a:r>
              <a:rPr lang="zh-CN" sz="1200" b="0">
                <a:latin typeface="Times New Roman" panose="02020603050405020304" charset="0"/>
                <a:ea typeface="宋体" panose="02010600030101010101" pitchFamily="2" charset="-122"/>
                <a:cs typeface="Times New Roman" panose="02020603050405020304" charset="0"/>
              </a:rPr>
              <a:t>“财</a:t>
            </a:r>
            <a:r>
              <a:rPr lang="en-US" altLang="zh-CN" sz="1200" b="0">
                <a:latin typeface="Times New Roman" panose="02020603050405020304" charset="0"/>
                <a:ea typeface="宋体" panose="02010600030101010101" pitchFamily="2" charset="-122"/>
                <a:cs typeface="Times New Roman" panose="02020603050405020304" charset="0"/>
              </a:rPr>
              <a:t> </a:t>
            </a:r>
            <a:r>
              <a:rPr lang="zh-CN" sz="1200" b="0">
                <a:latin typeface="Times New Roman" panose="02020603050405020304" charset="0"/>
                <a:ea typeface="宋体" panose="02010600030101010101" pitchFamily="2" charset="-122"/>
                <a:cs typeface="Times New Roman" panose="02020603050405020304" charset="0"/>
              </a:rPr>
              <a:t>务室第一季度报表”上单击【右键】，在右键菜单中选择【删除】，文件即被删除掉，如图</a:t>
            </a:r>
            <a:r>
              <a:rPr lang="en-US" altLang="zh-CN" sz="1200" b="0">
                <a:latin typeface="Times New Roman" panose="02020603050405020304" charset="0"/>
                <a:ea typeface="宋体" panose="02010600030101010101" pitchFamily="2" charset="-122"/>
                <a:cs typeface="Times New Roman" panose="02020603050405020304" charset="0"/>
              </a:rPr>
              <a:t>                  </a:t>
            </a:r>
            <a:r>
              <a:rPr lang="en-US" sz="1200" b="0">
                <a:latin typeface="Times New Roman" panose="02020603050405020304" charset="0"/>
                <a:ea typeface="宋体" panose="02010600030101010101" pitchFamily="2" charset="-122"/>
              </a:rPr>
              <a:t>2.3.26</a:t>
            </a:r>
            <a:r>
              <a:rPr lang="zh-CN" sz="1200" b="0">
                <a:ea typeface="宋体" panose="02010600030101010101" pitchFamily="2" charset="-122"/>
              </a:rPr>
              <a:t>所示</a:t>
            </a:r>
            <a:r>
              <a:rPr lang="zh-CN" sz="1200" b="0">
                <a:latin typeface="Times New Roman" panose="02020603050405020304" charset="0"/>
                <a:ea typeface="宋体" panose="02010600030101010101" pitchFamily="2" charset="-122"/>
              </a:rPr>
              <a:t>。</a:t>
            </a:r>
            <a:endParaRPr lang="zh-CN" altLang="en-US"/>
          </a:p>
        </p:txBody>
      </p:sp>
      <p:pic>
        <p:nvPicPr>
          <p:cNvPr id="448" name="图片 4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3005" y="4006215"/>
            <a:ext cx="3322320" cy="1751330"/>
          </a:xfrm>
          <a:prstGeom prst="rect">
            <a:avLst/>
          </a:prstGeom>
          <a:ln>
            <a:solidFill>
              <a:schemeClr val="tx1"/>
            </a:solidFill>
          </a:ln>
        </p:spPr>
      </p:pic>
      <p:sp>
        <p:nvSpPr>
          <p:cNvPr id="26" name="文本框 25"/>
          <p:cNvSpPr txBox="1"/>
          <p:nvPr/>
        </p:nvSpPr>
        <p:spPr>
          <a:xfrm>
            <a:off x="2858770" y="591502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.26 右键删除</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145" y="-5080"/>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任务实施</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latin typeface="微软雅黑" panose="020B0503020204020204" pitchFamily="34" charset="-122"/>
                      <a:ea typeface="微软雅黑" panose="020B0503020204020204" pitchFamily="34" charset="-122"/>
                    </a:rPr>
                    <a:t>拓展延伸</a:t>
                  </a:r>
                  <a:endParaRPr lang="zh-CN" altLang="en-US" sz="1800" dirty="0">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
          <p:cNvSpPr txBox="1"/>
          <p:nvPr/>
        </p:nvSpPr>
        <p:spPr>
          <a:xfrm>
            <a:off x="1490345" y="332740"/>
            <a:ext cx="3107690"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任务三</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电子文档销毁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7" name="文本框 6"/>
          <p:cNvSpPr txBox="1"/>
          <p:nvPr/>
        </p:nvSpPr>
        <p:spPr>
          <a:xfrm>
            <a:off x="1058545" y="1557655"/>
            <a:ext cx="9037320" cy="64516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2</a:t>
            </a:r>
            <a:r>
              <a:rPr lang="zh-CN" sz="1200" b="1">
                <a:latin typeface="Times New Roman" panose="02020603050405020304" charset="0"/>
                <a:ea typeface="宋体" panose="02010600030101010101" pitchFamily="2" charset="-122"/>
              </a:rPr>
              <a:t>．彻底删除</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）接上面的步骤，此时文件夹被删除到了计算机的回收站，在回收站图标上单击【右键】，选择【清空回收站】，并在弹出的确定是否永久删除的对话框中单击【是】，完成彻底删除，如图</a:t>
            </a:r>
            <a:r>
              <a:rPr lang="en-US" sz="1200" b="0">
                <a:latin typeface="Times New Roman" panose="02020603050405020304" charset="0"/>
                <a:ea typeface="宋体" panose="02010600030101010101" pitchFamily="2" charset="-122"/>
              </a:rPr>
              <a:t>2.3.27</a:t>
            </a:r>
            <a:r>
              <a:rPr lang="zh-CN" sz="1200" b="0">
                <a:latin typeface="Times New Roman" panose="02020603050405020304" charset="0"/>
                <a:ea typeface="宋体" panose="02010600030101010101" pitchFamily="2" charset="-122"/>
              </a:rPr>
              <a:t>所示。</a:t>
            </a:r>
            <a:endParaRPr lang="zh-CN" altLang="en-US"/>
          </a:p>
        </p:txBody>
      </p:sp>
      <p:pic>
        <p:nvPicPr>
          <p:cNvPr id="449" name="图片 4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1115" y="2650173"/>
            <a:ext cx="1874520" cy="1586865"/>
          </a:xfrm>
          <a:prstGeom prst="rect">
            <a:avLst/>
          </a:prstGeom>
          <a:ln>
            <a:solidFill>
              <a:schemeClr val="tx1"/>
            </a:solidFill>
          </a:ln>
        </p:spPr>
      </p:pic>
      <p:pic>
        <p:nvPicPr>
          <p:cNvPr id="450" name="图片 4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058" y="2709545"/>
            <a:ext cx="3047365" cy="1578610"/>
          </a:xfrm>
          <a:prstGeom prst="rect">
            <a:avLst/>
          </a:prstGeom>
        </p:spPr>
      </p:pic>
      <p:sp>
        <p:nvSpPr>
          <p:cNvPr id="11" name="文本框 10"/>
          <p:cNvSpPr txBox="1"/>
          <p:nvPr/>
        </p:nvSpPr>
        <p:spPr>
          <a:xfrm>
            <a:off x="3002915" y="472630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.27 清空回收站</a:t>
            </a:r>
            <a:endParaRPr lang="zh-CN" altLang="en-US"/>
          </a:p>
        </p:txBody>
      </p:sp>
      <p:sp>
        <p:nvSpPr>
          <p:cNvPr id="14" name="文本框 13"/>
          <p:cNvSpPr txBox="1"/>
          <p:nvPr/>
        </p:nvSpPr>
        <p:spPr>
          <a:xfrm>
            <a:off x="770890" y="5158105"/>
            <a:ext cx="9152255" cy="46037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）还有一种方法可以将删除文件和彻底删除一步完成。</a:t>
            </a:r>
            <a:r>
              <a:rPr lang="zh-CN" sz="1200" b="0">
                <a:ea typeface="宋体" panose="02010600030101010101" pitchFamily="2" charset="-122"/>
              </a:rPr>
              <a:t>鼠标选中文件夹</a:t>
            </a:r>
            <a:r>
              <a:rPr lang="zh-CN" sz="1200" b="0">
                <a:latin typeface="Times New Roman" panose="02020603050405020304" charset="0"/>
                <a:ea typeface="宋体" panose="02010600030101010101" pitchFamily="2" charset="-122"/>
              </a:rPr>
              <a:t>“财务室第一季度报表”，同时按住键盘上【</a:t>
            </a:r>
            <a:r>
              <a:rPr lang="en-US" sz="1200" b="0">
                <a:latin typeface="Times New Roman" panose="02020603050405020304" charset="0"/>
                <a:ea typeface="宋体" panose="02010600030101010101" pitchFamily="2" charset="-122"/>
              </a:rPr>
              <a:t>Shift</a:t>
            </a:r>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a:t>
            </a:r>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Delete</a:t>
            </a:r>
            <a:r>
              <a:rPr lang="zh-CN" sz="1200" b="0">
                <a:latin typeface="Times New Roman" panose="02020603050405020304" charset="0"/>
                <a:ea typeface="宋体" panose="02010600030101010101" pitchFamily="2" charset="-122"/>
              </a:rPr>
              <a:t>】，在弹出的确定是否永久删除的对话框中单击【是】，完成删除。</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2225" y="-26035"/>
            <a:ext cx="12219940" cy="6768465"/>
            <a:chOff x="-34" y="-42"/>
            <a:chExt cx="19244" cy="10659"/>
          </a:xfrm>
        </p:grpSpPr>
        <p:grpSp>
          <p:nvGrpSpPr>
            <p:cNvPr id="5" name="组合 4"/>
            <p:cNvGrpSpPr/>
            <p:nvPr userDrawn="1"/>
          </p:nvGrpSpPr>
          <p:grpSpPr>
            <a:xfrm>
              <a:off x="17429" y="10049"/>
              <a:ext cx="1363" cy="568"/>
              <a:chOff x="17235" y="581"/>
              <a:chExt cx="1363" cy="568"/>
            </a:xfrm>
          </p:grpSpPr>
          <p:grpSp>
            <p:nvGrpSpPr>
              <p:cNvPr id="16" name="组合 5"/>
              <p:cNvGrpSpPr/>
              <p:nvPr userDrawn="1"/>
            </p:nvGrpSpPr>
            <p:grpSpPr bwMode="auto">
              <a:xfrm>
                <a:off x="17235" y="581"/>
                <a:ext cx="568" cy="568"/>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8030" y="581"/>
                <a:ext cx="568" cy="568"/>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grpSp>
          <p:nvGrpSpPr>
            <p:cNvPr id="27" name="组合 26"/>
            <p:cNvGrpSpPr/>
            <p:nvPr/>
          </p:nvGrpSpPr>
          <p:grpSpPr>
            <a:xfrm>
              <a:off x="-34" y="-42"/>
              <a:ext cx="19244" cy="1530"/>
              <a:chOff x="-34" y="-42"/>
              <a:chExt cx="19244" cy="1530"/>
            </a:xfrm>
          </p:grpSpPr>
          <p:grpSp>
            <p:nvGrpSpPr>
              <p:cNvPr id="8" name="组合 7"/>
              <p:cNvGrpSpPr/>
              <p:nvPr userDrawn="1"/>
            </p:nvGrpSpPr>
            <p:grpSpPr>
              <a:xfrm>
                <a:off x="0" y="491"/>
                <a:ext cx="19210" cy="997"/>
                <a:chOff x="0" y="378"/>
                <a:chExt cx="19210" cy="997"/>
              </a:xfrm>
            </p:grpSpPr>
            <p:sp>
              <p:nvSpPr>
                <p:cNvPr id="10" name="矩形 6"/>
                <p:cNvSpPr/>
                <p:nvPr userDrawn="1"/>
              </p:nvSpPr>
              <p:spPr>
                <a:xfrm>
                  <a:off x="0" y="378"/>
                  <a:ext cx="19210"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a:off x="12584" y="379"/>
                  <a:ext cx="1927" cy="82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任务准备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userDrawn="1"/>
              </p:nvSpPr>
              <p:spPr>
                <a:xfrm>
                  <a:off x="14549" y="379"/>
                  <a:ext cx="1927" cy="846"/>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任务实施</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5" name="矩形 1"/>
                <p:cNvSpPr/>
                <p:nvPr userDrawn="1"/>
              </p:nvSpPr>
              <p:spPr>
                <a:xfrm>
                  <a:off x="0" y="1318"/>
                  <a:ext cx="19210" cy="5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10619" y="378"/>
                  <a:ext cx="1927" cy="847"/>
                </a:xfrm>
                <a:prstGeom prst="rect">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dirty="0">
                      <a:solidFill>
                        <a:schemeClr val="bg1"/>
                      </a:solidFill>
                      <a:latin typeface="微软雅黑" panose="020B0503020204020204" pitchFamily="34" charset="-122"/>
                      <a:ea typeface="微软雅黑" panose="020B0503020204020204" pitchFamily="34" charset="-122"/>
                    </a:rPr>
                    <a:t>任务说明</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16636" y="379"/>
                  <a:ext cx="1927" cy="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800" b="1" dirty="0">
                      <a:solidFill>
                        <a:srgbClr val="FF0000"/>
                      </a:solidFill>
                      <a:latin typeface="微软雅黑" panose="020B0503020204020204" pitchFamily="34" charset="-122"/>
                      <a:ea typeface="微软雅黑" panose="020B0503020204020204" pitchFamily="34" charset="-122"/>
                    </a:rPr>
                    <a:t>拓展延伸</a:t>
                  </a:r>
                  <a:endParaRPr lang="zh-CN" altLang="en-US" sz="1800" b="1" dirty="0">
                    <a:solidFill>
                      <a:srgbClr val="FF0000"/>
                    </a:solidFill>
                    <a:latin typeface="微软雅黑" panose="020B0503020204020204" pitchFamily="34" charset="-122"/>
                    <a:ea typeface="微软雅黑" panose="020B0503020204020204" pitchFamily="34" charset="-122"/>
                  </a:endParaRPr>
                </a:p>
              </p:txBody>
            </p:sp>
          </p:grpSp>
          <p:pic>
            <p:nvPicPr>
              <p:cNvPr id="2" name="图片 1"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34" y="-42"/>
                <a:ext cx="2420" cy="1361"/>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grpSp>
      </p:grpSp>
      <p:sp>
        <p:nvSpPr>
          <p:cNvPr id="9" name="矩形 8"/>
          <p:cNvSpPr/>
          <p:nvPr userDrawn="1"/>
        </p:nvSpPr>
        <p:spPr>
          <a:xfrm>
            <a:off x="7990840" y="499745"/>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9243060" y="495300"/>
            <a:ext cx="17780" cy="2520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90345" y="332740"/>
            <a:ext cx="3198495" cy="1198880"/>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任务四</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电子文档销毁</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4" name="文本框 13"/>
          <p:cNvSpPr txBox="1"/>
          <p:nvPr/>
        </p:nvSpPr>
        <p:spPr>
          <a:xfrm>
            <a:off x="626745" y="1197610"/>
            <a:ext cx="8922385" cy="119888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3</a:t>
            </a:r>
            <a:r>
              <a:rPr lang="zh-CN" sz="1200" b="1">
                <a:latin typeface="Times New Roman" panose="02020603050405020304" charset="0"/>
                <a:ea typeface="宋体" panose="02010600030101010101" pitchFamily="2" charset="-122"/>
              </a:rPr>
              <a:t>．物理破坏删除</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物理破坏是指将存储介质彻底破坏，如用压碎机将硬盘彻底击穿、粉碎，这里所说的物理破坏是将写入数据的物理磁道彻底覆盖，无法恢复。</a:t>
            </a:r>
            <a:r>
              <a:rPr lang="en-US" sz="1200" b="0">
                <a:latin typeface="Times New Roman" panose="02020603050405020304" charset="0"/>
                <a:ea typeface="宋体" panose="02010600030101010101" pitchFamily="2" charset="-122"/>
              </a:rPr>
              <a:t>360</a:t>
            </a:r>
            <a:r>
              <a:rPr lang="zh-CN" sz="1200" b="0">
                <a:latin typeface="Times New Roman" panose="02020603050405020304" charset="0"/>
                <a:ea typeface="宋体" panose="02010600030101010101" pitchFamily="2" charset="-122"/>
              </a:rPr>
              <a:t>安全卫士、金山卫士、百度卫士等软件均提供这种功能，这里以</a:t>
            </a:r>
            <a:r>
              <a:rPr lang="en-US" sz="1200" b="0">
                <a:latin typeface="Times New Roman" panose="02020603050405020304" charset="0"/>
                <a:ea typeface="宋体" panose="02010600030101010101" pitchFamily="2" charset="-122"/>
              </a:rPr>
              <a:t>360</a:t>
            </a:r>
            <a:r>
              <a:rPr lang="zh-CN" sz="1200" b="0">
                <a:latin typeface="Times New Roman" panose="02020603050405020304" charset="0"/>
                <a:ea typeface="宋体" panose="02010600030101010101" pitchFamily="2" charset="-122"/>
              </a:rPr>
              <a:t>安全卫士为例进行讲解。</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1</a:t>
            </a:r>
            <a:r>
              <a:rPr lang="zh-CN" sz="1200" b="0">
                <a:latin typeface="Times New Roman" panose="02020603050405020304" charset="0"/>
                <a:ea typeface="宋体" panose="02010600030101010101" pitchFamily="2" charset="-122"/>
              </a:rPr>
              <a:t>）首先计算机上先要安装与</a:t>
            </a:r>
            <a:r>
              <a:rPr lang="en-US" sz="1200" b="0">
                <a:latin typeface="Times New Roman" panose="02020603050405020304" charset="0"/>
                <a:ea typeface="宋体" panose="02010600030101010101" pitchFamily="2" charset="-122"/>
              </a:rPr>
              <a:t>360</a:t>
            </a:r>
            <a:r>
              <a:rPr lang="zh-CN" sz="1200" b="0">
                <a:latin typeface="Times New Roman" panose="02020603050405020304" charset="0"/>
                <a:ea typeface="宋体" panose="02010600030101010101" pitchFamily="2" charset="-122"/>
              </a:rPr>
              <a:t>安全卫士类似的系统防护软件，</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）在文件夹“财务室第一季度报表”上单击【右键】，在右键菜单中选择【使用</a:t>
            </a:r>
            <a:r>
              <a:rPr lang="en-US" sz="1200" b="0">
                <a:latin typeface="Times New Roman" panose="02020603050405020304" charset="0"/>
                <a:ea typeface="宋体" panose="02010600030101010101" pitchFamily="2" charset="-122"/>
              </a:rPr>
              <a:t>360</a:t>
            </a:r>
            <a:r>
              <a:rPr lang="zh-CN" sz="1200" b="0">
                <a:latin typeface="Times New Roman" panose="02020603050405020304" charset="0"/>
                <a:ea typeface="宋体" panose="02010600030101010101" pitchFamily="2" charset="-122"/>
              </a:rPr>
              <a:t>强力删除】，在弹出的【文件粉碎机】中，勾选界面左下角的【防止恢复】选项，确定后单击【粉碎文件】完成物理破坏删除，如图</a:t>
            </a:r>
            <a:r>
              <a:rPr lang="en-US" sz="1200" b="0">
                <a:latin typeface="Times New Roman" panose="02020603050405020304" charset="0"/>
                <a:ea typeface="宋体" panose="02010600030101010101" pitchFamily="2" charset="-122"/>
              </a:rPr>
              <a:t>2.3.28</a:t>
            </a:r>
            <a:r>
              <a:rPr lang="zh-CN" sz="1200" b="0">
                <a:latin typeface="Times New Roman" panose="02020603050405020304" charset="0"/>
                <a:ea typeface="宋体" panose="02010600030101010101" pitchFamily="2" charset="-122"/>
              </a:rPr>
              <a:t>所示。</a:t>
            </a:r>
            <a:endParaRPr lang="zh-CN" altLang="en-US"/>
          </a:p>
        </p:txBody>
      </p:sp>
      <p:pic>
        <p:nvPicPr>
          <p:cNvPr id="451" name="图片 4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2598" y="2566035"/>
            <a:ext cx="2580005" cy="1757680"/>
          </a:xfrm>
          <a:prstGeom prst="rect">
            <a:avLst/>
          </a:prstGeom>
          <a:ln>
            <a:solidFill>
              <a:schemeClr val="tx1"/>
            </a:solidFill>
          </a:ln>
        </p:spPr>
      </p:pic>
      <p:pic>
        <p:nvPicPr>
          <p:cNvPr id="452" name="图片 4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9220" y="2563813"/>
            <a:ext cx="2476500" cy="1762125"/>
          </a:xfrm>
          <a:prstGeom prst="rect">
            <a:avLst/>
          </a:prstGeom>
          <a:ln>
            <a:solidFill>
              <a:schemeClr val="tx1"/>
            </a:solidFill>
          </a:ln>
        </p:spPr>
      </p:pic>
      <p:sp>
        <p:nvSpPr>
          <p:cNvPr id="18" name="文本框 17"/>
          <p:cNvSpPr txBox="1"/>
          <p:nvPr/>
        </p:nvSpPr>
        <p:spPr>
          <a:xfrm>
            <a:off x="3218815" y="443801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.28 物理破坏删除</a:t>
            </a:r>
            <a:endParaRPr lang="zh-CN" altLang="en-US"/>
          </a:p>
        </p:txBody>
      </p:sp>
      <p:sp>
        <p:nvSpPr>
          <p:cNvPr id="392" name="流程图: 可选过程 392"/>
          <p:cNvSpPr>
            <a:spLocks noChangeArrowheads="1"/>
          </p:cNvSpPr>
          <p:nvPr/>
        </p:nvSpPr>
        <p:spPr bwMode="auto">
          <a:xfrm>
            <a:off x="3218815" y="4798060"/>
            <a:ext cx="5212080" cy="1597660"/>
          </a:xfrm>
          <a:prstGeom prst="flowChartAlternateProcess">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342900" lvl="0" indent="-342900" algn="l">
              <a:buChar char=""/>
            </a:pPr>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小知识：普通删除、彻底删除和物理破坏删除的区别</a:t>
            </a:r>
            <a:endParaRPr lang="en-US" altLang="zh-CN" sz="1050" b="1" kern="100">
              <a:latin typeface="Calibri" panose="020F0502020204030204"/>
              <a:ea typeface="宋体" panose="02010600030101010101" pitchFamily="2"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普通删除的文件其实还存留在计算机的回收站里，回收站里的文件是可以直接还原到原文件位置的，并不是实际的删除。彻底删除是把文件彻底从计算机的可视界面删除，比如清空回收站，但是其实被删除的数据在硬盘上还是保留着的，此类删除方法删除的数据通过一些专业的数据恢复技术手段是可以恢复的。而通过360安全卫士此类软件进行的物理破坏删除，其原理是将原数据硬盘存储区域进行覆盖擦写，破坏原数据存储结构，达到了删除且无法恢复的效果。</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6700" algn="just"/>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 </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项目小结</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37" name="灯片编号占位符 3"/>
          <p:cNvSpPr>
            <a:spLocks noGrp="1"/>
          </p:cNvSpPr>
          <p:nvPr>
            <p:ph type="sldNum" sz="quarter" idx="12"/>
          </p:nvPr>
        </p:nvSpPr>
        <p:spPr>
          <a:xfrm>
            <a:off x="1070767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0" name="文本框 99"/>
          <p:cNvSpPr txBox="1"/>
          <p:nvPr/>
        </p:nvSpPr>
        <p:spPr>
          <a:xfrm>
            <a:off x="4871085" y="1917700"/>
            <a:ext cx="6532880" cy="2306955"/>
          </a:xfrm>
          <a:prstGeom prst="rect">
            <a:avLst/>
          </a:prstGeom>
          <a:noFill/>
          <a:ln w="19050">
            <a:solidFill>
              <a:srgbClr val="007FB2"/>
            </a:solidFill>
          </a:ln>
          <a:extLst>
            <a:ext uri="{909E8E84-426E-40DD-AFC4-6F175D3DCCD1}">
              <a14:hiddenFill xmlns:a14="http://schemas.microsoft.com/office/drawing/2010/main">
                <a:solidFill>
                  <a:srgbClr val="007FB2"/>
                </a:solidFill>
              </a14:hiddenFill>
            </a:ext>
          </a:extLst>
        </p:spPr>
        <p:txBody>
          <a:bodyPr wrap="square">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sz="2400" b="0">
                <a:latin typeface="微软雅黑" panose="020B0503020204020204" pitchFamily="34" charset="-122"/>
                <a:ea typeface="微软雅黑" panose="020B0503020204020204" pitchFamily="34" charset="-122"/>
              </a:rPr>
              <a:t>通过项目学习，学会了办公室办公信息安全保障的方法，同时还掌握了刻录机、私有云存储备份、公共网盘存储备份、碎纸机的概念、分类和使用方法。</a:t>
            </a:r>
            <a:endParaRPr lang="zh-CN" sz="2400" b="0">
              <a:latin typeface="微软雅黑" panose="020B0503020204020204" pitchFamily="34" charset="-122"/>
              <a:ea typeface="微软雅黑" panose="020B0503020204020204" pitchFamily="34" charset="-122"/>
            </a:endParaRPr>
          </a:p>
        </p:txBody>
      </p:sp>
      <p:sp>
        <p:nvSpPr>
          <p:cNvPr id="22"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5"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grpSp>
        <p:nvGrpSpPr>
          <p:cNvPr id="6" name="组合 5"/>
          <p:cNvGrpSpPr/>
          <p:nvPr/>
        </p:nvGrpSpPr>
        <p:grpSpPr>
          <a:xfrm>
            <a:off x="4176395" y="289560"/>
            <a:ext cx="2397125" cy="583565"/>
            <a:chOff x="576" y="935"/>
            <a:chExt cx="3775" cy="919"/>
          </a:xfrm>
        </p:grpSpPr>
        <p:sp>
          <p:nvSpPr>
            <p:cNvPr id="63" name="AutoShape 23"/>
            <p:cNvSpPr>
              <a:spLocks noChangeArrowheads="1"/>
            </p:cNvSpPr>
            <p:nvPr/>
          </p:nvSpPr>
          <p:spPr bwMode="auto">
            <a:xfrm>
              <a:off x="576"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4" name="AutoShape 23"/>
            <p:cNvSpPr>
              <a:spLocks noChangeArrowheads="1"/>
            </p:cNvSpPr>
            <p:nvPr/>
          </p:nvSpPr>
          <p:spPr bwMode="auto">
            <a:xfrm>
              <a:off x="882" y="1230"/>
              <a:ext cx="421" cy="395"/>
            </a:xfrm>
            <a:prstGeom prst="chevron">
              <a:avLst>
                <a:gd name="adj" fmla="val 56250"/>
              </a:avLst>
            </a:prstGeom>
            <a:solidFill>
              <a:srgbClr val="007FB2"/>
            </a:solidFill>
            <a:ln>
              <a:noFill/>
            </a:ln>
            <a:effectLst/>
          </p:spPr>
          <p:txBody>
            <a:bodyPr wrap="none" anchor="ctr"/>
            <a:lstStyle/>
            <a:p>
              <a:endParaRPr lang="zh-CN" altLang="en-US" sz="2000"/>
            </a:p>
          </p:txBody>
        </p:sp>
        <p:sp>
          <p:nvSpPr>
            <p:cNvPr id="65" name="TextBox 64"/>
            <p:cNvSpPr txBox="1"/>
            <p:nvPr/>
          </p:nvSpPr>
          <p:spPr>
            <a:xfrm>
              <a:off x="1503" y="935"/>
              <a:ext cx="2848" cy="919"/>
            </a:xfrm>
            <a:prstGeom prst="rect">
              <a:avLst/>
            </a:prstGeom>
            <a:noFill/>
          </p:spPr>
          <p:txBody>
            <a:bodyPr wrap="none" rtlCol="0">
              <a:spAutoFit/>
            </a:bodyPr>
            <a:lstStyle/>
            <a:p>
              <a:pPr algn="ctr"/>
              <a:r>
                <a:rPr lang="zh-CN" altLang="en-US" sz="3200" b="1" dirty="0">
                  <a:ln w="6350">
                    <a:noFill/>
                  </a:ln>
                  <a:solidFill>
                    <a:srgbClr val="007FB2"/>
                  </a:solidFill>
                  <a:latin typeface="微软雅黑" panose="020B0503020204020204" pitchFamily="34" charset="-122"/>
                  <a:ea typeface="微软雅黑" panose="020B0503020204020204" pitchFamily="34" charset="-122"/>
                </a:rPr>
                <a:t>课后作业</a:t>
              </a:r>
              <a:endParaRPr lang="zh-CN" altLang="en-US" sz="3200" b="1" dirty="0">
                <a:ln w="6350">
                  <a:noFill/>
                </a:ln>
                <a:solidFill>
                  <a:srgbClr val="007FB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0" y="0"/>
            <a:ext cx="4133850" cy="6858000"/>
            <a:chOff x="0" y="0"/>
            <a:chExt cx="6510" cy="10800"/>
          </a:xfrm>
        </p:grpSpPr>
        <p:sp>
          <p:nvSpPr>
            <p:cNvPr id="7" name="五边形 6"/>
            <p:cNvSpPr/>
            <p:nvPr/>
          </p:nvSpPr>
          <p:spPr>
            <a:xfrm>
              <a:off x="0" y="0"/>
              <a:ext cx="6511" cy="10800"/>
            </a:xfrm>
            <a:prstGeom prst="homePlate">
              <a:avLst>
                <a:gd name="adj" fmla="val 25320"/>
              </a:avLst>
            </a:prstGeom>
            <a:solidFill>
              <a:srgbClr val="007FB2"/>
            </a:solidFill>
            <a:ln>
              <a:noFill/>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a:solidFill>
                  <a:schemeClr val="tx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0" y="2629"/>
              <a:ext cx="5426" cy="5426"/>
            </a:xfrm>
            <a:prstGeom prst="rect">
              <a:avLst/>
            </a:prstGeom>
          </p:spPr>
        </p:pic>
      </p:grpSp>
      <p:sp>
        <p:nvSpPr>
          <p:cNvPr id="37" name="灯片编号占位符 3"/>
          <p:cNvSpPr>
            <a:spLocks noGrp="1"/>
          </p:cNvSpPr>
          <p:nvPr>
            <p:ph type="sldNum" sz="quarter" idx="12"/>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grpSp>
        <p:nvGrpSpPr>
          <p:cNvPr id="32" name="组合 31"/>
          <p:cNvGrpSpPr/>
          <p:nvPr/>
        </p:nvGrpSpPr>
        <p:grpSpPr>
          <a:xfrm>
            <a:off x="4756785" y="5285105"/>
            <a:ext cx="6684645" cy="1011827"/>
            <a:chOff x="7989" y="2560"/>
            <a:chExt cx="10986" cy="1415"/>
          </a:xfrm>
        </p:grpSpPr>
        <p:grpSp>
          <p:nvGrpSpPr>
            <p:cNvPr id="4" name="组合 3"/>
            <p:cNvGrpSpPr/>
            <p:nvPr/>
          </p:nvGrpSpPr>
          <p:grpSpPr>
            <a:xfrm>
              <a:off x="7989" y="2560"/>
              <a:ext cx="1396" cy="1242"/>
              <a:chOff x="2172891" y="1594248"/>
              <a:chExt cx="778669" cy="692944"/>
            </a:xfrm>
          </p:grpSpPr>
          <p:sp>
            <p:nvSpPr>
              <p:cNvPr id="5" name="MH_Other_1"/>
              <p:cNvSpPr>
                <a:spLocks noChangeArrowheads="1"/>
              </p:cNvSpPr>
              <p:nvPr>
                <p:custDataLst>
                  <p:tags r:id="rId2"/>
                </p:custDataLst>
              </p:nvPr>
            </p:nvSpPr>
            <p:spPr bwMode="auto">
              <a:xfrm>
                <a:off x="2172891" y="1594248"/>
                <a:ext cx="378619" cy="378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dirty="0">
                    <a:solidFill>
                      <a:srgbClr val="FFFFFF"/>
                    </a:solidFill>
                  </a:rPr>
                  <a:t>04</a:t>
                </a:r>
                <a:endParaRPr lang="en-US" altLang="zh-CN" sz="1400" b="1" dirty="0">
                  <a:solidFill>
                    <a:srgbClr val="FFFFFF"/>
                  </a:solidFill>
                </a:endParaRPr>
              </a:p>
            </p:txBody>
          </p:sp>
          <p:sp>
            <p:nvSpPr>
              <p:cNvPr id="9" name="MH_Other_2"/>
              <p:cNvSpPr/>
              <p:nvPr>
                <p:custDataLst>
                  <p:tags r:id="rId3"/>
                </p:custDataLst>
              </p:nvPr>
            </p:nvSpPr>
            <p:spPr>
              <a:xfrm>
                <a:off x="2572941" y="1672828"/>
                <a:ext cx="300038" cy="300038"/>
              </a:xfrm>
              <a:prstGeom prst="rect">
                <a:avLst/>
              </a:prstGeom>
              <a:solidFill>
                <a:schemeClr val="accent1">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10" name="MH_Other_3"/>
              <p:cNvSpPr/>
              <p:nvPr>
                <p:custDataLst>
                  <p:tags r:id="rId4"/>
                </p:custDataLst>
              </p:nvPr>
            </p:nvSpPr>
            <p:spPr>
              <a:xfrm>
                <a:off x="2258616" y="1994298"/>
                <a:ext cx="292894" cy="292894"/>
              </a:xfrm>
              <a:prstGeom prst="rect">
                <a:avLst/>
              </a:prstGeom>
              <a:solidFill>
                <a:schemeClr val="accent1">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11" name="MH_Other_4"/>
              <p:cNvSpPr/>
              <p:nvPr>
                <p:custDataLst>
                  <p:tags r:id="rId5"/>
                </p:custDataLst>
              </p:nvPr>
            </p:nvSpPr>
            <p:spPr>
              <a:xfrm>
                <a:off x="2572941" y="1994298"/>
                <a:ext cx="378619" cy="250031"/>
              </a:xfrm>
              <a:prstGeom prst="rect">
                <a:avLst/>
              </a:prstGeom>
              <a:solidFill>
                <a:schemeClr val="accent1">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3" name="矩形 22"/>
            <p:cNvSpPr/>
            <p:nvPr/>
          </p:nvSpPr>
          <p:spPr>
            <a:xfrm>
              <a:off x="9265" y="2733"/>
              <a:ext cx="9710" cy="709"/>
            </a:xfrm>
            <a:prstGeom prst="rect">
              <a:avLst/>
            </a:prstGeom>
          </p:spPr>
          <p:txBody>
            <a:bodyPr wrap="square">
              <a:spAutoFit/>
            </a:bodyPr>
            <a:lstStyle/>
            <a:p>
              <a:pPr lvl="0">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分小组探索电子文件误删后数据恢复的方法。</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6" name="直接连接符 25"/>
            <p:cNvCxnSpPr/>
            <p:nvPr/>
          </p:nvCxnSpPr>
          <p:spPr>
            <a:xfrm>
              <a:off x="9499" y="3975"/>
              <a:ext cx="924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658995" y="2579370"/>
            <a:ext cx="6982460" cy="1028065"/>
            <a:chOff x="9133" y="4761"/>
            <a:chExt cx="10996" cy="1619"/>
          </a:xfrm>
        </p:grpSpPr>
        <p:grpSp>
          <p:nvGrpSpPr>
            <p:cNvPr id="17" name="组合 16"/>
            <p:cNvGrpSpPr/>
            <p:nvPr/>
          </p:nvGrpSpPr>
          <p:grpSpPr>
            <a:xfrm>
              <a:off x="9133" y="5138"/>
              <a:ext cx="1396" cy="1242"/>
              <a:chOff x="3123010" y="2593182"/>
              <a:chExt cx="778669" cy="692944"/>
            </a:xfrm>
          </p:grpSpPr>
          <p:sp>
            <p:nvSpPr>
              <p:cNvPr id="18" name="MH_Other_9"/>
              <p:cNvSpPr>
                <a:spLocks noChangeArrowheads="1"/>
              </p:cNvSpPr>
              <p:nvPr>
                <p:custDataLst>
                  <p:tags r:id="rId6"/>
                </p:custDataLst>
              </p:nvPr>
            </p:nvSpPr>
            <p:spPr bwMode="auto">
              <a:xfrm>
                <a:off x="3123010" y="2593182"/>
                <a:ext cx="378619" cy="378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a:solidFill>
                      <a:srgbClr val="FFFFFF"/>
                    </a:solidFill>
                  </a:rPr>
                  <a:t>02</a:t>
                </a:r>
                <a:endParaRPr lang="zh-CN" altLang="en-US" sz="1400" b="1">
                  <a:solidFill>
                    <a:srgbClr val="FFFFFF"/>
                  </a:solidFill>
                </a:endParaRPr>
              </a:p>
            </p:txBody>
          </p:sp>
          <p:sp>
            <p:nvSpPr>
              <p:cNvPr id="19" name="MH_Other_10"/>
              <p:cNvSpPr/>
              <p:nvPr>
                <p:custDataLst>
                  <p:tags r:id="rId7"/>
                </p:custDataLst>
              </p:nvPr>
            </p:nvSpPr>
            <p:spPr>
              <a:xfrm>
                <a:off x="3523060" y="2671762"/>
                <a:ext cx="300038" cy="300038"/>
              </a:xfrm>
              <a:prstGeom prst="rect">
                <a:avLst/>
              </a:prstGeom>
              <a:solidFill>
                <a:schemeClr val="accent2">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20" name="MH_Other_11"/>
              <p:cNvSpPr/>
              <p:nvPr>
                <p:custDataLst>
                  <p:tags r:id="rId8"/>
                </p:custDataLst>
              </p:nvPr>
            </p:nvSpPr>
            <p:spPr>
              <a:xfrm>
                <a:off x="3208735" y="2993232"/>
                <a:ext cx="292894" cy="292894"/>
              </a:xfrm>
              <a:prstGeom prst="rect">
                <a:avLst/>
              </a:prstGeom>
              <a:solidFill>
                <a:schemeClr val="accent2">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21" name="MH_Other_12"/>
              <p:cNvSpPr/>
              <p:nvPr>
                <p:custDataLst>
                  <p:tags r:id="rId9"/>
                </p:custDataLst>
              </p:nvPr>
            </p:nvSpPr>
            <p:spPr>
              <a:xfrm>
                <a:off x="3523060" y="2993232"/>
                <a:ext cx="378619" cy="250031"/>
              </a:xfrm>
              <a:prstGeom prst="rect">
                <a:avLst/>
              </a:prstGeom>
              <a:solidFill>
                <a:schemeClr val="accent2">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4" name="矩形 23"/>
            <p:cNvSpPr/>
            <p:nvPr/>
          </p:nvSpPr>
          <p:spPr>
            <a:xfrm>
              <a:off x="10619" y="4761"/>
              <a:ext cx="9510" cy="1452"/>
            </a:xfrm>
            <a:prstGeom prst="rect">
              <a:avLst/>
            </a:prstGeom>
          </p:spPr>
          <p:txBody>
            <a:bodyPr wrap="square">
              <a:spAutoFit/>
            </a:bodyPr>
            <a:lstStyle/>
            <a:p>
              <a:pPr lvl="0" indent="457200" fontAlgn="auto">
                <a:lnSpc>
                  <a:spcPct val="150000"/>
                </a:lnSpc>
                <a:extLst>
                  <a:ext uri="{35155182-B16C-46BC-9424-99874614C6A1}">
                    <wpsdc:indentchars xmlns:wpsdc="http://www.wps.cn/officeDocument/2017/drawingmlCustomData" val="200" checksum="59296752"/>
                  </a:ext>
                </a:extLst>
              </a:pPr>
              <a:r>
                <a:rPr lang="zh-CN" sz="1800">
                  <a:latin typeface="微软雅黑" panose="020B0503020204020204" pitchFamily="34" charset="-122"/>
                  <a:ea typeface="微软雅黑" panose="020B0503020204020204" pitchFamily="34" charset="-122"/>
                  <a:cs typeface="微软雅黑" panose="020B0503020204020204" pitchFamily="34" charset="-122"/>
                  <a:sym typeface="+mn-ea"/>
                </a:rPr>
                <a:t>每位同学申请一个网盘账号，上传备份自己的重要文件；</a:t>
              </a:r>
              <a:endParaRPr 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0" name="直接连接符 29"/>
            <p:cNvCxnSpPr/>
            <p:nvPr/>
          </p:nvCxnSpPr>
          <p:spPr>
            <a:xfrm>
              <a:off x="10687" y="6291"/>
              <a:ext cx="907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730750" y="4015740"/>
            <a:ext cx="6941185" cy="981075"/>
            <a:chOff x="10951" y="5403"/>
            <a:chExt cx="10931" cy="1545"/>
          </a:xfrm>
        </p:grpSpPr>
        <p:grpSp>
          <p:nvGrpSpPr>
            <p:cNvPr id="12" name="组合 11"/>
            <p:cNvGrpSpPr/>
            <p:nvPr/>
          </p:nvGrpSpPr>
          <p:grpSpPr>
            <a:xfrm>
              <a:off x="10951" y="5706"/>
              <a:ext cx="1396" cy="1242"/>
              <a:chOff x="4054079" y="3592116"/>
              <a:chExt cx="778669" cy="692944"/>
            </a:xfrm>
          </p:grpSpPr>
          <p:sp>
            <p:nvSpPr>
              <p:cNvPr id="13" name="MH_Other_5"/>
              <p:cNvSpPr/>
              <p:nvPr>
                <p:custDataLst>
                  <p:tags r:id="rId10"/>
                </p:custDataLst>
              </p:nvPr>
            </p:nvSpPr>
            <p:spPr>
              <a:xfrm>
                <a:off x="4054079" y="3592116"/>
                <a:ext cx="378619" cy="378619"/>
              </a:xfrm>
              <a:prstGeom prst="rect">
                <a:avLst/>
              </a:prstGeom>
              <a:solidFill>
                <a:schemeClr val="accent3"/>
              </a:solidFill>
            </p:spPr>
            <p:txBody>
              <a:bodyPr anchor="ctr"/>
              <a:lstStyle/>
              <a:p>
                <a:pPr algn="ctr">
                  <a:defRPr/>
                </a:pPr>
                <a:r>
                  <a:rPr lang="en-US" altLang="zh-CN" sz="1400" b="1" dirty="0">
                    <a:solidFill>
                      <a:srgbClr val="FFFFFF"/>
                    </a:solidFill>
                  </a:rPr>
                  <a:t>03</a:t>
                </a:r>
                <a:endParaRPr lang="zh-CN" altLang="en-US" sz="1400" b="1" dirty="0" err="1">
                  <a:solidFill>
                    <a:srgbClr val="FFFFFF"/>
                  </a:solidFill>
                </a:endParaRPr>
              </a:p>
            </p:txBody>
          </p:sp>
          <p:sp>
            <p:nvSpPr>
              <p:cNvPr id="14" name="MH_Other_6"/>
              <p:cNvSpPr/>
              <p:nvPr>
                <p:custDataLst>
                  <p:tags r:id="rId11"/>
                </p:custDataLst>
              </p:nvPr>
            </p:nvSpPr>
            <p:spPr>
              <a:xfrm>
                <a:off x="4454128" y="3670697"/>
                <a:ext cx="300038" cy="300038"/>
              </a:xfrm>
              <a:prstGeom prst="rect">
                <a:avLst/>
              </a:prstGeom>
              <a:solidFill>
                <a:schemeClr val="accent3">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15" name="MH_Other_7"/>
              <p:cNvSpPr/>
              <p:nvPr>
                <p:custDataLst>
                  <p:tags r:id="rId12"/>
                </p:custDataLst>
              </p:nvPr>
            </p:nvSpPr>
            <p:spPr>
              <a:xfrm>
                <a:off x="4139804" y="3992166"/>
                <a:ext cx="292894" cy="292894"/>
              </a:xfrm>
              <a:prstGeom prst="rect">
                <a:avLst/>
              </a:prstGeom>
              <a:solidFill>
                <a:schemeClr val="accent3">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16" name="MH_Other_8"/>
              <p:cNvSpPr/>
              <p:nvPr>
                <p:custDataLst>
                  <p:tags r:id="rId13"/>
                </p:custDataLst>
              </p:nvPr>
            </p:nvSpPr>
            <p:spPr>
              <a:xfrm>
                <a:off x="4454129" y="3992167"/>
                <a:ext cx="378619" cy="250031"/>
              </a:xfrm>
              <a:prstGeom prst="rect">
                <a:avLst/>
              </a:prstGeom>
              <a:solidFill>
                <a:schemeClr val="accent3">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25" name="矩形 24"/>
            <p:cNvSpPr/>
            <p:nvPr/>
          </p:nvSpPr>
          <p:spPr>
            <a:xfrm>
              <a:off x="12418" y="5403"/>
              <a:ext cx="9464" cy="1452"/>
            </a:xfrm>
            <a:prstGeom prst="rect">
              <a:avLst/>
            </a:prstGeom>
          </p:spPr>
          <p:txBody>
            <a:bodyPr wrap="square">
              <a:spAutoFit/>
            </a:bodyPr>
            <a:lstStyle/>
            <a:p>
              <a:pPr lvl="0" indent="457200" fontAlgn="auto">
                <a:lnSpc>
                  <a:spcPct val="150000"/>
                </a:lnSpc>
                <a:extLst>
                  <a:ext uri="{35155182-B16C-46BC-9424-99874614C6A1}">
                    <wpsdc:indentchars xmlns:wpsdc="http://www.wps.cn/officeDocument/2017/drawingmlCustomData" val="200" checksum="59296752"/>
                  </a:ext>
                </a:extLst>
              </a:pPr>
              <a:r>
                <a:rPr lang="zh-CN" sz="1800">
                  <a:latin typeface="微软雅黑" panose="020B0503020204020204" pitchFamily="34" charset="-122"/>
                  <a:ea typeface="微软雅黑" panose="020B0503020204020204" pitchFamily="34" charset="-122"/>
                  <a:cs typeface="微软雅黑" panose="020B0503020204020204" pitchFamily="34" charset="-122"/>
                  <a:sym typeface="+mn-ea"/>
                </a:rPr>
                <a:t>分小组使用碎纸机销毁纸质文档，掌握碎纸机的基本操作流程；</a:t>
              </a:r>
              <a:endParaRPr 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3" name="直接连接符 32"/>
            <p:cNvCxnSpPr/>
            <p:nvPr/>
          </p:nvCxnSpPr>
          <p:spPr>
            <a:xfrm>
              <a:off x="12585" y="6890"/>
              <a:ext cx="90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燕尾形 16">
            <a:hlinkClick r:id="" action="ppaction://hlinkshowjump?jump=previousslide"/>
          </p:cNvPr>
          <p:cNvSpPr/>
          <p:nvPr userDrawn="1"/>
        </p:nvSpPr>
        <p:spPr>
          <a:xfrm flipH="1">
            <a:off x="11160526"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0" name="燕尾形 3">
            <a:hlinkClick r:id="" action="ppaction://hlinkshowjump?jump=nextslide"/>
          </p:cNvPr>
          <p:cNvSpPr/>
          <p:nvPr userDrawn="1"/>
        </p:nvSpPr>
        <p:spPr>
          <a:xfrm>
            <a:off x="11665351" y="6475496"/>
            <a:ext cx="173190" cy="173190"/>
          </a:xfrm>
          <a:prstGeom prst="chevron">
            <a:avLst/>
          </a:prstGeom>
          <a:solidFill>
            <a:srgbClr val="007F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3" name="组合 2"/>
          <p:cNvGrpSpPr/>
          <p:nvPr/>
        </p:nvGrpSpPr>
        <p:grpSpPr>
          <a:xfrm>
            <a:off x="4730750" y="1053465"/>
            <a:ext cx="6684645" cy="1045435"/>
            <a:chOff x="7989" y="2560"/>
            <a:chExt cx="10986" cy="1462"/>
          </a:xfrm>
        </p:grpSpPr>
        <p:grpSp>
          <p:nvGrpSpPr>
            <p:cNvPr id="22" name="组合 21"/>
            <p:cNvGrpSpPr/>
            <p:nvPr/>
          </p:nvGrpSpPr>
          <p:grpSpPr>
            <a:xfrm>
              <a:off x="7989" y="2560"/>
              <a:ext cx="1396" cy="1242"/>
              <a:chOff x="2172891" y="1594248"/>
              <a:chExt cx="778669" cy="692944"/>
            </a:xfrm>
          </p:grpSpPr>
          <p:sp>
            <p:nvSpPr>
              <p:cNvPr id="27" name="MH_Other_1"/>
              <p:cNvSpPr>
                <a:spLocks noChangeArrowheads="1"/>
              </p:cNvSpPr>
              <p:nvPr>
                <p:custDataLst>
                  <p:tags r:id="rId14"/>
                </p:custDataLst>
              </p:nvPr>
            </p:nvSpPr>
            <p:spPr bwMode="auto">
              <a:xfrm>
                <a:off x="2172891" y="1594248"/>
                <a:ext cx="378619" cy="378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1400" b="1" dirty="0">
                    <a:solidFill>
                      <a:srgbClr val="FFFFFF"/>
                    </a:solidFill>
                  </a:rPr>
                  <a:t>01</a:t>
                </a:r>
                <a:endParaRPr lang="zh-CN" altLang="en-US" sz="1400" b="1" dirty="0">
                  <a:solidFill>
                    <a:srgbClr val="FFFFFF"/>
                  </a:solidFill>
                </a:endParaRPr>
              </a:p>
            </p:txBody>
          </p:sp>
          <p:sp>
            <p:nvSpPr>
              <p:cNvPr id="28" name="MH_Other_2"/>
              <p:cNvSpPr/>
              <p:nvPr>
                <p:custDataLst>
                  <p:tags r:id="rId15"/>
                </p:custDataLst>
              </p:nvPr>
            </p:nvSpPr>
            <p:spPr>
              <a:xfrm>
                <a:off x="2572941" y="1672828"/>
                <a:ext cx="300038" cy="300038"/>
              </a:xfrm>
              <a:prstGeom prst="rect">
                <a:avLst/>
              </a:prstGeom>
              <a:solidFill>
                <a:schemeClr val="accent1">
                  <a:lumMod val="40000"/>
                  <a:lumOff val="60000"/>
                </a:schemeClr>
              </a:solidFill>
            </p:spPr>
            <p:txBody>
              <a:bodyPr anchor="ctr"/>
              <a:lstStyle/>
              <a:p>
                <a:pPr algn="just">
                  <a:lnSpc>
                    <a:spcPct val="130000"/>
                  </a:lnSpc>
                  <a:defRPr/>
                </a:pPr>
                <a:endParaRPr lang="zh-CN" altLang="en-US" sz="1350" dirty="0" err="1">
                  <a:solidFill>
                    <a:srgbClr val="FFFFFF"/>
                  </a:solidFill>
                </a:endParaRPr>
              </a:p>
            </p:txBody>
          </p:sp>
          <p:sp>
            <p:nvSpPr>
              <p:cNvPr id="29" name="MH_Other_3"/>
              <p:cNvSpPr/>
              <p:nvPr>
                <p:custDataLst>
                  <p:tags r:id="rId16"/>
                </p:custDataLst>
              </p:nvPr>
            </p:nvSpPr>
            <p:spPr>
              <a:xfrm>
                <a:off x="2258616" y="1994298"/>
                <a:ext cx="292894" cy="292894"/>
              </a:xfrm>
              <a:prstGeom prst="rect">
                <a:avLst/>
              </a:prstGeom>
              <a:solidFill>
                <a:schemeClr val="accent1">
                  <a:lumMod val="60000"/>
                  <a:lumOff val="40000"/>
                </a:schemeClr>
              </a:solidFill>
            </p:spPr>
            <p:txBody>
              <a:bodyPr anchor="ctr"/>
              <a:lstStyle/>
              <a:p>
                <a:pPr algn="just">
                  <a:lnSpc>
                    <a:spcPct val="130000"/>
                  </a:lnSpc>
                  <a:defRPr/>
                </a:pPr>
                <a:endParaRPr lang="zh-CN" altLang="en-US" sz="1350" dirty="0" err="1">
                  <a:solidFill>
                    <a:srgbClr val="FFFFFF"/>
                  </a:solidFill>
                </a:endParaRPr>
              </a:p>
            </p:txBody>
          </p:sp>
          <p:sp>
            <p:nvSpPr>
              <p:cNvPr id="31" name="MH_Other_4"/>
              <p:cNvSpPr/>
              <p:nvPr>
                <p:custDataLst>
                  <p:tags r:id="rId17"/>
                </p:custDataLst>
              </p:nvPr>
            </p:nvSpPr>
            <p:spPr>
              <a:xfrm>
                <a:off x="2572941" y="1994298"/>
                <a:ext cx="378619" cy="250031"/>
              </a:xfrm>
              <a:prstGeom prst="rect">
                <a:avLst/>
              </a:prstGeom>
              <a:solidFill>
                <a:schemeClr val="accent1">
                  <a:lumMod val="20000"/>
                  <a:lumOff val="80000"/>
                </a:schemeClr>
              </a:solidFill>
            </p:spPr>
            <p:txBody>
              <a:bodyPr anchor="ctr"/>
              <a:lstStyle/>
              <a:p>
                <a:pPr algn="just">
                  <a:lnSpc>
                    <a:spcPct val="130000"/>
                  </a:lnSpc>
                  <a:defRPr/>
                </a:pPr>
                <a:endParaRPr lang="zh-CN" altLang="en-US" sz="1350" dirty="0" err="1">
                  <a:solidFill>
                    <a:srgbClr val="FFFFFF"/>
                  </a:solidFill>
                </a:endParaRPr>
              </a:p>
            </p:txBody>
          </p:sp>
        </p:grpSp>
        <p:sp>
          <p:nvSpPr>
            <p:cNvPr id="34" name="矩形 33"/>
            <p:cNvSpPr/>
            <p:nvPr/>
          </p:nvSpPr>
          <p:spPr>
            <a:xfrm>
              <a:off x="9265" y="2733"/>
              <a:ext cx="9710" cy="1289"/>
            </a:xfrm>
            <a:prstGeom prst="rect">
              <a:avLst/>
            </a:prstGeom>
          </p:spPr>
          <p:txBody>
            <a:bodyPr wrap="square">
              <a:spAutoFit/>
            </a:bodyPr>
            <a:lstStyle/>
            <a:p>
              <a:pPr lvl="0">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每位同学刻录一盘音乐CD，并送给自己的父母作为礼物；</a:t>
              </a:r>
              <a:endParaRPr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1" name="直接连接符 40"/>
            <p:cNvCxnSpPr/>
            <p:nvPr/>
          </p:nvCxnSpPr>
          <p:spPr>
            <a:xfrm>
              <a:off x="9499" y="3975"/>
              <a:ext cx="9241"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6"/>
                                        </p:tgtEl>
                                        <p:attrNameLst>
                                          <p:attrName>ppt_x</p:attrName>
                                          <p:attrName>ppt_y</p:attrName>
                                        </p:attrNameLst>
                                      </p:cBhvr>
                                      <p:rCtr x="0" y="0"/>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7FB2"/>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4706620" y="2061845"/>
            <a:ext cx="388810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谢谢！</a:t>
            </a:r>
            <a:endPar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endParaRP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FFFFFF"/>
              </a:solidFill>
              <a:latin typeface="Arial Narrow" panose="020B0606020202030204"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a:t>
            </a:r>
            <a:r>
              <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a:t>
            </a:r>
            <a:endPar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pic>
        <p:nvPicPr>
          <p:cNvPr id="9" name="图片 8" descr="理工社logo矢量图-横排蓝色_1_"/>
          <p:cNvPicPr>
            <a:picLocks noChangeAspect="1"/>
          </p:cNvPicPr>
          <p:nvPr/>
        </p:nvPicPr>
        <p:blipFill>
          <a:blip r:embed="rId1"/>
          <a:stretch>
            <a:fillRect/>
          </a:stretch>
        </p:blipFill>
        <p:spPr>
          <a:xfrm>
            <a:off x="9343991" y="5540131"/>
            <a:ext cx="2431230" cy="11108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par>
                          <p:cTn id="34" fill="hold">
                            <p:stCondLst>
                              <p:cond delay="600"/>
                            </p:stCondLst>
                            <p:childTnLst>
                              <p:par>
                                <p:cTn id="35" presetID="2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P spid="2" grpId="0" animBg="1"/>
      <p:bldP spid="3075" grpId="0"/>
      <p:bldP spid="3076" grpId="0" animBg="1"/>
      <p:bldP spid="30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14945" y="333450"/>
            <a:ext cx="3016885" cy="46037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刻录光盘备份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0" name="文本框 99"/>
          <p:cNvSpPr txBox="1"/>
          <p:nvPr/>
        </p:nvSpPr>
        <p:spPr>
          <a:xfrm>
            <a:off x="467360" y="1597660"/>
            <a:ext cx="9629775" cy="1153160"/>
          </a:xfrm>
          <a:prstGeom prst="rect">
            <a:avLst/>
          </a:prstGeom>
          <a:noFill/>
          <a:ln w="9525">
            <a:noFill/>
          </a:ln>
        </p:spPr>
        <p:txBody>
          <a:bodyPr wrap="square">
            <a:spAutoFit/>
          </a:bodyPr>
          <a:lstStyle/>
          <a:p>
            <a:pPr indent="0"/>
            <a:r>
              <a:rPr lang="zh-CN" sz="1200" b="1">
                <a:latin typeface="Cambria" panose="02040503050406030204" charset="0"/>
                <a:ea typeface="宋体" panose="02010600030101010101" pitchFamily="2" charset="-122"/>
              </a:rPr>
              <a:t>【任务说明</a:t>
            </a:r>
            <a:r>
              <a:rPr lang="zh-CN" sz="1200" b="1">
                <a:ea typeface="宋体" panose="02010600030101010101" pitchFamily="2" charset="-122"/>
              </a:rPr>
              <a:t>】</a:t>
            </a:r>
            <a:endParaRPr lang="zh-CN" sz="1200" b="0">
              <a:latin typeface="Times New Roman" panose="02020603050405020304" charset="0"/>
              <a:ea typeface="宋体" panose="02010600030101010101" pitchFamily="2" charset="-122"/>
            </a:endParaRPr>
          </a:p>
          <a:p>
            <a:pPr indent="0"/>
            <a:r>
              <a:rPr lang="en-US" altLang="zh-CN" sz="1200" b="0">
                <a:latin typeface="Times New Roman" panose="02020603050405020304" charset="0"/>
                <a:ea typeface="宋体" panose="02010600030101010101" pitchFamily="2" charset="-122"/>
              </a:rPr>
              <a:t>         </a:t>
            </a:r>
            <a:r>
              <a:rPr lang="zh-CN" sz="1200" b="0">
                <a:latin typeface="Times New Roman" panose="02020603050405020304" charset="0"/>
                <a:ea typeface="宋体" panose="02010600030101010101" pitchFamily="2" charset="-122"/>
              </a:rPr>
              <a:t>计算机上的文件存放在硬盘里，硬盘一旦出现故障，会导致数据的丢失，各种免费版的恢复软件只能恢复一部分，一些专业数据恢复公司可以恢复更多的数据，但这样费事费力，而且费用高昂，不定期的备份数据，可以避免这些问题。财务室的同事让李明帮忙把第一季的财务报表用光盘备份，刻录光盘是常用的一种数据备份手段，光盘刻录需要刻录机。</a:t>
            </a:r>
            <a:endParaRPr lang="zh-CN" sz="1200" b="0">
              <a:latin typeface="Times New Roman" panose="02020603050405020304" charset="0"/>
              <a:ea typeface="宋体" panose="02010600030101010101" pitchFamily="2" charset="-122"/>
            </a:endParaRPr>
          </a:p>
          <a:p>
            <a:pPr indent="0"/>
            <a:endParaRPr lang="zh-CN" sz="1050" b="0">
              <a:latin typeface="Calibri" panose="020F0502020204030204" charset="0"/>
              <a:ea typeface="宋体" panose="02010600030101010101" pitchFamily="2" charset="-122"/>
            </a:endParaRPr>
          </a:p>
          <a:p>
            <a:pPr indent="0"/>
            <a:r>
              <a:rPr lang="en-US" altLang="zh-CN" sz="1050" b="0">
                <a:latin typeface="Calibri" panose="020F0502020204030204" charset="0"/>
                <a:ea typeface="宋体" panose="02010600030101010101" pitchFamily="2" charset="-122"/>
              </a:rPr>
              <a:t>           </a:t>
            </a:r>
            <a:r>
              <a:rPr lang="zh-CN" sz="1050" b="0">
                <a:latin typeface="Calibri" panose="020F0502020204030204" charset="0"/>
                <a:ea typeface="宋体" panose="02010600030101010101" pitchFamily="2" charset="-122"/>
              </a:rPr>
              <a:t>本任务使用刻录机将数据刻录成光盘，刻录软件采用光盘刻录大师。</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2"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3" name="文本框 2"/>
          <p:cNvSpPr txBox="1"/>
          <p:nvPr/>
        </p:nvSpPr>
        <p:spPr>
          <a:xfrm>
            <a:off x="1515110" y="333375"/>
            <a:ext cx="2969895" cy="737235"/>
          </a:xfrm>
          <a:prstGeom prst="rect">
            <a:avLst/>
          </a:prstGeom>
          <a:noFill/>
        </p:spPr>
        <p:txBody>
          <a:bodyPr wrap="square" rtlCol="0" anchor="t">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pic>
        <p:nvPicPr>
          <p:cNvPr id="395" name="图片 39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1655" y="3069590"/>
            <a:ext cx="2392680" cy="1332230"/>
          </a:xfrm>
          <a:prstGeom prst="rect">
            <a:avLst/>
          </a:prstGeom>
        </p:spPr>
      </p:pic>
      <p:pic>
        <p:nvPicPr>
          <p:cNvPr id="394" name="图片 3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8725" y="3429635"/>
            <a:ext cx="2613660" cy="721360"/>
          </a:xfrm>
          <a:prstGeom prst="rect">
            <a:avLst/>
          </a:prstGeom>
        </p:spPr>
      </p:pic>
      <p:sp>
        <p:nvSpPr>
          <p:cNvPr id="6" name="文本框 5"/>
          <p:cNvSpPr txBox="1"/>
          <p:nvPr/>
        </p:nvSpPr>
        <p:spPr>
          <a:xfrm>
            <a:off x="915035" y="1485900"/>
            <a:ext cx="9370695" cy="598805"/>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1</a:t>
            </a:r>
            <a:r>
              <a:rPr lang="zh-CN" sz="1200" b="1">
                <a:latin typeface="Times New Roman" panose="02020603050405020304" charset="0"/>
                <a:ea typeface="宋体" panose="02010600030101010101" pitchFamily="2" charset="-122"/>
              </a:rPr>
              <a:t>．认识刻录机</a:t>
            </a:r>
            <a:endParaRPr lang="zh-CN" sz="1050" b="0">
              <a:latin typeface="Calibri" panose="020F0502020204030204" charset="0"/>
              <a:ea typeface="宋体" panose="02010600030101010101" pitchFamily="2" charset="-122"/>
            </a:endParaRPr>
          </a:p>
          <a:p>
            <a:pPr indent="306070"/>
            <a:r>
              <a:rPr lang="en-US" altLang="zh-CN" sz="1050" b="0">
                <a:latin typeface="Calibri" panose="020F0502020204030204" charset="0"/>
                <a:ea typeface="宋体" panose="02010600030101010101" pitchFamily="2" charset="-122"/>
              </a:rPr>
              <a:t>         </a:t>
            </a:r>
            <a:r>
              <a:rPr lang="zh-CN" sz="1050" b="0">
                <a:latin typeface="Calibri" panose="020F0502020204030204" charset="0"/>
                <a:ea typeface="宋体" panose="02010600030101010101" pitchFamily="2" charset="-122"/>
              </a:rPr>
              <a:t>广义上的刻录机是指专业刻录</a:t>
            </a:r>
            <a:r>
              <a:rPr lang="en-US" sz="1050" b="0">
                <a:latin typeface="Calibri" panose="020F0502020204030204" charset="0"/>
                <a:ea typeface="宋体" panose="02010600030101010101" pitchFamily="2" charset="-122"/>
              </a:rPr>
              <a:t>CD</a:t>
            </a:r>
            <a:r>
              <a:rPr lang="zh-CN" sz="1050" b="0">
                <a:latin typeface="Calibri" panose="020F0502020204030204" charset="0"/>
                <a:ea typeface="宋体" panose="02010600030101010101" pitchFamily="2" charset="-122"/>
              </a:rPr>
              <a:t>或</a:t>
            </a:r>
            <a:r>
              <a:rPr lang="en-US" sz="1050" b="0">
                <a:latin typeface="Calibri" panose="020F0502020204030204" charset="0"/>
                <a:ea typeface="宋体" panose="02010600030101010101" pitchFamily="2" charset="-122"/>
              </a:rPr>
              <a:t>DVD</a:t>
            </a:r>
            <a:r>
              <a:rPr lang="zh-CN" sz="1050" b="0">
                <a:latin typeface="Calibri" panose="020F0502020204030204" charset="0"/>
                <a:ea typeface="宋体" panose="02010600030101010101" pitchFamily="2" charset="-122"/>
              </a:rPr>
              <a:t>的设备，本次使用的刻录机主要是指在计算机中使用并能刻录和读取</a:t>
            </a:r>
            <a:r>
              <a:rPr lang="en-US" sz="1050" b="0">
                <a:latin typeface="Calibri" panose="020F0502020204030204" charset="0"/>
                <a:ea typeface="宋体" panose="02010600030101010101" pitchFamily="2" charset="-122"/>
              </a:rPr>
              <a:t>CD</a:t>
            </a:r>
            <a:r>
              <a:rPr lang="zh-CN" sz="1050" b="0">
                <a:latin typeface="Calibri" panose="020F0502020204030204" charset="0"/>
                <a:ea typeface="宋体" panose="02010600030101010101" pitchFamily="2" charset="-122"/>
              </a:rPr>
              <a:t>、</a:t>
            </a:r>
            <a:r>
              <a:rPr lang="en-US" sz="1050" b="0">
                <a:latin typeface="Calibri" panose="020F0502020204030204" charset="0"/>
                <a:ea typeface="宋体" panose="02010600030101010101" pitchFamily="2" charset="-122"/>
              </a:rPr>
              <a:t>DVD</a:t>
            </a:r>
            <a:r>
              <a:rPr lang="zh-CN" sz="1050" b="0">
                <a:latin typeface="Calibri" panose="020F0502020204030204" charset="0"/>
                <a:ea typeface="宋体" panose="02010600030101010101" pitchFamily="2" charset="-122"/>
              </a:rPr>
              <a:t>的光盘驱动器，也叫刻录光驱，刻录机广泛装配于台式计算机和笔记本电脑上，如图</a:t>
            </a:r>
            <a:r>
              <a:rPr lang="en-US" sz="1050" b="0">
                <a:latin typeface="Calibri" panose="020F0502020204030204" charset="0"/>
                <a:ea typeface="宋体" panose="02010600030101010101" pitchFamily="2" charset="-122"/>
              </a:rPr>
              <a:t>2.</a:t>
            </a:r>
            <a:r>
              <a:rPr lang="en-US" sz="1050" b="0">
                <a:latin typeface="Calibri" panose="020F0502020204030204" charset="0"/>
                <a:ea typeface="宋体" panose="02010600030101010101" pitchFamily="2" charset="-122"/>
                <a:cs typeface="Times New Roman" panose="02020603050405020304" charset="0"/>
              </a:rPr>
              <a:t>3</a:t>
            </a:r>
            <a:r>
              <a:rPr lang="en-US" sz="1050" b="0">
                <a:latin typeface="Calibri" panose="020F0502020204030204" charset="0"/>
                <a:ea typeface="宋体" panose="02010600030101010101" pitchFamily="2" charset="-122"/>
              </a:rPr>
              <a:t>.</a:t>
            </a:r>
            <a:r>
              <a:rPr lang="en-US" sz="1050" b="0">
                <a:latin typeface="Calibri" panose="020F0502020204030204" charset="0"/>
                <a:ea typeface="宋体" panose="02010600030101010101" pitchFamily="2" charset="-122"/>
                <a:cs typeface="Times New Roman" panose="02020603050405020304" charset="0"/>
              </a:rPr>
              <a:t>2</a:t>
            </a:r>
            <a:r>
              <a:rPr lang="zh-CN" sz="1050" b="0">
                <a:ea typeface="宋体" panose="02010600030101010101" pitchFamily="2" charset="-122"/>
              </a:rPr>
              <a:t>所示</a:t>
            </a:r>
            <a:r>
              <a:rPr lang="zh-CN" sz="1050" b="0">
                <a:latin typeface="Calibri" panose="020F0502020204030204" charset="0"/>
                <a:ea typeface="宋体" panose="02010600030101010101" pitchFamily="2" charset="-122"/>
              </a:rPr>
              <a:t>。</a:t>
            </a:r>
            <a:endParaRPr lang="zh-CN" altLang="en-US"/>
          </a:p>
        </p:txBody>
      </p:sp>
      <p:sp>
        <p:nvSpPr>
          <p:cNvPr id="9" name="文本框 8"/>
          <p:cNvSpPr txBox="1"/>
          <p:nvPr/>
        </p:nvSpPr>
        <p:spPr>
          <a:xfrm>
            <a:off x="2571115" y="4401820"/>
            <a:ext cx="5080000" cy="252730"/>
          </a:xfrm>
          <a:prstGeom prst="rect">
            <a:avLst/>
          </a:prstGeom>
          <a:noFill/>
          <a:ln w="9525">
            <a:noFill/>
          </a:ln>
        </p:spPr>
        <p:txBody>
          <a:bodyPr>
            <a:spAutoFit/>
          </a:bodyPr>
          <a:lstStyle/>
          <a:p>
            <a:pPr indent="0"/>
            <a:r>
              <a:rPr lang="zh-CN" sz="1050" b="0">
                <a:ea typeface="宋体" panose="02010600030101010101" pitchFamily="2" charset="-122"/>
              </a:rPr>
              <a:t>台式计算机刻录机</a:t>
            </a:r>
            <a:r>
              <a:rPr lang="en-US" sz="1050" b="0">
                <a:latin typeface="Calibri" panose="020F0502020204030204" charset="0"/>
                <a:ea typeface="宋体" panose="02010600030101010101" pitchFamily="2" charset="-122"/>
                <a:cs typeface="Times New Roman" panose="02020603050405020304" charset="0"/>
              </a:rPr>
              <a:t> </a:t>
            </a:r>
            <a:endParaRPr lang="zh-CN" altLang="en-US"/>
          </a:p>
        </p:txBody>
      </p:sp>
      <p:sp>
        <p:nvSpPr>
          <p:cNvPr id="10" name="文本框 9"/>
          <p:cNvSpPr txBox="1"/>
          <p:nvPr/>
        </p:nvSpPr>
        <p:spPr>
          <a:xfrm>
            <a:off x="5667375" y="4401820"/>
            <a:ext cx="5080000" cy="252730"/>
          </a:xfrm>
          <a:prstGeom prst="rect">
            <a:avLst/>
          </a:prstGeom>
          <a:noFill/>
          <a:ln w="9525">
            <a:noFill/>
          </a:ln>
        </p:spPr>
        <p:txBody>
          <a:bodyPr>
            <a:spAutoFit/>
          </a:bodyPr>
          <a:lstStyle/>
          <a:p>
            <a:pPr indent="0" algn="ctr"/>
            <a:r>
              <a:rPr lang="en-US" sz="1050" b="0">
                <a:latin typeface="宋体" panose="02010600030101010101" pitchFamily="2" charset="-122"/>
                <a:cs typeface="Times New Roman" panose="02020603050405020304" charset="0"/>
              </a:rPr>
              <a:t> </a:t>
            </a:r>
            <a:r>
              <a:rPr lang="zh-CN" sz="1050" b="0">
                <a:ea typeface="宋体" panose="02010600030101010101" pitchFamily="2" charset="-122"/>
              </a:rPr>
              <a:t>笔记本电脑刻录机</a:t>
            </a:r>
            <a:endParaRPr lang="zh-CN" altLang="en-US"/>
          </a:p>
        </p:txBody>
      </p:sp>
      <p:sp>
        <p:nvSpPr>
          <p:cNvPr id="11" name="文本框 10"/>
          <p:cNvSpPr txBox="1"/>
          <p:nvPr/>
        </p:nvSpPr>
        <p:spPr>
          <a:xfrm>
            <a:off x="3723005" y="5495925"/>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2 </a:t>
            </a:r>
            <a:r>
              <a:rPr lang="zh-CN" sz="1050" b="0">
                <a:ea typeface="宋体" panose="02010600030101010101" pitchFamily="2" charset="-122"/>
              </a:rPr>
              <a:t>刻录机</a:t>
            </a:r>
            <a:endParaRPr lang="zh-CN" altLang="en-US"/>
          </a:p>
        </p:txBody>
      </p:sp>
      <p:sp>
        <p:nvSpPr>
          <p:cNvPr id="12" name="文本框 11"/>
          <p:cNvSpPr txBox="1"/>
          <p:nvPr/>
        </p:nvSpPr>
        <p:spPr>
          <a:xfrm>
            <a:off x="915035" y="1210310"/>
            <a:ext cx="5080000" cy="275590"/>
          </a:xfrm>
          <a:prstGeom prst="rect">
            <a:avLst/>
          </a:prstGeom>
          <a:noFill/>
          <a:ln w="9525">
            <a:noFill/>
          </a:ln>
        </p:spPr>
        <p:txBody>
          <a:bodyPr>
            <a:spAutoFit/>
          </a:bodyPr>
          <a:lstStyle/>
          <a:p>
            <a:pPr indent="0"/>
            <a:r>
              <a:rPr lang="zh-CN" sz="1200" b="1">
                <a:latin typeface="Cambria" panose="02040503050406030204" charset="0"/>
                <a:ea typeface="宋体" panose="02010600030101010101" pitchFamily="2" charset="-122"/>
              </a:rPr>
              <a:t>【任务</a:t>
            </a:r>
            <a:r>
              <a:rPr lang="zh-CN" sz="1200" b="1">
                <a:ea typeface="宋体" panose="02010600030101010101" pitchFamily="2" charset="-122"/>
              </a:rPr>
              <a:t>准备】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1706880" y="405130"/>
            <a:ext cx="2741930" cy="414020"/>
          </a:xfrm>
          <a:prstGeom prst="rect">
            <a:avLst/>
          </a:prstGeom>
          <a:noFill/>
        </p:spPr>
        <p:txBody>
          <a:bodyPr wrap="none" rtlCol="0" anchor="t">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a:p>
        </p:txBody>
      </p:sp>
      <p:sp>
        <p:nvSpPr>
          <p:cNvPr id="13" name="文本框 12"/>
          <p:cNvSpPr txBox="1"/>
          <p:nvPr/>
        </p:nvSpPr>
        <p:spPr>
          <a:xfrm>
            <a:off x="1058545" y="1485900"/>
            <a:ext cx="9303385" cy="460375"/>
          </a:xfrm>
          <a:prstGeom prst="rect">
            <a:avLst/>
          </a:prstGeom>
          <a:noFill/>
          <a:ln w="9525">
            <a:noFill/>
          </a:ln>
        </p:spPr>
        <p:txBody>
          <a:bodyPr wrap="square">
            <a:spAutoFit/>
          </a:bodyPr>
          <a:lstStyle/>
          <a:p>
            <a:pPr indent="304800"/>
            <a:r>
              <a:rPr lang="zh-CN" sz="1200" b="0">
                <a:latin typeface="Times New Roman" panose="02020603050405020304" charset="0"/>
                <a:ea typeface="宋体" panose="02010600030101010101" pitchFamily="2" charset="-122"/>
              </a:rPr>
              <a:t>不同的刻录机有相应的规范，</a:t>
            </a:r>
            <a:r>
              <a:rPr lang="zh-CN" sz="1200" b="0">
                <a:ea typeface="宋体" panose="02010600030101010101" pitchFamily="2" charset="-122"/>
              </a:rPr>
              <a:t>在刻录前应确认刻录机具备什么样的功能</a:t>
            </a:r>
            <a:r>
              <a:rPr lang="zh-CN" sz="1200" b="0">
                <a:latin typeface="Times New Roman" panose="02020603050405020304" charset="0"/>
                <a:ea typeface="宋体" panose="02010600030101010101" pitchFamily="2" charset="-122"/>
              </a:rPr>
              <a:t>，</a:t>
            </a:r>
            <a:r>
              <a:rPr lang="zh-CN" sz="1200" b="0">
                <a:ea typeface="宋体" panose="02010600030101010101" pitchFamily="2" charset="-122"/>
              </a:rPr>
              <a:t>能够刻录什么样的光盘</a:t>
            </a:r>
            <a:r>
              <a:rPr lang="zh-CN" sz="1200" b="0">
                <a:latin typeface="Times New Roman" panose="02020603050405020304" charset="0"/>
                <a:ea typeface="宋体" panose="02010600030101010101" pitchFamily="2" charset="-122"/>
              </a:rPr>
              <a:t>，</a:t>
            </a:r>
            <a:r>
              <a:rPr lang="zh-CN" sz="1200" b="0">
                <a:ea typeface="宋体" panose="02010600030101010101" pitchFamily="2" charset="-122"/>
              </a:rPr>
              <a:t>这些功能规范标识通常在刻录机的表明或者包装盒上面</a:t>
            </a:r>
            <a:r>
              <a:rPr lang="zh-CN" sz="1200" b="0">
                <a:latin typeface="Times New Roman" panose="02020603050405020304" charset="0"/>
                <a:ea typeface="宋体" panose="02010600030101010101" pitchFamily="2" charset="-122"/>
              </a:rPr>
              <a:t>。</a:t>
            </a:r>
            <a:endParaRPr lang="zh-CN" altLang="en-US"/>
          </a:p>
        </p:txBody>
      </p:sp>
      <p:sp>
        <p:nvSpPr>
          <p:cNvPr id="14" name="文本框 13"/>
          <p:cNvSpPr txBox="1"/>
          <p:nvPr/>
        </p:nvSpPr>
        <p:spPr>
          <a:xfrm>
            <a:off x="3435350" y="2277745"/>
            <a:ext cx="5080000" cy="252730"/>
          </a:xfrm>
          <a:prstGeom prst="rect">
            <a:avLst/>
          </a:prstGeom>
          <a:noFill/>
          <a:ln w="9525">
            <a:noFill/>
          </a:ln>
        </p:spPr>
        <p:txBody>
          <a:bodyPr>
            <a:spAutoFit/>
          </a:bodyPr>
          <a:lstStyle/>
          <a:p>
            <a:pPr indent="0" algn="ctr"/>
            <a:r>
              <a:rPr lang="zh-CN" sz="1050" b="0">
                <a:ea typeface="宋体" panose="02010600030101010101" pitchFamily="2" charset="-122"/>
              </a:rPr>
              <a:t>表</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1 </a:t>
            </a:r>
            <a:r>
              <a:rPr lang="zh-CN" sz="1050" b="0">
                <a:ea typeface="宋体" panose="02010600030101010101" pitchFamily="2" charset="-122"/>
              </a:rPr>
              <a:t>常见刻录规范</a:t>
            </a:r>
            <a:endParaRPr lang="zh-CN" altLang="en-US"/>
          </a:p>
        </p:txBody>
      </p:sp>
      <p:pic>
        <p:nvPicPr>
          <p:cNvPr id="24" name="图片 23"/>
          <p:cNvPicPr>
            <a:picLocks noChangeAspect="1"/>
          </p:cNvPicPr>
          <p:nvPr/>
        </p:nvPicPr>
        <p:blipFill>
          <a:blip r:embed="rId2"/>
          <a:stretch>
            <a:fillRect/>
          </a:stretch>
        </p:blipFill>
        <p:spPr>
          <a:xfrm>
            <a:off x="3650615" y="2709545"/>
            <a:ext cx="4907280" cy="3502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2" name="文本框 1"/>
          <p:cNvSpPr txBox="1"/>
          <p:nvPr/>
        </p:nvSpPr>
        <p:spPr>
          <a:xfrm>
            <a:off x="1634490" y="398780"/>
            <a:ext cx="2741930" cy="737235"/>
          </a:xfrm>
          <a:prstGeom prst="rect">
            <a:avLst/>
          </a:prstGeom>
          <a:noFill/>
        </p:spPr>
        <p:txBody>
          <a:bodyPr wrap="none" rtlCol="0" anchor="t">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a:p>
        </p:txBody>
      </p:sp>
      <p:sp>
        <p:nvSpPr>
          <p:cNvPr id="100" name="文本框 99"/>
          <p:cNvSpPr txBox="1"/>
          <p:nvPr/>
        </p:nvSpPr>
        <p:spPr>
          <a:xfrm>
            <a:off x="1994535" y="1136015"/>
            <a:ext cx="8718550" cy="829945"/>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2</a:t>
            </a:r>
            <a:r>
              <a:rPr lang="zh-CN" sz="1200" b="1">
                <a:latin typeface="Times New Roman" panose="02020603050405020304" charset="0"/>
                <a:ea typeface="宋体" panose="02010600030101010101" pitchFamily="2" charset="-122"/>
              </a:rPr>
              <a:t>．认识光盘</a:t>
            </a:r>
            <a:endParaRPr lang="zh-CN" sz="1200" b="1">
              <a:latin typeface="Times New Roman" panose="02020603050405020304" charset="0"/>
              <a:ea typeface="宋体" panose="02010600030101010101" pitchFamily="2" charset="-122"/>
            </a:endParaRPr>
          </a:p>
          <a:p>
            <a:pPr indent="306070"/>
            <a:r>
              <a:rPr lang="zh-CN" sz="1200" b="1">
                <a:latin typeface="Times New Roman" panose="02020603050405020304" charset="0"/>
                <a:ea typeface="宋体" panose="02010600030101010101" pitchFamily="2" charset="-122"/>
              </a:rPr>
              <a:t> </a:t>
            </a:r>
            <a:endParaRPr lang="zh-CN" sz="1200" b="0">
              <a:ea typeface="宋体" panose="02010600030101010101" pitchFamily="2" charset="-122"/>
            </a:endParaRPr>
          </a:p>
          <a:p>
            <a:pPr indent="306070"/>
            <a:r>
              <a:rPr lang="en-US" altLang="zh-CN" sz="1200" b="0">
                <a:ea typeface="宋体" panose="02010600030101010101" pitchFamily="2" charset="-122"/>
              </a:rPr>
              <a:t>           </a:t>
            </a:r>
            <a:r>
              <a:rPr lang="zh-CN" sz="1200" b="0">
                <a:ea typeface="宋体" panose="02010600030101010101" pitchFamily="2" charset="-122"/>
              </a:rPr>
              <a:t>光盘是以光信息为存储载体，用来存储数据的一种物品，通常分为</a:t>
            </a:r>
            <a:r>
              <a:rPr lang="en-US" sz="1200" b="0">
                <a:latin typeface="Times New Roman" panose="02020603050405020304" charset="0"/>
                <a:ea typeface="宋体" panose="02010600030101010101" pitchFamily="2" charset="-122"/>
              </a:rPr>
              <a:t>2</a:t>
            </a:r>
            <a:r>
              <a:rPr lang="zh-CN" sz="1200" b="0">
                <a:latin typeface="Times New Roman" panose="02020603050405020304" charset="0"/>
                <a:ea typeface="宋体" panose="02010600030101010101" pitchFamily="2" charset="-122"/>
              </a:rPr>
              <a:t>中，一种是</a:t>
            </a:r>
            <a:r>
              <a:rPr lang="zh-CN" sz="1200" b="0">
                <a:ea typeface="宋体" panose="02010600030101010101" pitchFamily="2" charset="-122"/>
              </a:rPr>
              <a:t>不可擦写光盘，只能进行数据读取，如</a:t>
            </a:r>
            <a:r>
              <a:rPr lang="en-US" sz="1200" b="0">
                <a:solidFill>
                  <a:srgbClr val="0000FF"/>
                </a:solidFill>
                <a:latin typeface="Times New Roman" panose="02020603050405020304" charset="0"/>
                <a:ea typeface="宋体" panose="02010600030101010101" pitchFamily="2" charset="-122"/>
                <a:hlinkClick r:id="rId2"/>
              </a:rPr>
              <a:t>CD-ROM</a:t>
            </a:r>
            <a:r>
              <a:rPr lang="zh-CN" sz="1200" b="0">
                <a:ea typeface="宋体" panose="02010600030101010101" pitchFamily="2" charset="-122"/>
              </a:rPr>
              <a:t>、</a:t>
            </a:r>
            <a:r>
              <a:rPr lang="en-US" sz="1200" b="0">
                <a:latin typeface="Times New Roman" panose="02020603050405020304" charset="0"/>
                <a:ea typeface="宋体" panose="02010600030101010101" pitchFamily="2" charset="-122"/>
              </a:rPr>
              <a:t>DVD-ROM</a:t>
            </a:r>
            <a:r>
              <a:rPr lang="zh-CN" sz="1200" b="0">
                <a:ea typeface="宋体" panose="02010600030101010101" pitchFamily="2" charset="-122"/>
              </a:rPr>
              <a:t>，另外一种是可擦写光盘，可以刻录和读取数据，如</a:t>
            </a:r>
            <a:r>
              <a:rPr lang="en-US" sz="1200" b="0">
                <a:latin typeface="Times New Roman" panose="02020603050405020304" charset="0"/>
                <a:ea typeface="宋体" panose="02010600030101010101" pitchFamily="2" charset="-122"/>
              </a:rPr>
              <a:t>CD-RW</a:t>
            </a:r>
            <a:r>
              <a:rPr lang="zh-CN" sz="1200" b="0">
                <a:ea typeface="宋体" panose="02010600030101010101" pitchFamily="2" charset="-122"/>
              </a:rPr>
              <a:t>、</a:t>
            </a:r>
            <a:r>
              <a:rPr lang="en-US" sz="1200" b="0">
                <a:solidFill>
                  <a:srgbClr val="0000FF"/>
                </a:solidFill>
                <a:latin typeface="Times New Roman" panose="02020603050405020304" charset="0"/>
                <a:ea typeface="宋体" panose="02010600030101010101" pitchFamily="2" charset="-122"/>
                <a:hlinkClick r:id="rId3"/>
              </a:rPr>
              <a:t>DVD-RAM</a:t>
            </a:r>
            <a:r>
              <a:rPr lang="zh-CN" sz="1200" b="0">
                <a:latin typeface="Times New Roman" panose="02020603050405020304" charset="0"/>
                <a:ea typeface="宋体" panose="02010600030101010101" pitchFamily="2" charset="-122"/>
              </a:rPr>
              <a:t>。</a:t>
            </a:r>
            <a:endParaRPr lang="zh-CN" altLang="en-US"/>
          </a:p>
        </p:txBody>
      </p:sp>
      <p:pic>
        <p:nvPicPr>
          <p:cNvPr id="403" name="图片 40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3140" y="2277745"/>
            <a:ext cx="2628900" cy="1739900"/>
          </a:xfrm>
          <a:prstGeom prst="rect">
            <a:avLst/>
          </a:prstGeom>
        </p:spPr>
      </p:pic>
      <p:sp>
        <p:nvSpPr>
          <p:cNvPr id="4" name="文本框 3"/>
          <p:cNvSpPr txBox="1"/>
          <p:nvPr/>
        </p:nvSpPr>
        <p:spPr>
          <a:xfrm>
            <a:off x="3507105" y="4293870"/>
            <a:ext cx="5080000" cy="252730"/>
          </a:xfrm>
          <a:prstGeom prst="rect">
            <a:avLst/>
          </a:prstGeom>
          <a:noFill/>
          <a:ln w="9525">
            <a:noFill/>
          </a:ln>
        </p:spPr>
        <p:txBody>
          <a:bodyPr>
            <a:spAutoFit/>
          </a:bodyPr>
          <a:lstStyle/>
          <a:p>
            <a:pPr indent="0" algn="ctr"/>
            <a:r>
              <a:rPr lang="zh-CN" sz="1050" b="0">
                <a:ea typeface="宋体" panose="02010600030101010101" pitchFamily="2" charset="-122"/>
              </a:rPr>
              <a:t>图</a:t>
            </a:r>
            <a:r>
              <a:rPr lang="en-US" sz="1050" b="0">
                <a:latin typeface="宋体" panose="02010600030101010101" pitchFamily="2" charset="-122"/>
                <a:cs typeface="Times New Roman" panose="02020603050405020304" charset="0"/>
              </a:rPr>
              <a:t>2.3</a:t>
            </a:r>
            <a:r>
              <a:rPr lang="en-US" sz="1050" b="0">
                <a:latin typeface="宋体" panose="02010600030101010101" pitchFamily="2" charset="-122"/>
              </a:rPr>
              <a:t>.</a:t>
            </a:r>
            <a:r>
              <a:rPr lang="en-US" sz="1050" b="0">
                <a:latin typeface="宋体" panose="02010600030101010101" pitchFamily="2" charset="-122"/>
                <a:cs typeface="Times New Roman" panose="02020603050405020304" charset="0"/>
              </a:rPr>
              <a:t>3 </a:t>
            </a:r>
            <a:r>
              <a:rPr lang="zh-CN" sz="1050" b="0">
                <a:ea typeface="宋体" panose="02010600030101010101" pitchFamily="2" charset="-122"/>
              </a:rPr>
              <a:t>光盘</a:t>
            </a:r>
            <a:endParaRPr lang="zh-CN" altLang="en-US"/>
          </a:p>
        </p:txBody>
      </p:sp>
      <p:sp>
        <p:nvSpPr>
          <p:cNvPr id="6" name="文本框 5"/>
          <p:cNvSpPr txBox="1"/>
          <p:nvPr/>
        </p:nvSpPr>
        <p:spPr>
          <a:xfrm>
            <a:off x="2354580" y="4546600"/>
            <a:ext cx="7796530" cy="460375"/>
          </a:xfrm>
          <a:prstGeom prst="rect">
            <a:avLst/>
          </a:prstGeom>
          <a:noFill/>
          <a:ln w="9525">
            <a:noFill/>
          </a:ln>
        </p:spPr>
        <p:txBody>
          <a:bodyPr wrap="square">
            <a:spAutoFit/>
          </a:bodyPr>
          <a:lstStyle/>
          <a:p>
            <a:pPr indent="304800"/>
            <a:r>
              <a:rPr lang="en-US" sz="1200" b="0">
                <a:latin typeface="Times New Roman" panose="02020603050405020304" charset="0"/>
                <a:ea typeface="宋体" panose="02010600030101010101" pitchFamily="2" charset="-122"/>
              </a:rPr>
              <a:t>CD</a:t>
            </a:r>
            <a:r>
              <a:rPr lang="zh-CN" sz="1200" b="0">
                <a:latin typeface="Times New Roman" panose="02020603050405020304" charset="0"/>
                <a:ea typeface="宋体" panose="02010600030101010101" pitchFamily="2" charset="-122"/>
              </a:rPr>
              <a:t>光盘的容量一般在</a:t>
            </a:r>
            <a:r>
              <a:rPr lang="en-US" sz="1200" b="0">
                <a:latin typeface="Times New Roman" panose="02020603050405020304" charset="0"/>
                <a:ea typeface="宋体" panose="02010600030101010101" pitchFamily="2" charset="-122"/>
              </a:rPr>
              <a:t>700M</a:t>
            </a:r>
            <a:r>
              <a:rPr lang="zh-CN" sz="1200" b="0">
                <a:latin typeface="Times New Roman" panose="02020603050405020304" charset="0"/>
                <a:ea typeface="宋体" panose="02010600030101010101" pitchFamily="2" charset="-122"/>
              </a:rPr>
              <a:t>左右，而</a:t>
            </a:r>
            <a:r>
              <a:rPr lang="en-US" sz="1200" b="0">
                <a:latin typeface="Times New Roman" panose="02020603050405020304" charset="0"/>
                <a:ea typeface="宋体" panose="02010600030101010101" pitchFamily="2" charset="-122"/>
              </a:rPr>
              <a:t>DVD</a:t>
            </a:r>
            <a:r>
              <a:rPr lang="zh-CN" sz="1200" b="0">
                <a:latin typeface="Times New Roman" panose="02020603050405020304" charset="0"/>
                <a:ea typeface="宋体" panose="02010600030101010101" pitchFamily="2" charset="-122"/>
              </a:rPr>
              <a:t>光盘的容量能达到</a:t>
            </a:r>
            <a:r>
              <a:rPr lang="en-US" sz="1200" b="0">
                <a:latin typeface="Times New Roman" panose="02020603050405020304" charset="0"/>
                <a:ea typeface="宋体" panose="02010600030101010101" pitchFamily="2" charset="-122"/>
              </a:rPr>
              <a:t>4.7G</a:t>
            </a:r>
            <a:r>
              <a:rPr lang="zh-CN" sz="1200" b="0">
                <a:latin typeface="Times New Roman" panose="02020603050405020304" charset="0"/>
                <a:ea typeface="宋体" panose="02010600030101010101" pitchFamily="2" charset="-122"/>
              </a:rPr>
              <a:t>左右。在刻录时需根据实际文件大小选择最适合的光盘类型。</a:t>
            </a:r>
            <a:endParaRPr lang="zh-CN" altLang="en-US"/>
          </a:p>
        </p:txBody>
      </p:sp>
      <p:sp>
        <p:nvSpPr>
          <p:cNvPr id="374" name="流程图: 可选过程 374"/>
          <p:cNvSpPr>
            <a:spLocks noChangeArrowheads="1"/>
          </p:cNvSpPr>
          <p:nvPr/>
        </p:nvSpPr>
        <p:spPr bwMode="auto">
          <a:xfrm>
            <a:off x="3507105" y="4822825"/>
            <a:ext cx="5274310" cy="1798320"/>
          </a:xfrm>
          <a:prstGeom prst="flowChartAlternateProcess">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marL="342900" lvl="0" indent="-342900" algn="l">
              <a:buChar char=""/>
            </a:pPr>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小知识：光盘的分类</a:t>
            </a:r>
            <a:endParaRPr lang="en-US" altLang="zh-CN" sz="1050" b="1" kern="100">
              <a:latin typeface="Calibri" panose="020F0502020204030204"/>
              <a:ea typeface="宋体" panose="02010600030101010101" pitchFamily="2" charset="-122"/>
              <a:cs typeface="Times New Roman" panose="02020603050405020304"/>
              <a:sym typeface="Times New Roman" panose="02020603050405020304"/>
            </a:endParaRPr>
          </a:p>
          <a:p>
            <a:pPr indent="267970" algn="just"/>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CD-ROM：</a:t>
            </a:r>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即</a:t>
            </a:r>
            <a:r>
              <a:rPr lang="en-US" altLang="zh-CN" sz="1050" kern="100">
                <a:latin typeface="楷体" panose="02010609060101010101" charset="-122"/>
                <a:ea typeface="楷体" panose="02010609060101010101" charset="-122"/>
                <a:cs typeface="Times New Roman" panose="02020603050405020304"/>
                <a:sym typeface="Times New Roman" panose="02020603050405020304"/>
                <a:hlinkClick r:id="rId5"/>
              </a:rPr>
              <a:t>只读光盘</a:t>
            </a:r>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，是一种在电脑上使用的</a:t>
            </a:r>
            <a:r>
              <a:rPr lang="en-US" altLang="zh-CN" sz="1050" kern="100">
                <a:latin typeface="楷体" panose="02010609060101010101" charset="-122"/>
                <a:ea typeface="楷体" panose="02010609060101010101" charset="-122"/>
                <a:cs typeface="Times New Roman" panose="02020603050405020304"/>
                <a:sym typeface="Times New Roman" panose="02020603050405020304"/>
                <a:hlinkClick r:id="rId6"/>
              </a:rPr>
              <a:t>光盘</a:t>
            </a:r>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。这种光盘只能写入数据一次，信息将永久保存在光盘上，使用时通过光盘驱动器读出信息。</a:t>
            </a:r>
            <a:endParaRPr lang="en-US" altLang="zh-CN" sz="1050" b="1" kern="100">
              <a:latin typeface="Calibri" panose="020F0502020204030204"/>
              <a:ea typeface="宋体" panose="02010600030101010101" pitchFamily="2" charset="-122"/>
              <a:cs typeface="Times New Roman" panose="02020603050405020304"/>
              <a:sym typeface="Times New Roman" panose="02020603050405020304"/>
            </a:endParaRPr>
          </a:p>
          <a:p>
            <a:pPr indent="267970" algn="just"/>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DVD-ROM：</a:t>
            </a:r>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是一种只读型DVD视盘，必须由专用的视盘机播放。</a:t>
            </a:r>
            <a:endParaRPr lang="en-US" altLang="zh-CN" sz="1050" kern="100">
              <a:solidFill>
                <a:srgbClr val="333333"/>
              </a:solidFill>
              <a:latin typeface="Arial" panose="020B0604020202020204"/>
              <a:ea typeface="宋体" panose="02010600030101010101" pitchFamily="2" charset="-122"/>
              <a:cs typeface="Arial" panose="020B0604020202020204"/>
              <a:sym typeface="Times New Roman" panose="02020603050405020304"/>
            </a:endParaRPr>
          </a:p>
          <a:p>
            <a:pPr indent="267970" algn="just"/>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CD-RW：</a:t>
            </a:r>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可擦写CD光盘，刻录在光盘上的数据可擦除，并重新刻录新的数据，可以重复使用。</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a:p>
            <a:pPr indent="267970" algn="just"/>
            <a:r>
              <a:rPr lang="en-US" altLang="zh-CN" sz="1050" b="1" kern="100">
                <a:latin typeface="Calibri" panose="020F0502020204030204"/>
                <a:ea typeface="宋体" panose="02010600030101010101" pitchFamily="2" charset="-122"/>
                <a:cs typeface="Times New Roman" panose="02020603050405020304"/>
                <a:sym typeface="Times New Roman" panose="02020603050405020304"/>
              </a:rPr>
              <a:t>DVD-RAM：</a:t>
            </a:r>
            <a:r>
              <a:rPr lang="en-US" altLang="zh-CN" sz="1050" kern="100">
                <a:latin typeface="楷体" panose="02010609060101010101" charset="-122"/>
                <a:ea typeface="楷体" panose="02010609060101010101" charset="-122"/>
                <a:cs typeface="Times New Roman" panose="02020603050405020304"/>
                <a:sym typeface="Times New Roman" panose="02020603050405020304"/>
              </a:rPr>
              <a:t>可擦写DVD光盘，刻录在光盘上的数据可擦除，并重新刻录新的数据，可以重复使用。</a:t>
            </a:r>
            <a:endParaRPr lang="en-US" altLang="zh-CN" sz="1050" kern="100">
              <a:latin typeface="楷体" panose="02010609060101010101" charset="-122"/>
              <a:ea typeface="楷体" panose="02010609060101010101" charset="-122"/>
              <a:cs typeface="Times New Roman" panose="02020603050405020304"/>
              <a:sym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1468590" y="333450"/>
            <a:ext cx="3107690" cy="82994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任务一</a:t>
            </a:r>
            <a:r>
              <a:rPr lang="en-US" altLang="zh-CN"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刻录光盘备份</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 name="图片 25" descr="src=http___ku.90sjimg.com_back_pic_05_48_13_995aba0ab31a34e.jpg__fwfh_804x452_quality_90_unsharp_true_compress_true&amp;refer=http___ku.90sjimg"/>
          <p:cNvPicPr>
            <a:picLocks noChangeAspect="1"/>
          </p:cNvPicPr>
          <p:nvPr/>
        </p:nvPicPr>
        <p:blipFill>
          <a:blip r:embed="rId1"/>
          <a:stretch>
            <a:fillRect/>
          </a:stretch>
        </p:blipFill>
        <p:spPr>
          <a:xfrm>
            <a:off x="-21590" y="-26670"/>
            <a:ext cx="1536700" cy="864235"/>
          </a:xfrm>
          <a:prstGeom prst="rect">
            <a:avLst/>
          </a:prstGeom>
          <a:effectLst>
            <a:outerShdw blurRad="50800" dist="38100" dir="2700000" algn="tl" rotWithShape="0">
              <a:srgbClr val="EEB93A">
                <a:alpha val="40000"/>
              </a:srgbClr>
            </a:outerShdw>
            <a:reflection blurRad="6350" stA="52000" endA="300" endPos="35000" dir="5400000" sy="-100000" algn="bl" rotWithShape="0"/>
          </a:effectLst>
        </p:spPr>
      </p:pic>
      <p:sp>
        <p:nvSpPr>
          <p:cNvPr id="37" name="灯片编号占位符 3"/>
          <p:cNvSpPr>
            <a:spLocks noGrp="1"/>
          </p:cNvSpPr>
          <p:nvPr>
            <p:ph type="sldNum" sz="quarter" idx="4"/>
          </p:nvPr>
        </p:nvSpPr>
        <p:spPr>
          <a:xfrm>
            <a:off x="10636555" y="6381433"/>
            <a:ext cx="471414" cy="384175"/>
          </a:xfrm>
          <a:prstGeom prst="rect">
            <a:avLst/>
          </a:prstGeom>
        </p:spPr>
        <p:txBody>
          <a:bodyPr anchor="ctr"/>
          <a:lstStyle>
            <a:lvl1pPr algn="ctr">
              <a:defRPr>
                <a:solidFill>
                  <a:srgbClr val="1C9292"/>
                </a:solidFill>
                <a:latin typeface="微软雅黑" panose="020B0503020204020204" pitchFamily="34" charset="-122"/>
                <a:ea typeface="微软雅黑" panose="020B0503020204020204" pitchFamily="34" charset="-122"/>
              </a:defRPr>
            </a:lvl1pPr>
          </a:lstStyle>
          <a:p>
            <a:fld id="{8C92ADDF-ABC6-4EEC-846D-A1AE2D410679}" type="slidenum">
              <a:rPr lang="zh-CN" altLang="en-US" sz="1200" b="1" smtClean="0">
                <a:solidFill>
                  <a:srgbClr val="007FB2"/>
                </a:solidFill>
              </a:rPr>
            </a:fld>
            <a:endParaRPr lang="zh-CN" altLang="en-US" sz="1200" b="1">
              <a:solidFill>
                <a:srgbClr val="007FB2"/>
              </a:solidFill>
            </a:endParaRPr>
          </a:p>
        </p:txBody>
      </p:sp>
      <p:sp>
        <p:nvSpPr>
          <p:cNvPr id="100" name="文本框 99"/>
          <p:cNvSpPr txBox="1"/>
          <p:nvPr/>
        </p:nvSpPr>
        <p:spPr>
          <a:xfrm>
            <a:off x="655955" y="1269365"/>
            <a:ext cx="10324465" cy="645160"/>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3</a:t>
            </a:r>
            <a:r>
              <a:rPr lang="zh-CN" sz="1200" b="1">
                <a:latin typeface="Times New Roman" panose="02020603050405020304" charset="0"/>
                <a:ea typeface="宋体" panose="02010600030101010101" pitchFamily="2" charset="-122"/>
              </a:rPr>
              <a:t>．刻录软件</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有了刻录机和光盘以后，还需要刻录软件才能进行刻录，现在可供使用的刻录软件有很多，比如</a:t>
            </a:r>
            <a:r>
              <a:rPr lang="en-US" sz="1200" b="0">
                <a:latin typeface="Times New Roman" panose="02020603050405020304" charset="0"/>
                <a:ea typeface="宋体" panose="02010600030101010101" pitchFamily="2" charset="-122"/>
              </a:rPr>
              <a:t>Nero</a:t>
            </a:r>
            <a:r>
              <a:rPr lang="zh-CN" sz="1200" b="0">
                <a:latin typeface="Times New Roman" panose="02020603050405020304" charset="0"/>
                <a:ea typeface="宋体" panose="02010600030101010101" pitchFamily="2" charset="-122"/>
              </a:rPr>
              <a:t>、</a:t>
            </a:r>
            <a:r>
              <a:rPr lang="en-US" sz="1200" b="0">
                <a:latin typeface="Times New Roman" panose="02020603050405020304" charset="0"/>
                <a:ea typeface="宋体" panose="02010600030101010101" pitchFamily="2" charset="-122"/>
              </a:rPr>
              <a:t>Ultra</a:t>
            </a:r>
            <a:r>
              <a:rPr lang="en-US" sz="1200" b="0">
                <a:latin typeface="Times New Roman" panose="02020603050405020304" charset="0"/>
                <a:ea typeface="宋体" panose="02010600030101010101" pitchFamily="2" charset="-122"/>
                <a:cs typeface="Times New Roman" panose="02020603050405020304" charset="0"/>
              </a:rPr>
              <a:t> </a:t>
            </a:r>
            <a:r>
              <a:rPr lang="en-US" sz="1200" b="0">
                <a:latin typeface="Times New Roman" panose="02020603050405020304" charset="0"/>
                <a:ea typeface="宋体" panose="02010600030101010101" pitchFamily="2" charset="-122"/>
              </a:rPr>
              <a:t>ISO</a:t>
            </a:r>
            <a:r>
              <a:rPr lang="zh-CN" sz="1200" b="0">
                <a:latin typeface="Times New Roman" panose="02020603050405020304" charset="0"/>
                <a:ea typeface="宋体" panose="02010600030101010101" pitchFamily="2" charset="-122"/>
              </a:rPr>
              <a:t>、</a:t>
            </a:r>
            <a:r>
              <a:rPr lang="zh-CN" sz="1200" b="0">
                <a:ea typeface="宋体" panose="02010600030101010101" pitchFamily="2" charset="-122"/>
              </a:rPr>
              <a:t>狸窝等等</a:t>
            </a:r>
            <a:r>
              <a:rPr lang="zh-CN" sz="1200" b="0">
                <a:latin typeface="Times New Roman" panose="02020603050405020304" charset="0"/>
                <a:ea typeface="宋体" panose="02010600030101010101" pitchFamily="2" charset="-122"/>
              </a:rPr>
              <a:t>，其中影响最大的专业刻录软件是</a:t>
            </a:r>
            <a:r>
              <a:rPr lang="en-US" sz="1200" b="0">
                <a:latin typeface="Times New Roman" panose="02020603050405020304" charset="0"/>
                <a:ea typeface="宋体" panose="02010600030101010101" pitchFamily="2" charset="-122"/>
              </a:rPr>
              <a:t>Nero</a:t>
            </a:r>
            <a:r>
              <a:rPr lang="zh-CN" sz="1200" b="0">
                <a:latin typeface="Times New Roman" panose="02020603050405020304" charset="0"/>
                <a:ea typeface="宋体" panose="02010600030101010101" pitchFamily="2" charset="-122"/>
              </a:rPr>
              <a:t>，</a:t>
            </a:r>
            <a:r>
              <a:rPr lang="zh-CN" sz="1200" b="0">
                <a:ea typeface="宋体" panose="02010600030101010101" pitchFamily="2" charset="-122"/>
              </a:rPr>
              <a:t>集成了很多功能</a:t>
            </a:r>
            <a:r>
              <a:rPr lang="zh-CN" sz="1200" b="0">
                <a:latin typeface="Times New Roman" panose="02020603050405020304" charset="0"/>
                <a:ea typeface="宋体" panose="02010600030101010101" pitchFamily="2" charset="-122"/>
              </a:rPr>
              <a:t>，安装使用都较复杂，</a:t>
            </a:r>
            <a:r>
              <a:rPr lang="zh-CN" sz="1200" b="0">
                <a:ea typeface="宋体" panose="02010600030101010101" pitchFamily="2" charset="-122"/>
              </a:rPr>
              <a:t>办公室工作力求简化</a:t>
            </a:r>
            <a:r>
              <a:rPr lang="zh-CN" sz="1200" b="0">
                <a:latin typeface="Times New Roman" panose="02020603050405020304" charset="0"/>
                <a:ea typeface="宋体" panose="02010600030101010101" pitchFamily="2" charset="-122"/>
              </a:rPr>
              <a:t>，在本任务中</a:t>
            </a:r>
            <a:r>
              <a:rPr lang="zh-CN" sz="1200" b="0">
                <a:ea typeface="宋体" panose="02010600030101010101" pitchFamily="2" charset="-122"/>
              </a:rPr>
              <a:t>使用一款免费、轻便的国产刻录软件</a:t>
            </a:r>
            <a:r>
              <a:rPr lang="en-US" sz="1200" b="0">
                <a:latin typeface="Times New Roman" panose="02020603050405020304" charset="0"/>
                <a:ea typeface="宋体" panose="02010600030101010101" pitchFamily="2" charset="-122"/>
              </a:rPr>
              <a:t>——</a:t>
            </a:r>
            <a:r>
              <a:rPr lang="zh-CN" sz="1200" b="0">
                <a:ea typeface="宋体" panose="02010600030101010101" pitchFamily="2" charset="-122"/>
              </a:rPr>
              <a:t>光盘刻录大师</a:t>
            </a:r>
            <a:r>
              <a:rPr lang="zh-CN" sz="1200" b="0">
                <a:latin typeface="Times New Roman" panose="02020603050405020304" charset="0"/>
                <a:ea typeface="宋体" panose="02010600030101010101" pitchFamily="2" charset="-122"/>
              </a:rPr>
              <a:t>。</a:t>
            </a:r>
            <a:endParaRPr lang="zh-CN" altLang="en-US"/>
          </a:p>
        </p:txBody>
      </p:sp>
      <p:sp>
        <p:nvSpPr>
          <p:cNvPr id="2" name="文本框 1"/>
          <p:cNvSpPr txBox="1"/>
          <p:nvPr/>
        </p:nvSpPr>
        <p:spPr>
          <a:xfrm>
            <a:off x="626745" y="2346325"/>
            <a:ext cx="10167620" cy="460375"/>
          </a:xfrm>
          <a:prstGeom prst="rect">
            <a:avLst/>
          </a:prstGeom>
          <a:noFill/>
          <a:ln w="9525">
            <a:noFill/>
          </a:ln>
        </p:spPr>
        <p:txBody>
          <a:bodyPr wrap="square">
            <a:spAutoFit/>
          </a:bodyPr>
          <a:lstStyle/>
          <a:p>
            <a:pPr indent="306070"/>
            <a:r>
              <a:rPr lang="en-US" sz="1200" b="1">
                <a:latin typeface="Times New Roman" panose="02020603050405020304" charset="0"/>
                <a:ea typeface="宋体" panose="02010600030101010101" pitchFamily="2" charset="-122"/>
              </a:rPr>
              <a:t>4</a:t>
            </a:r>
            <a:r>
              <a:rPr lang="zh-CN" sz="1200" b="1">
                <a:latin typeface="Times New Roman" panose="02020603050405020304" charset="0"/>
                <a:ea typeface="宋体" panose="02010600030101010101" pitchFamily="2" charset="-122"/>
              </a:rPr>
              <a:t>．设备准备</a:t>
            </a:r>
            <a:endParaRPr lang="zh-CN" sz="1200" b="0">
              <a:latin typeface="Times New Roman" panose="02020603050405020304" charset="0"/>
              <a:ea typeface="宋体" panose="02010600030101010101" pitchFamily="2" charset="-122"/>
            </a:endParaRPr>
          </a:p>
          <a:p>
            <a:pPr indent="306070"/>
            <a:r>
              <a:rPr lang="zh-CN" sz="1200" b="0">
                <a:latin typeface="Times New Roman" panose="02020603050405020304" charset="0"/>
                <a:ea typeface="宋体" panose="02010600030101010101" pitchFamily="2" charset="-122"/>
              </a:rPr>
              <a:t>根据任务说明的要求，需要的设备清单如表</a:t>
            </a:r>
            <a:r>
              <a:rPr lang="en-US" sz="1200" b="0">
                <a:latin typeface="Times New Roman" panose="02020603050405020304" charset="0"/>
                <a:ea typeface="宋体" panose="02010600030101010101" pitchFamily="2" charset="-122"/>
              </a:rPr>
              <a:t>2.3.2</a:t>
            </a:r>
            <a:r>
              <a:rPr lang="zh-CN" sz="1200" b="0">
                <a:latin typeface="Times New Roman" panose="02020603050405020304" charset="0"/>
                <a:ea typeface="宋体" panose="02010600030101010101" pitchFamily="2" charset="-122"/>
              </a:rPr>
              <a:t>所示：</a:t>
            </a:r>
            <a:endParaRPr lang="zh-CN" altLang="en-US"/>
          </a:p>
        </p:txBody>
      </p:sp>
      <p:sp>
        <p:nvSpPr>
          <p:cNvPr id="3" name="文本框 2"/>
          <p:cNvSpPr txBox="1"/>
          <p:nvPr/>
        </p:nvSpPr>
        <p:spPr>
          <a:xfrm>
            <a:off x="3559175" y="2853690"/>
            <a:ext cx="5080000" cy="252730"/>
          </a:xfrm>
          <a:prstGeom prst="rect">
            <a:avLst/>
          </a:prstGeom>
          <a:noFill/>
          <a:ln w="9525">
            <a:noFill/>
          </a:ln>
        </p:spPr>
        <p:txBody>
          <a:bodyPr>
            <a:spAutoFit/>
          </a:bodyPr>
          <a:lstStyle/>
          <a:p>
            <a:pPr indent="0" algn="ctr"/>
            <a:r>
              <a:rPr lang="zh-CN" sz="1050" b="0">
                <a:ea typeface="宋体" panose="02010600030101010101" pitchFamily="2" charset="-122"/>
              </a:rPr>
              <a:t>表</a:t>
            </a:r>
            <a:r>
              <a:rPr lang="en-US" sz="1050" b="0">
                <a:latin typeface="宋体" panose="02010600030101010101" pitchFamily="2" charset="-122"/>
                <a:cs typeface="Times New Roman" panose="02020603050405020304" charset="0"/>
              </a:rPr>
              <a:t>2.3</a:t>
            </a:r>
            <a:r>
              <a:rPr lang="zh-CN" sz="1050" b="0">
                <a:ea typeface="宋体" panose="02010600030101010101" pitchFamily="2" charset="-122"/>
              </a:rPr>
              <a:t>.2 任务所需设备清单</a:t>
            </a:r>
            <a:endParaRPr lang="zh-CN" altLang="en-US"/>
          </a:p>
        </p:txBody>
      </p:sp>
      <p:pic>
        <p:nvPicPr>
          <p:cNvPr id="4" name="图片 3" descr="QC163NKLL@ALOZX7UG4U1`A"/>
          <p:cNvPicPr>
            <a:picLocks noChangeAspect="1"/>
          </p:cNvPicPr>
          <p:nvPr/>
        </p:nvPicPr>
        <p:blipFill>
          <a:blip r:embed="rId2"/>
          <a:stretch>
            <a:fillRect/>
          </a:stretch>
        </p:blipFill>
        <p:spPr>
          <a:xfrm>
            <a:off x="2642870" y="3106420"/>
            <a:ext cx="6200775" cy="3445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tags/tag1.xml><?xml version="1.0" encoding="utf-8"?>
<p:tagLst xmlns:p="http://schemas.openxmlformats.org/presentationml/2006/main">
  <p:tag name="MH" val="20170730141007"/>
  <p:tag name="MH_LIBRARY" val="GRAPHIC"/>
  <p:tag name="MH_TYPE" val="Other"/>
  <p:tag name="MH_ORDER" val="1"/>
</p:tagLst>
</file>

<file path=ppt/tags/tag10.xml><?xml version="1.0" encoding="utf-8"?>
<p:tagLst xmlns:p="http://schemas.openxmlformats.org/presentationml/2006/main">
  <p:tag name="MH" val="20170730141007"/>
  <p:tag name="MH_LIBRARY" val="GRAPHIC"/>
  <p:tag name="MH_TYPE" val="Other"/>
  <p:tag name="MH_ORDER" val="6"/>
</p:tagLst>
</file>

<file path=ppt/tags/tag11.xml><?xml version="1.0" encoding="utf-8"?>
<p:tagLst xmlns:p="http://schemas.openxmlformats.org/presentationml/2006/main">
  <p:tag name="MH" val="20170730141007"/>
  <p:tag name="MH_LIBRARY" val="GRAPHIC"/>
  <p:tag name="MH_TYPE" val="Other"/>
  <p:tag name="MH_ORDER" val="7"/>
</p:tagLst>
</file>

<file path=ppt/tags/tag12.xml><?xml version="1.0" encoding="utf-8"?>
<p:tagLst xmlns:p="http://schemas.openxmlformats.org/presentationml/2006/main">
  <p:tag name="MH" val="20170730141007"/>
  <p:tag name="MH_LIBRARY" val="GRAPHIC"/>
  <p:tag name="MH_TYPE" val="Other"/>
  <p:tag name="MH_ORDER" val="8"/>
</p:tagLst>
</file>

<file path=ppt/tags/tag13.xml><?xml version="1.0" encoding="utf-8"?>
<p:tagLst xmlns:p="http://schemas.openxmlformats.org/presentationml/2006/main">
  <p:tag name="MH" val="20170730141007"/>
  <p:tag name="MH_LIBRARY" val="GRAPHIC"/>
  <p:tag name="MH_TYPE" val="Other"/>
  <p:tag name="MH_ORDER" val="1"/>
</p:tagLst>
</file>

<file path=ppt/tags/tag14.xml><?xml version="1.0" encoding="utf-8"?>
<p:tagLst xmlns:p="http://schemas.openxmlformats.org/presentationml/2006/main">
  <p:tag name="MH" val="20170730141007"/>
  <p:tag name="MH_LIBRARY" val="GRAPHIC"/>
  <p:tag name="MH_TYPE" val="Other"/>
  <p:tag name="MH_ORDER" val="2"/>
</p:tagLst>
</file>

<file path=ppt/tags/tag15.xml><?xml version="1.0" encoding="utf-8"?>
<p:tagLst xmlns:p="http://schemas.openxmlformats.org/presentationml/2006/main">
  <p:tag name="MH" val="20170730141007"/>
  <p:tag name="MH_LIBRARY" val="GRAPHIC"/>
  <p:tag name="MH_TYPE" val="Other"/>
  <p:tag name="MH_ORDER" val="3"/>
</p:tagLst>
</file>

<file path=ppt/tags/tag16.xml><?xml version="1.0" encoding="utf-8"?>
<p:tagLst xmlns:p="http://schemas.openxmlformats.org/presentationml/2006/main">
  <p:tag name="MH" val="20170730141007"/>
  <p:tag name="MH_LIBRARY" val="GRAPHIC"/>
  <p:tag name="MH_TYPE" val="Other"/>
  <p:tag name="MH_ORDER" val="4"/>
</p:tagLst>
</file>

<file path=ppt/tags/tag2.xml><?xml version="1.0" encoding="utf-8"?>
<p:tagLst xmlns:p="http://schemas.openxmlformats.org/presentationml/2006/main">
  <p:tag name="MH" val="20170730141007"/>
  <p:tag name="MH_LIBRARY" val="GRAPHIC"/>
  <p:tag name="MH_TYPE" val="Other"/>
  <p:tag name="MH_ORDER" val="2"/>
</p:tagLst>
</file>

<file path=ppt/tags/tag3.xml><?xml version="1.0" encoding="utf-8"?>
<p:tagLst xmlns:p="http://schemas.openxmlformats.org/presentationml/2006/main">
  <p:tag name="MH" val="20170730141007"/>
  <p:tag name="MH_LIBRARY" val="GRAPHIC"/>
  <p:tag name="MH_TYPE" val="Other"/>
  <p:tag name="MH_ORDER" val="3"/>
</p:tagLst>
</file>

<file path=ppt/tags/tag4.xml><?xml version="1.0" encoding="utf-8"?>
<p:tagLst xmlns:p="http://schemas.openxmlformats.org/presentationml/2006/main">
  <p:tag name="MH" val="20170730141007"/>
  <p:tag name="MH_LIBRARY" val="GRAPHIC"/>
  <p:tag name="MH_TYPE" val="Other"/>
  <p:tag name="MH_ORDER" val="4"/>
</p:tagLst>
</file>

<file path=ppt/tags/tag5.xml><?xml version="1.0" encoding="utf-8"?>
<p:tagLst xmlns:p="http://schemas.openxmlformats.org/presentationml/2006/main">
  <p:tag name="MH" val="20170730141007"/>
  <p:tag name="MH_LIBRARY" val="GRAPHIC"/>
  <p:tag name="MH_TYPE" val="Other"/>
  <p:tag name="MH_ORDER" val="9"/>
</p:tagLst>
</file>

<file path=ppt/tags/tag6.xml><?xml version="1.0" encoding="utf-8"?>
<p:tagLst xmlns:p="http://schemas.openxmlformats.org/presentationml/2006/main">
  <p:tag name="MH" val="20170730141007"/>
  <p:tag name="MH_LIBRARY" val="GRAPHIC"/>
  <p:tag name="MH_TYPE" val="Other"/>
  <p:tag name="MH_ORDER" val="10"/>
</p:tagLst>
</file>

<file path=ppt/tags/tag7.xml><?xml version="1.0" encoding="utf-8"?>
<p:tagLst xmlns:p="http://schemas.openxmlformats.org/presentationml/2006/main">
  <p:tag name="MH" val="20170730141007"/>
  <p:tag name="MH_LIBRARY" val="GRAPHIC"/>
  <p:tag name="MH_TYPE" val="Other"/>
  <p:tag name="MH_ORDER" val="11"/>
</p:tagLst>
</file>

<file path=ppt/tags/tag8.xml><?xml version="1.0" encoding="utf-8"?>
<p:tagLst xmlns:p="http://schemas.openxmlformats.org/presentationml/2006/main">
  <p:tag name="MH" val="20170730141007"/>
  <p:tag name="MH_LIBRARY" val="GRAPHIC"/>
  <p:tag name="MH_TYPE" val="Other"/>
  <p:tag name="MH_ORDER" val="12"/>
</p:tagLst>
</file>

<file path=ppt/tags/tag9.xml><?xml version="1.0" encoding="utf-8"?>
<p:tagLst xmlns:p="http://schemas.openxmlformats.org/presentationml/2006/main">
  <p:tag name="MH" val="20170730141007"/>
  <p:tag name="MH_LIBRARY" val="GRAPHIC"/>
  <p:tag name="MH_TYPE" val="Other"/>
  <p:tag name="MH_ORDER" val="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9200</Words>
  <Application>WPS 演示</Application>
  <PresentationFormat>自定义</PresentationFormat>
  <Paragraphs>758</Paragraphs>
  <Slides>45</Slides>
  <Notes>14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45</vt:i4>
      </vt:variant>
    </vt:vector>
  </HeadingPairs>
  <TitlesOfParts>
    <vt:vector size="65" baseType="lpstr">
      <vt:lpstr>Arial</vt:lpstr>
      <vt:lpstr>宋体</vt:lpstr>
      <vt:lpstr>Wingdings</vt:lpstr>
      <vt:lpstr>微软雅黑</vt:lpstr>
      <vt:lpstr>幼圆</vt:lpstr>
      <vt:lpstr>仿宋_GB2312</vt:lpstr>
      <vt:lpstr>Cambria</vt:lpstr>
      <vt:lpstr>Times New Roman</vt:lpstr>
      <vt:lpstr>Calibri</vt:lpstr>
      <vt:lpstr>Calibri</vt:lpstr>
      <vt:lpstr>Times New Roman</vt:lpstr>
      <vt:lpstr>楷体</vt:lpstr>
      <vt:lpstr>Arial</vt:lpstr>
      <vt:lpstr>Arial Unicode MS</vt:lpstr>
      <vt:lpstr>黑体</vt:lpstr>
      <vt:lpstr>Arial Narrow</vt:lpstr>
      <vt:lpstr>Tempus Sans ITC</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creator>12sc.taobao.com</dc:creator>
  <cp:lastModifiedBy>86180</cp:lastModifiedBy>
  <cp:revision>221</cp:revision>
  <dcterms:created xsi:type="dcterms:W3CDTF">2015-02-02T06:52:00Z</dcterms:created>
  <dcterms:modified xsi:type="dcterms:W3CDTF">2022-01-14T13:26:45Z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2052-11.1.0.9192</vt:lpwstr>
  </property>
  <property fmtid="{D5CDD505-2E9C-101B-9397-08002B2CF9AE}" pid="3" name="ICV">
    <vt:lpwstr>9ECA20B2CEF04D928B9B00A6602BB866</vt:lpwstr>
  </property>
</Properties>
</file>