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0" r:id="rId3"/>
  </p:sldMasterIdLst>
  <p:notesMasterIdLst>
    <p:notesMasterId r:id="rId10"/>
  </p:notesMasterIdLst>
  <p:sldIdLst>
    <p:sldId id="334" r:id="rId4"/>
    <p:sldId id="335" r:id="rId5"/>
    <p:sldId id="336" r:id="rId6"/>
    <p:sldId id="338" r:id="rId7"/>
    <p:sldId id="339" r:id="rId8"/>
    <p:sldId id="258" r:id="rId9"/>
    <p:sldId id="272" r:id="rId11"/>
    <p:sldId id="342" r:id="rId12"/>
    <p:sldId id="341" r:id="rId13"/>
    <p:sldId id="377" r:id="rId14"/>
    <p:sldId id="378" r:id="rId15"/>
    <p:sldId id="379" r:id="rId16"/>
    <p:sldId id="273" r:id="rId17"/>
    <p:sldId id="380" r:id="rId18"/>
    <p:sldId id="274" r:id="rId19"/>
    <p:sldId id="381" r:id="rId20"/>
    <p:sldId id="275" r:id="rId21"/>
    <p:sldId id="382" r:id="rId22"/>
    <p:sldId id="430" r:id="rId23"/>
    <p:sldId id="431" r:id="rId24"/>
    <p:sldId id="432" r:id="rId25"/>
    <p:sldId id="433" r:id="rId26"/>
    <p:sldId id="434" r:id="rId27"/>
    <p:sldId id="435" r:id="rId28"/>
    <p:sldId id="436" r:id="rId29"/>
    <p:sldId id="437" r:id="rId30"/>
    <p:sldId id="438" r:id="rId31"/>
    <p:sldId id="439" r:id="rId32"/>
    <p:sldId id="440" r:id="rId33"/>
    <p:sldId id="441" r:id="rId34"/>
    <p:sldId id="442" r:id="rId35"/>
    <p:sldId id="443" r:id="rId36"/>
    <p:sldId id="444" r:id="rId37"/>
    <p:sldId id="453" r:id="rId38"/>
    <p:sldId id="447" r:id="rId39"/>
    <p:sldId id="448" r:id="rId40"/>
    <p:sldId id="449" r:id="rId41"/>
    <p:sldId id="450" r:id="rId42"/>
    <p:sldId id="451" r:id="rId43"/>
    <p:sldId id="452" r:id="rId44"/>
    <p:sldId id="454" r:id="rId45"/>
    <p:sldId id="455" r:id="rId46"/>
    <p:sldId id="295" r:id="rId47"/>
  </p:sldIdLst>
  <p:sldSz cx="12198350" cy="6859270"/>
  <p:notesSz cx="6858000" cy="9144000"/>
  <p:defaultTextStyle>
    <a:defPPr>
      <a:defRPr lang="zh-CN"/>
    </a:defPPr>
    <a:lvl1pPr marL="0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9025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3220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8050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2245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7075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1270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6100" algn="l" defTabSz="1089025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007FB2"/>
    <a:srgbClr val="0095CC"/>
    <a:srgbClr val="EEB93A"/>
    <a:srgbClr val="FC3F2C"/>
    <a:srgbClr val="104183"/>
    <a:srgbClr val="4A9E83"/>
    <a:srgbClr val="59B197"/>
    <a:srgbClr val="FC8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3" autoAdjust="0"/>
    <p:restoredTop sz="60444" autoAdjust="0"/>
  </p:normalViewPr>
  <p:slideViewPr>
    <p:cSldViewPr>
      <p:cViewPr varScale="1">
        <p:scale>
          <a:sx n="66" d="100"/>
          <a:sy n="66" d="100"/>
        </p:scale>
        <p:origin x="760" y="72"/>
      </p:cViewPr>
      <p:guideLst>
        <p:guide orient="horz" pos="2059"/>
        <p:guide pos="39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BA9A04-298B-4049-8C60-C9149E2C1F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9025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33220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78050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22245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7075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1270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6100" algn="l" defTabSz="1089025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http://docer.wps.cn</a:t>
            </a:r>
            <a:endParaRPr lang="zh-CN" altLang="en-US"/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fld id="{57D548EC-D78C-4E2B-8163-69B06428AC45}" type="slidenum">
              <a:rPr lang="zh-CN" altLang="en-US" sz="1200"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6749DE-0A4A-4294-B127-30FDF2A88C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876" y="2130922"/>
            <a:ext cx="10368598" cy="14703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754" y="3887100"/>
            <a:ext cx="8538845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8093" y="274705"/>
            <a:ext cx="3661622" cy="585446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228" y="274705"/>
            <a:ext cx="10781563" cy="585446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1067415" y="6381115"/>
            <a:ext cx="865505" cy="360680"/>
            <a:chOff x="17235" y="581"/>
            <a:chExt cx="1363" cy="568"/>
          </a:xfrm>
        </p:grpSpPr>
        <p:grpSp>
          <p:nvGrpSpPr>
            <p:cNvPr id="16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17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组合 4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24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 userDrawn="1"/>
        </p:nvGrpSpPr>
        <p:grpSpPr>
          <a:xfrm>
            <a:off x="0" y="311785"/>
            <a:ext cx="12198350" cy="632460"/>
            <a:chOff x="0" y="378"/>
            <a:chExt cx="19210" cy="996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1066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12628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1459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12587" y="667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14555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16558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7F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rgbClr val="FC3F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7FB2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0995660" y="6381115"/>
            <a:ext cx="865505" cy="360680"/>
            <a:chOff x="17235" y="581"/>
            <a:chExt cx="1363" cy="568"/>
          </a:xfrm>
        </p:grpSpPr>
        <p:grpSp>
          <p:nvGrpSpPr>
            <p:cNvPr id="2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17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6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 userDrawn="1"/>
        </p:nvGrpSpPr>
        <p:grpSpPr>
          <a:xfrm>
            <a:off x="0" y="311785"/>
            <a:ext cx="12198350" cy="633095"/>
            <a:chOff x="0" y="378"/>
            <a:chExt cx="19210" cy="997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10663" y="379"/>
              <a:ext cx="1927" cy="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12628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1459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 userDrawn="1"/>
          </p:nvSpPr>
          <p:spPr>
            <a:xfrm>
              <a:off x="14555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 userDrawn="1"/>
          </p:nvSpPr>
          <p:spPr>
            <a:xfrm>
              <a:off x="16558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0995660" y="6381115"/>
            <a:ext cx="865505" cy="360680"/>
            <a:chOff x="17235" y="581"/>
            <a:chExt cx="1363" cy="568"/>
          </a:xfrm>
        </p:grpSpPr>
        <p:grpSp>
          <p:nvGrpSpPr>
            <p:cNvPr id="2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17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6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 userDrawn="1"/>
        </p:nvGrpSpPr>
        <p:grpSpPr>
          <a:xfrm>
            <a:off x="0" y="311785"/>
            <a:ext cx="12198350" cy="633095"/>
            <a:chOff x="0" y="378"/>
            <a:chExt cx="19210" cy="997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10663" y="379"/>
              <a:ext cx="1927" cy="846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12628" y="379"/>
              <a:ext cx="1927" cy="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1459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 userDrawn="1"/>
          </p:nvSpPr>
          <p:spPr>
            <a:xfrm>
              <a:off x="1071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 userDrawn="1"/>
          </p:nvSpPr>
          <p:spPr>
            <a:xfrm>
              <a:off x="16558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0995660" y="6381115"/>
            <a:ext cx="865505" cy="360680"/>
            <a:chOff x="17235" y="581"/>
            <a:chExt cx="1363" cy="568"/>
          </a:xfrm>
        </p:grpSpPr>
        <p:grpSp>
          <p:nvGrpSpPr>
            <p:cNvPr id="2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3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7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组合 8"/>
          <p:cNvGrpSpPr/>
          <p:nvPr userDrawn="1"/>
        </p:nvGrpSpPr>
        <p:grpSpPr>
          <a:xfrm>
            <a:off x="0" y="311785"/>
            <a:ext cx="12198350" cy="633095"/>
            <a:chOff x="0" y="378"/>
            <a:chExt cx="19210" cy="997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10663" y="379"/>
              <a:ext cx="1927" cy="846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12628" y="379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14593" y="379"/>
              <a:ext cx="1927" cy="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1071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 userDrawn="1"/>
          </p:nvSpPr>
          <p:spPr>
            <a:xfrm>
              <a:off x="1260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0995660" y="6381115"/>
            <a:ext cx="865505" cy="360680"/>
            <a:chOff x="17235" y="581"/>
            <a:chExt cx="1363" cy="568"/>
          </a:xfrm>
        </p:grpSpPr>
        <p:grpSp>
          <p:nvGrpSpPr>
            <p:cNvPr id="2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3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7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组合 8"/>
          <p:cNvGrpSpPr/>
          <p:nvPr userDrawn="1"/>
        </p:nvGrpSpPr>
        <p:grpSpPr>
          <a:xfrm>
            <a:off x="0" y="311785"/>
            <a:ext cx="12198350" cy="633095"/>
            <a:chOff x="0" y="378"/>
            <a:chExt cx="19210" cy="997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10663" y="379"/>
              <a:ext cx="1927" cy="846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12628" y="379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14593" y="379"/>
              <a:ext cx="1927" cy="846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>
              <a:off x="16636" y="379"/>
              <a:ext cx="1927" cy="8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1071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 userDrawn="1"/>
          </p:nvSpPr>
          <p:spPr>
            <a:xfrm>
              <a:off x="1260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矩形 32"/>
          <p:cNvSpPr/>
          <p:nvPr userDrawn="1"/>
        </p:nvSpPr>
        <p:spPr>
          <a:xfrm>
            <a:off x="9225915" y="47815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585" y="4407921"/>
            <a:ext cx="10368598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585" y="2907390"/>
            <a:ext cx="10368598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9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3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8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4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6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0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1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7F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228" y="1600571"/>
            <a:ext cx="7221593" cy="4528598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8126" y="1600571"/>
            <a:ext cx="7221593" cy="4528598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876" y="2130922"/>
            <a:ext cx="10368598" cy="147036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754" y="3887100"/>
            <a:ext cx="8538845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585" y="4407921"/>
            <a:ext cx="10368598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585" y="2907390"/>
            <a:ext cx="10368598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9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3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8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4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6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0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1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228" y="1600571"/>
            <a:ext cx="7221593" cy="4528598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8126" y="1600571"/>
            <a:ext cx="7221593" cy="4528598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9" y="274701"/>
            <a:ext cx="10978515" cy="114326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9" y="1535469"/>
            <a:ext cx="5389723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7415" indent="0">
              <a:buNone/>
              <a:defRPr sz="1900" b="1"/>
            </a:lvl5pPr>
            <a:lvl6pPr marL="2721610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919" y="2175382"/>
            <a:ext cx="5389723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593" y="1535469"/>
            <a:ext cx="5391840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7415" indent="0">
              <a:buNone/>
              <a:defRPr sz="1900" b="1"/>
            </a:lvl5pPr>
            <a:lvl6pPr marL="2721610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593" y="2175382"/>
            <a:ext cx="5391840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22" y="273113"/>
            <a:ext cx="4013173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216" y="273117"/>
            <a:ext cx="6819216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922" y="1435436"/>
            <a:ext cx="4013173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7415" indent="0">
              <a:buNone/>
              <a:defRPr sz="1100"/>
            </a:lvl5pPr>
            <a:lvl6pPr marL="2721610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19" y="274701"/>
            <a:ext cx="10978515" cy="1143265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9" y="1535469"/>
            <a:ext cx="5389723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7415" indent="0">
              <a:buNone/>
              <a:defRPr sz="1900" b="1"/>
            </a:lvl5pPr>
            <a:lvl6pPr marL="2721610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919" y="2175382"/>
            <a:ext cx="5389723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6593" y="1535469"/>
            <a:ext cx="5391840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7415" indent="0">
              <a:buNone/>
              <a:defRPr sz="1900" b="1"/>
            </a:lvl5pPr>
            <a:lvl6pPr marL="2721610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6593" y="2175382"/>
            <a:ext cx="5391840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1715"/>
            <a:ext cx="7319010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920"/>
            <a:ext cx="7319010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195" indent="0">
              <a:buNone/>
              <a:defRPr sz="3300"/>
            </a:lvl2pPr>
            <a:lvl3pPr marL="1088390" indent="0">
              <a:buNone/>
              <a:defRPr sz="2900"/>
            </a:lvl3pPr>
            <a:lvl4pPr marL="1632585" indent="0">
              <a:buNone/>
              <a:defRPr sz="2400"/>
            </a:lvl4pPr>
            <a:lvl5pPr marL="2177415" indent="0">
              <a:buNone/>
              <a:defRPr sz="2400"/>
            </a:lvl5pPr>
            <a:lvl6pPr marL="2721610" indent="0">
              <a:buNone/>
              <a:defRPr sz="2400"/>
            </a:lvl6pPr>
            <a:lvl7pPr marL="3265805" indent="0">
              <a:buNone/>
              <a:defRPr sz="2400"/>
            </a:lvl7pPr>
            <a:lvl8pPr marL="3810000" indent="0">
              <a:buNone/>
              <a:defRPr sz="2400"/>
            </a:lvl8pPr>
            <a:lvl9pPr marL="435419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8581"/>
            <a:ext cx="7319010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7415" indent="0">
              <a:buNone/>
              <a:defRPr sz="1100"/>
            </a:lvl5pPr>
            <a:lvl6pPr marL="2721610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8093" y="274705"/>
            <a:ext cx="3661622" cy="585446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228" y="274705"/>
            <a:ext cx="10781563" cy="585446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1067415" y="6381115"/>
            <a:ext cx="865505" cy="360680"/>
            <a:chOff x="17235" y="581"/>
            <a:chExt cx="1363" cy="568"/>
          </a:xfrm>
        </p:grpSpPr>
        <p:grpSp>
          <p:nvGrpSpPr>
            <p:cNvPr id="16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17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" name="组合 4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24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 userDrawn="1"/>
        </p:nvGrpSpPr>
        <p:grpSpPr>
          <a:xfrm>
            <a:off x="0" y="311785"/>
            <a:ext cx="12198350" cy="632460"/>
            <a:chOff x="0" y="378"/>
            <a:chExt cx="19210" cy="996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1066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12628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 userDrawn="1"/>
          </p:nvSpPr>
          <p:spPr>
            <a:xfrm>
              <a:off x="1459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12587" y="667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14555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16558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17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2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7F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rgbClr val="FC3F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007FB2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0995660" y="6381115"/>
            <a:ext cx="865505" cy="360680"/>
            <a:chOff x="17235" y="581"/>
            <a:chExt cx="1363" cy="568"/>
          </a:xfrm>
        </p:grpSpPr>
        <p:grpSp>
          <p:nvGrpSpPr>
            <p:cNvPr id="2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17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6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 userDrawn="1"/>
        </p:nvGrpSpPr>
        <p:grpSpPr>
          <a:xfrm>
            <a:off x="0" y="311785"/>
            <a:ext cx="12198350" cy="633095"/>
            <a:chOff x="0" y="378"/>
            <a:chExt cx="19210" cy="997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10663" y="379"/>
              <a:ext cx="1927" cy="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12628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1459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 userDrawn="1"/>
          </p:nvSpPr>
          <p:spPr>
            <a:xfrm>
              <a:off x="14555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 userDrawn="1"/>
          </p:nvSpPr>
          <p:spPr>
            <a:xfrm>
              <a:off x="16558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0995660" y="6381115"/>
            <a:ext cx="865505" cy="360680"/>
            <a:chOff x="17235" y="581"/>
            <a:chExt cx="1363" cy="568"/>
          </a:xfrm>
        </p:grpSpPr>
        <p:grpSp>
          <p:nvGrpSpPr>
            <p:cNvPr id="2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17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3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6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 userDrawn="1"/>
        </p:nvGrpSpPr>
        <p:grpSpPr>
          <a:xfrm>
            <a:off x="0" y="311785"/>
            <a:ext cx="12198350" cy="633095"/>
            <a:chOff x="0" y="378"/>
            <a:chExt cx="19210" cy="997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10663" y="379"/>
              <a:ext cx="1927" cy="846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12628" y="379"/>
              <a:ext cx="1927" cy="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14593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 userDrawn="1"/>
          </p:nvSpPr>
          <p:spPr>
            <a:xfrm>
              <a:off x="1071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 userDrawn="1"/>
          </p:nvSpPr>
          <p:spPr>
            <a:xfrm>
              <a:off x="16558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0995660" y="6381115"/>
            <a:ext cx="865505" cy="360680"/>
            <a:chOff x="17235" y="581"/>
            <a:chExt cx="1363" cy="568"/>
          </a:xfrm>
        </p:grpSpPr>
        <p:grpSp>
          <p:nvGrpSpPr>
            <p:cNvPr id="2" name="组合 5"/>
            <p:cNvGrpSpPr/>
            <p:nvPr userDrawn="1"/>
          </p:nvGrpSpPr>
          <p:grpSpPr bwMode="auto">
            <a:xfrm>
              <a:off x="17235" y="581"/>
              <a:ext cx="568" cy="568"/>
              <a:chOff x="11226607" y="6533712"/>
              <a:chExt cx="360000" cy="360000"/>
            </a:xfrm>
            <a:solidFill>
              <a:schemeClr val="bg1"/>
            </a:solidFill>
          </p:grpSpPr>
          <p:sp>
            <p:nvSpPr>
              <p:cNvPr id="3" name="椭圆 15"/>
              <p:cNvSpPr/>
              <p:nvPr userDrawn="1"/>
            </p:nvSpPr>
            <p:spPr>
              <a:xfrm>
                <a:off x="11226607" y="65337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" name="燕尾形 16">
                <a:hlinkClick r:id="" action="ppaction://hlinkshowjump?jump=previousslide"/>
              </p:cNvPr>
              <p:cNvSpPr/>
              <p:nvPr userDrawn="1"/>
            </p:nvSpPr>
            <p:spPr>
              <a:xfrm flipH="1">
                <a:off x="11320176" y="66272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 userDrawn="1"/>
          </p:nvGrpSpPr>
          <p:grpSpPr bwMode="auto">
            <a:xfrm>
              <a:off x="18030" y="581"/>
              <a:ext cx="568" cy="568"/>
              <a:chOff x="11103607" y="6381312"/>
              <a:chExt cx="360000" cy="360000"/>
            </a:xfrm>
            <a:solidFill>
              <a:schemeClr val="bg1"/>
            </a:solidFill>
          </p:grpSpPr>
          <p:sp>
            <p:nvSpPr>
              <p:cNvPr id="7" name="椭圆 2"/>
              <p:cNvSpPr/>
              <p:nvPr userDrawn="1"/>
            </p:nvSpPr>
            <p:spPr>
              <a:xfrm>
                <a:off x="11103607" y="6381312"/>
                <a:ext cx="360000" cy="360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" name="燕尾形 3">
                <a:hlinkClick r:id="" action="ppaction://hlinkshowjump?jump=nextslide"/>
              </p:cNvPr>
              <p:cNvSpPr/>
              <p:nvPr userDrawn="1"/>
            </p:nvSpPr>
            <p:spPr>
              <a:xfrm>
                <a:off x="11197176" y="6474881"/>
                <a:ext cx="172863" cy="172863"/>
              </a:xfrm>
              <a:prstGeom prst="chevron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组合 8"/>
          <p:cNvGrpSpPr/>
          <p:nvPr userDrawn="1"/>
        </p:nvGrpSpPr>
        <p:grpSpPr>
          <a:xfrm>
            <a:off x="0" y="311785"/>
            <a:ext cx="12198350" cy="633095"/>
            <a:chOff x="0" y="378"/>
            <a:chExt cx="19210" cy="997"/>
          </a:xfrm>
        </p:grpSpPr>
        <p:sp>
          <p:nvSpPr>
            <p:cNvPr id="10" name="矩形 6"/>
            <p:cNvSpPr/>
            <p:nvPr userDrawn="1"/>
          </p:nvSpPr>
          <p:spPr>
            <a:xfrm>
              <a:off x="0" y="378"/>
              <a:ext cx="19210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10663" y="379"/>
              <a:ext cx="1927" cy="846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任务准备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12628" y="379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任务实施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14593" y="379"/>
              <a:ext cx="1927" cy="8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任务拓展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"/>
            <p:cNvSpPr/>
            <p:nvPr userDrawn="1"/>
          </p:nvSpPr>
          <p:spPr>
            <a:xfrm>
              <a:off x="0" y="1318"/>
              <a:ext cx="19210" cy="5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3" name="矩形 3"/>
            <p:cNvSpPr/>
            <p:nvPr userDrawn="1"/>
          </p:nvSpPr>
          <p:spPr>
            <a:xfrm>
              <a:off x="8698" y="378"/>
              <a:ext cx="1927" cy="84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任务说明</a:t>
              </a:r>
              <a:endPara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>
              <a:off x="16636" y="379"/>
              <a:ext cx="1927" cy="8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拓展延伸</a:t>
              </a:r>
              <a:endPara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1071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 userDrawn="1"/>
          </p:nvSpPr>
          <p:spPr>
            <a:xfrm>
              <a:off x="12603" y="666"/>
              <a:ext cx="28" cy="39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6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9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7F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922" y="273113"/>
            <a:ext cx="4013173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9216" y="273117"/>
            <a:ext cx="6819216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922" y="1435436"/>
            <a:ext cx="4013173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7415" indent="0">
              <a:buNone/>
              <a:defRPr sz="1100"/>
            </a:lvl5pPr>
            <a:lvl6pPr marL="2721610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8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 userDrawn="1"/>
        </p:nvSpPr>
        <p:spPr>
          <a:xfrm>
            <a:off x="7491413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8739188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 userDrawn="1"/>
        </p:nvSpPr>
        <p:spPr>
          <a:xfrm>
            <a:off x="9986963" y="333375"/>
            <a:ext cx="1223962" cy="4318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矩形 3"/>
          <p:cNvSpPr/>
          <p:nvPr userDrawn="1"/>
        </p:nvSpPr>
        <p:spPr>
          <a:xfrm>
            <a:off x="6243638" y="333375"/>
            <a:ext cx="1223962" cy="4318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工作概述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6"/>
          <p:cNvSpPr/>
          <p:nvPr userDrawn="1"/>
        </p:nvSpPr>
        <p:spPr>
          <a:xfrm>
            <a:off x="0" y="333375"/>
            <a:ext cx="12198350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8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图形绘制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 userDrawn="1"/>
        </p:nvSpPr>
        <p:spPr>
          <a:xfrm>
            <a:off x="6770886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完成情况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 userDrawn="1"/>
        </p:nvSpPr>
        <p:spPr>
          <a:xfrm>
            <a:off x="8018661" y="333375"/>
            <a:ext cx="1223962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工作不足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 userDrawn="1"/>
        </p:nvSpPr>
        <p:spPr>
          <a:xfrm>
            <a:off x="9266436" y="333375"/>
            <a:ext cx="1223962" cy="43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00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明年计划</a:t>
            </a:r>
            <a:endParaRPr lang="zh-CN" altLang="en-US" sz="2000" b="1" dirty="0">
              <a:solidFill>
                <a:srgbClr val="0099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1"/>
          <p:cNvSpPr/>
          <p:nvPr userDrawn="1"/>
        </p:nvSpPr>
        <p:spPr>
          <a:xfrm>
            <a:off x="0" y="765175"/>
            <a:ext cx="12198350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矩形 3"/>
          <p:cNvSpPr/>
          <p:nvPr userDrawn="1"/>
        </p:nvSpPr>
        <p:spPr>
          <a:xfrm>
            <a:off x="5523111" y="333375"/>
            <a:ext cx="1223962" cy="43180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工作重点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5"/>
          <p:cNvGrpSpPr/>
          <p:nvPr userDrawn="1"/>
        </p:nvGrpSpPr>
        <p:grpSpPr bwMode="auto">
          <a:xfrm>
            <a:off x="10944225" y="369093"/>
            <a:ext cx="360363" cy="360363"/>
            <a:chOff x="11226607" y="6533712"/>
            <a:chExt cx="360000" cy="360000"/>
          </a:xfrm>
          <a:solidFill>
            <a:schemeClr val="bg1"/>
          </a:solidFill>
        </p:grpSpPr>
        <p:sp>
          <p:nvSpPr>
            <p:cNvPr id="31" name="椭圆 15"/>
            <p:cNvSpPr/>
            <p:nvPr userDrawn="1"/>
          </p:nvSpPr>
          <p:spPr>
            <a:xfrm>
              <a:off x="11226607" y="65337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燕尾形 16">
              <a:hlinkClick r:id="" action="ppaction://hlinkshowjump?jump=previousslide"/>
            </p:cNvPr>
            <p:cNvSpPr/>
            <p:nvPr userDrawn="1"/>
          </p:nvSpPr>
          <p:spPr>
            <a:xfrm flipH="1">
              <a:off x="11320176" y="66272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4"/>
          <p:cNvGrpSpPr/>
          <p:nvPr userDrawn="1"/>
        </p:nvGrpSpPr>
        <p:grpSpPr bwMode="auto">
          <a:xfrm>
            <a:off x="11449050" y="369093"/>
            <a:ext cx="360363" cy="360363"/>
            <a:chOff x="11103607" y="6381312"/>
            <a:chExt cx="360000" cy="360000"/>
          </a:xfrm>
          <a:solidFill>
            <a:schemeClr val="bg1"/>
          </a:solidFill>
        </p:grpSpPr>
        <p:sp>
          <p:nvSpPr>
            <p:cNvPr id="34" name="椭圆 2"/>
            <p:cNvSpPr/>
            <p:nvPr userDrawn="1"/>
          </p:nvSpPr>
          <p:spPr>
            <a:xfrm>
              <a:off x="11103607" y="6381312"/>
              <a:ext cx="360000" cy="360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燕尾形 3">
              <a:hlinkClick r:id="" action="ppaction://hlinkshowjump?jump=nextslide"/>
            </p:cNvPr>
            <p:cNvSpPr/>
            <p:nvPr userDrawn="1"/>
          </p:nvSpPr>
          <p:spPr>
            <a:xfrm>
              <a:off x="11197176" y="6474881"/>
              <a:ext cx="172863" cy="172863"/>
            </a:xfrm>
            <a:prstGeom prst="chevron">
              <a:avLst/>
            </a:prstGeom>
            <a:solidFill>
              <a:srgbClr val="00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6" name="矩形 6"/>
          <p:cNvSpPr/>
          <p:nvPr userDrawn="1"/>
        </p:nvSpPr>
        <p:spPr>
          <a:xfrm>
            <a:off x="0" y="6562584"/>
            <a:ext cx="12198350" cy="297004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矩形 1"/>
          <p:cNvSpPr/>
          <p:nvPr userDrawn="1"/>
        </p:nvSpPr>
        <p:spPr>
          <a:xfrm>
            <a:off x="0" y="6598716"/>
            <a:ext cx="12198350" cy="714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962" y="4801715"/>
            <a:ext cx="7319010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962" y="612920"/>
            <a:ext cx="7319010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195" indent="0">
              <a:buNone/>
              <a:defRPr sz="3300"/>
            </a:lvl2pPr>
            <a:lvl3pPr marL="1088390" indent="0">
              <a:buNone/>
              <a:defRPr sz="2900"/>
            </a:lvl3pPr>
            <a:lvl4pPr marL="1632585" indent="0">
              <a:buNone/>
              <a:defRPr sz="2400"/>
            </a:lvl4pPr>
            <a:lvl5pPr marL="2177415" indent="0">
              <a:buNone/>
              <a:defRPr sz="2400"/>
            </a:lvl5pPr>
            <a:lvl6pPr marL="2721610" indent="0">
              <a:buNone/>
              <a:defRPr sz="2400"/>
            </a:lvl6pPr>
            <a:lvl7pPr marL="3265805" indent="0">
              <a:buNone/>
              <a:defRPr sz="2400"/>
            </a:lvl7pPr>
            <a:lvl8pPr marL="3810000" indent="0">
              <a:buNone/>
              <a:defRPr sz="2400"/>
            </a:lvl8pPr>
            <a:lvl9pPr marL="435419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962" y="5368581"/>
            <a:ext cx="7319010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7415" indent="0">
              <a:buNone/>
              <a:defRPr sz="1100"/>
            </a:lvl5pPr>
            <a:lvl6pPr marL="2721610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2" Type="http://schemas.openxmlformats.org/officeDocument/2006/relationships/theme" Target="../theme/theme1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0.xml"/><Relationship Id="rId8" Type="http://schemas.openxmlformats.org/officeDocument/2006/relationships/slideLayout" Target="../slideLayouts/slideLayout49.xml"/><Relationship Id="rId7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6.xml"/><Relationship Id="rId42" Type="http://schemas.openxmlformats.org/officeDocument/2006/relationships/theme" Target="../theme/theme2.xml"/><Relationship Id="rId41" Type="http://schemas.openxmlformats.org/officeDocument/2006/relationships/slideLayout" Target="../slideLayouts/slideLayout82.xml"/><Relationship Id="rId4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5.xml"/><Relationship Id="rId39" Type="http://schemas.openxmlformats.org/officeDocument/2006/relationships/slideLayout" Target="../slideLayouts/slideLayout80.xml"/><Relationship Id="rId38" Type="http://schemas.openxmlformats.org/officeDocument/2006/relationships/slideLayout" Target="../slideLayouts/slideLayout79.xml"/><Relationship Id="rId37" Type="http://schemas.openxmlformats.org/officeDocument/2006/relationships/slideLayout" Target="../slideLayouts/slideLayout78.xml"/><Relationship Id="rId36" Type="http://schemas.openxmlformats.org/officeDocument/2006/relationships/slideLayout" Target="../slideLayouts/slideLayout77.xml"/><Relationship Id="rId35" Type="http://schemas.openxmlformats.org/officeDocument/2006/relationships/slideLayout" Target="../slideLayouts/slideLayout76.xml"/><Relationship Id="rId34" Type="http://schemas.openxmlformats.org/officeDocument/2006/relationships/slideLayout" Target="../slideLayouts/slideLayout75.xml"/><Relationship Id="rId33" Type="http://schemas.openxmlformats.org/officeDocument/2006/relationships/slideLayout" Target="../slideLayouts/slideLayout74.xml"/><Relationship Id="rId32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72.xml"/><Relationship Id="rId30" Type="http://schemas.openxmlformats.org/officeDocument/2006/relationships/slideLayout" Target="../slideLayouts/slideLayout71.xml"/><Relationship Id="rId3" Type="http://schemas.openxmlformats.org/officeDocument/2006/relationships/slideLayout" Target="../slideLayouts/slideLayout44.xml"/><Relationship Id="rId29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68.xml"/><Relationship Id="rId26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66.xml"/><Relationship Id="rId24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63.xml"/><Relationship Id="rId21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3.xml"/><Relationship Id="rId19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1.xml"/><Relationship Id="rId1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919" y="274701"/>
            <a:ext cx="10978515" cy="1143265"/>
          </a:xfrm>
          <a:prstGeom prst="rect">
            <a:avLst/>
          </a:prstGeom>
        </p:spPr>
        <p:txBody>
          <a:bodyPr vert="horz" lIns="108857" tIns="54429" rIns="108857" bIns="54429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9" y="1600574"/>
            <a:ext cx="10978515" cy="4527011"/>
          </a:xfrm>
          <a:prstGeom prst="rect">
            <a:avLst/>
          </a:prstGeom>
        </p:spPr>
        <p:txBody>
          <a:bodyPr vert="horz" lIns="108857" tIns="54429" rIns="108857" bIns="54429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vert="horz" lIns="108857" tIns="54429" rIns="108857" bIns="5442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7771" y="6357822"/>
            <a:ext cx="3862811" cy="365210"/>
          </a:xfrm>
          <a:prstGeom prst="rect">
            <a:avLst/>
          </a:prstGeom>
        </p:spPr>
        <p:txBody>
          <a:bodyPr vert="horz" lIns="108857" tIns="54429" rIns="108857" bIns="5442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vert="horz" lIns="108857" tIns="54429" rIns="108857" bIns="5442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41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61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41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61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919" y="274701"/>
            <a:ext cx="10978515" cy="1143265"/>
          </a:xfrm>
          <a:prstGeom prst="rect">
            <a:avLst/>
          </a:prstGeom>
        </p:spPr>
        <p:txBody>
          <a:bodyPr vert="horz" lIns="108857" tIns="54429" rIns="108857" bIns="54429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919" y="1600574"/>
            <a:ext cx="10978515" cy="4527011"/>
          </a:xfrm>
          <a:prstGeom prst="rect">
            <a:avLst/>
          </a:prstGeom>
        </p:spPr>
        <p:txBody>
          <a:bodyPr vert="horz" lIns="108857" tIns="54429" rIns="108857" bIns="54429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917" y="6357822"/>
            <a:ext cx="2846282" cy="365210"/>
          </a:xfrm>
          <a:prstGeom prst="rect">
            <a:avLst/>
          </a:prstGeom>
        </p:spPr>
        <p:txBody>
          <a:bodyPr vert="horz" lIns="108857" tIns="54429" rIns="108857" bIns="54429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C0AE4-D788-4C63-99CA-2D16C479E3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7771" y="6357822"/>
            <a:ext cx="3862811" cy="365210"/>
          </a:xfrm>
          <a:prstGeom prst="rect">
            <a:avLst/>
          </a:prstGeom>
        </p:spPr>
        <p:txBody>
          <a:bodyPr vert="horz" lIns="108857" tIns="54429" rIns="108857" bIns="54429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42151" y="6357822"/>
            <a:ext cx="2846282" cy="365210"/>
          </a:xfrm>
          <a:prstGeom prst="rect">
            <a:avLst/>
          </a:prstGeom>
        </p:spPr>
        <p:txBody>
          <a:bodyPr vert="horz" lIns="108857" tIns="54429" rIns="108857" bIns="54429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AF2F5-CE6D-4DAA-B6C8-82C34ECB625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709" r:id="rId19"/>
    <p:sldLayoutId id="2147483710" r:id="rId20"/>
    <p:sldLayoutId id="2147483711" r:id="rId21"/>
    <p:sldLayoutId id="2147483712" r:id="rId22"/>
    <p:sldLayoutId id="2147483713" r:id="rId23"/>
    <p:sldLayoutId id="2147483714" r:id="rId24"/>
    <p:sldLayoutId id="2147483715" r:id="rId25"/>
    <p:sldLayoutId id="2147483716" r:id="rId26"/>
    <p:sldLayoutId id="2147483717" r:id="rId27"/>
    <p:sldLayoutId id="2147483718" r:id="rId28"/>
    <p:sldLayoutId id="2147483719" r:id="rId29"/>
    <p:sldLayoutId id="2147483720" r:id="rId30"/>
    <p:sldLayoutId id="2147483721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27" r:id="rId37"/>
    <p:sldLayoutId id="2147483728" r:id="rId38"/>
    <p:sldLayoutId id="2147483729" r:id="rId39"/>
    <p:sldLayoutId id="2147483730" r:id="rId40"/>
    <p:sldLayoutId id="2147483731" r:id="rId41"/>
  </p:sldLayoutIdLst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hf sldNum="0" hdr="0" dt="0"/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41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61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41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61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tags" Target="../tags/tag4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2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68.xml"/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image" Target="../media/image18.png"/><Relationship Id="rId2" Type="http://schemas.openxmlformats.org/officeDocument/2006/relationships/tags" Target="../tags/tag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8.xml"/><Relationship Id="rId6" Type="http://schemas.openxmlformats.org/officeDocument/2006/relationships/slideLayout" Target="../slideLayouts/slideLayout27.xml"/><Relationship Id="rId5" Type="http://schemas.openxmlformats.org/officeDocument/2006/relationships/image" Target="../media/image19.jpeg"/><Relationship Id="rId4" Type="http://schemas.openxmlformats.org/officeDocument/2006/relationships/tags" Target="../tags/tag12.xml"/><Relationship Id="rId3" Type="http://schemas.openxmlformats.org/officeDocument/2006/relationships/image" Target="../media/image17.png"/><Relationship Id="rId2" Type="http://schemas.openxmlformats.org/officeDocument/2006/relationships/tags" Target="../tags/tag11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68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8.xml"/><Relationship Id="rId2" Type="http://schemas.openxmlformats.org/officeDocument/2006/relationships/image" Target="../media/image22.jpeg"/><Relationship Id="rId1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69.xml"/><Relationship Id="rId2" Type="http://schemas.openxmlformats.org/officeDocument/2006/relationships/image" Target="../media/image23.jpeg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tags" Target="../tags/tag13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4.xml"/><Relationship Id="rId1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tags" Target="../tags/tag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0.png"/><Relationship Id="rId1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image" Target="../media/image18.png"/><Relationship Id="rId1" Type="http://schemas.openxmlformats.org/officeDocument/2006/relationships/tags" Target="../tags/tag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3.png"/><Relationship Id="rId1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30.xml"/><Relationship Id="rId3" Type="http://schemas.openxmlformats.org/officeDocument/2006/relationships/slide" Target="slide18.xml"/><Relationship Id="rId2" Type="http://schemas.openxmlformats.org/officeDocument/2006/relationships/slide" Target="slide5.xml"/><Relationship Id="rId1" Type="http://schemas.openxmlformats.org/officeDocument/2006/relationships/image" Target="../media/image3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1.xml"/><Relationship Id="rId1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1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9.png"/><Relationship Id="rId2" Type="http://schemas.openxmlformats.org/officeDocument/2006/relationships/tags" Target="../tags/tag22.xml"/><Relationship Id="rId1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2.xml"/><Relationship Id="rId6" Type="http://schemas.openxmlformats.org/officeDocument/2006/relationships/image" Target="../media/image41.jpeg"/><Relationship Id="rId5" Type="http://schemas.openxmlformats.org/officeDocument/2006/relationships/image" Target="../media/image39.png"/><Relationship Id="rId4" Type="http://schemas.openxmlformats.org/officeDocument/2006/relationships/image" Target="../media/image40.jpeg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image" Target="../media/image18.png"/><Relationship Id="rId1" Type="http://schemas.openxmlformats.org/officeDocument/2006/relationships/tags" Target="../tags/tag2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2.png"/><Relationship Id="rId1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42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4" Type="http://schemas.openxmlformats.org/officeDocument/2006/relationships/slideLayout" Target="../slideLayouts/slideLayout2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image" Target="../media/image3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6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6.xml"/><Relationship Id="rId3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6.xml"/><Relationship Id="rId8" Type="http://schemas.openxmlformats.org/officeDocument/2006/relationships/image" Target="../media/image12.jpeg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tags" Target="../tags/tag3.xml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05" y="1809750"/>
            <a:ext cx="12194540" cy="3163570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400" dirty="0">
              <a:latin typeface="幼圆" panose="02010509060101010101" charset="-122"/>
              <a:ea typeface="幼圆" panose="02010509060101010101" charset="-122"/>
              <a:cs typeface="+mn-ea"/>
              <a:sym typeface="+mn-lt"/>
            </a:endParaRPr>
          </a:p>
        </p:txBody>
      </p:sp>
      <p:sp>
        <p:nvSpPr>
          <p:cNvPr id="32" name="three-books_73757"/>
          <p:cNvSpPr>
            <a:spLocks noChangeAspect="1"/>
          </p:cNvSpPr>
          <p:nvPr/>
        </p:nvSpPr>
        <p:spPr bwMode="auto">
          <a:xfrm>
            <a:off x="328497" y="209589"/>
            <a:ext cx="531593" cy="414097"/>
          </a:xfrm>
          <a:custGeom>
            <a:avLst/>
            <a:gdLst>
              <a:gd name="T0" fmla="*/ 2471 w 2903"/>
              <a:gd name="T1" fmla="*/ 1598 h 2261"/>
              <a:gd name="T2" fmla="*/ 2471 w 2903"/>
              <a:gd name="T3" fmla="*/ 2127 h 2261"/>
              <a:gd name="T4" fmla="*/ 2505 w 2903"/>
              <a:gd name="T5" fmla="*/ 2127 h 2261"/>
              <a:gd name="T6" fmla="*/ 2572 w 2903"/>
              <a:gd name="T7" fmla="*/ 2194 h 2261"/>
              <a:gd name="T8" fmla="*/ 2505 w 2903"/>
              <a:gd name="T9" fmla="*/ 2261 h 2261"/>
              <a:gd name="T10" fmla="*/ 2405 w 2903"/>
              <a:gd name="T11" fmla="*/ 2261 h 2261"/>
              <a:gd name="T12" fmla="*/ 2124 w 2903"/>
              <a:gd name="T13" fmla="*/ 2261 h 2261"/>
              <a:gd name="T14" fmla="*/ 398 w 2903"/>
              <a:gd name="T15" fmla="*/ 2261 h 2261"/>
              <a:gd name="T16" fmla="*/ 0 w 2903"/>
              <a:gd name="T17" fmla="*/ 1863 h 2261"/>
              <a:gd name="T18" fmla="*/ 398 w 2903"/>
              <a:gd name="T19" fmla="*/ 1465 h 2261"/>
              <a:gd name="T20" fmla="*/ 2124 w 2903"/>
              <a:gd name="T21" fmla="*/ 1465 h 2261"/>
              <a:gd name="T22" fmla="*/ 2405 w 2903"/>
              <a:gd name="T23" fmla="*/ 1465 h 2261"/>
              <a:gd name="T24" fmla="*/ 2505 w 2903"/>
              <a:gd name="T25" fmla="*/ 1465 h 2261"/>
              <a:gd name="T26" fmla="*/ 2572 w 2903"/>
              <a:gd name="T27" fmla="*/ 1532 h 2261"/>
              <a:gd name="T28" fmla="*/ 2505 w 2903"/>
              <a:gd name="T29" fmla="*/ 1598 h 2261"/>
              <a:gd name="T30" fmla="*/ 2471 w 2903"/>
              <a:gd name="T31" fmla="*/ 1598 h 2261"/>
              <a:gd name="T32" fmla="*/ 2836 w 2903"/>
              <a:gd name="T33" fmla="*/ 1195 h 2261"/>
              <a:gd name="T34" fmla="*/ 2786 w 2903"/>
              <a:gd name="T35" fmla="*/ 1195 h 2261"/>
              <a:gd name="T36" fmla="*/ 2786 w 2903"/>
              <a:gd name="T37" fmla="*/ 786 h 2261"/>
              <a:gd name="T38" fmla="*/ 2836 w 2903"/>
              <a:gd name="T39" fmla="*/ 786 h 2261"/>
              <a:gd name="T40" fmla="*/ 2903 w 2903"/>
              <a:gd name="T41" fmla="*/ 720 h 2261"/>
              <a:gd name="T42" fmla="*/ 2836 w 2903"/>
              <a:gd name="T43" fmla="*/ 653 h 2261"/>
              <a:gd name="T44" fmla="*/ 2720 w 2903"/>
              <a:gd name="T45" fmla="*/ 653 h 2261"/>
              <a:gd name="T46" fmla="*/ 2455 w 2903"/>
              <a:gd name="T47" fmla="*/ 653 h 2261"/>
              <a:gd name="T48" fmla="*/ 1005 w 2903"/>
              <a:gd name="T49" fmla="*/ 653 h 2261"/>
              <a:gd name="T50" fmla="*/ 668 w 2903"/>
              <a:gd name="T51" fmla="*/ 991 h 2261"/>
              <a:gd name="T52" fmla="*/ 1005 w 2903"/>
              <a:gd name="T53" fmla="*/ 1328 h 2261"/>
              <a:gd name="T54" fmla="*/ 2455 w 2903"/>
              <a:gd name="T55" fmla="*/ 1328 h 2261"/>
              <a:gd name="T56" fmla="*/ 2720 w 2903"/>
              <a:gd name="T57" fmla="*/ 1328 h 2261"/>
              <a:gd name="T58" fmla="*/ 2836 w 2903"/>
              <a:gd name="T59" fmla="*/ 1328 h 2261"/>
              <a:gd name="T60" fmla="*/ 2903 w 2903"/>
              <a:gd name="T61" fmla="*/ 1262 h 2261"/>
              <a:gd name="T62" fmla="*/ 2836 w 2903"/>
              <a:gd name="T63" fmla="*/ 1195 h 2261"/>
              <a:gd name="T64" fmla="*/ 226 w 2903"/>
              <a:gd name="T65" fmla="*/ 405 h 2261"/>
              <a:gd name="T66" fmla="*/ 159 w 2903"/>
              <a:gd name="T67" fmla="*/ 472 h 2261"/>
              <a:gd name="T68" fmla="*/ 226 w 2903"/>
              <a:gd name="T69" fmla="*/ 539 h 2261"/>
              <a:gd name="T70" fmla="*/ 323 w 2903"/>
              <a:gd name="T71" fmla="*/ 539 h 2261"/>
              <a:gd name="T72" fmla="*/ 671 w 2903"/>
              <a:gd name="T73" fmla="*/ 539 h 2261"/>
              <a:gd name="T74" fmla="*/ 2248 w 2903"/>
              <a:gd name="T75" fmla="*/ 539 h 2261"/>
              <a:gd name="T76" fmla="*/ 2517 w 2903"/>
              <a:gd name="T77" fmla="*/ 269 h 2261"/>
              <a:gd name="T78" fmla="*/ 2248 w 2903"/>
              <a:gd name="T79" fmla="*/ 0 h 2261"/>
              <a:gd name="T80" fmla="*/ 671 w 2903"/>
              <a:gd name="T81" fmla="*/ 0 h 2261"/>
              <a:gd name="T82" fmla="*/ 323 w 2903"/>
              <a:gd name="T83" fmla="*/ 0 h 2261"/>
              <a:gd name="T84" fmla="*/ 226 w 2903"/>
              <a:gd name="T85" fmla="*/ 0 h 2261"/>
              <a:gd name="T86" fmla="*/ 159 w 2903"/>
              <a:gd name="T87" fmla="*/ 66 h 2261"/>
              <a:gd name="T88" fmla="*/ 226 w 2903"/>
              <a:gd name="T89" fmla="*/ 133 h 2261"/>
              <a:gd name="T90" fmla="*/ 257 w 2903"/>
              <a:gd name="T91" fmla="*/ 133 h 2261"/>
              <a:gd name="T92" fmla="*/ 257 w 2903"/>
              <a:gd name="T93" fmla="*/ 405 h 2261"/>
              <a:gd name="T94" fmla="*/ 226 w 2903"/>
              <a:gd name="T95" fmla="*/ 405 h 2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903" h="2261">
                <a:moveTo>
                  <a:pt x="2471" y="1598"/>
                </a:moveTo>
                <a:lnTo>
                  <a:pt x="2471" y="2127"/>
                </a:lnTo>
                <a:lnTo>
                  <a:pt x="2505" y="2127"/>
                </a:lnTo>
                <a:cubicBezTo>
                  <a:pt x="2542" y="2127"/>
                  <a:pt x="2572" y="2157"/>
                  <a:pt x="2572" y="2194"/>
                </a:cubicBezTo>
                <a:cubicBezTo>
                  <a:pt x="2572" y="2231"/>
                  <a:pt x="2542" y="2261"/>
                  <a:pt x="2505" y="2261"/>
                </a:cubicBezTo>
                <a:lnTo>
                  <a:pt x="2405" y="2261"/>
                </a:lnTo>
                <a:lnTo>
                  <a:pt x="2124" y="2261"/>
                </a:lnTo>
                <a:lnTo>
                  <a:pt x="398" y="2261"/>
                </a:lnTo>
                <a:cubicBezTo>
                  <a:pt x="178" y="2261"/>
                  <a:pt x="0" y="2082"/>
                  <a:pt x="0" y="1863"/>
                </a:cubicBezTo>
                <a:cubicBezTo>
                  <a:pt x="0" y="1643"/>
                  <a:pt x="178" y="1465"/>
                  <a:pt x="398" y="1465"/>
                </a:cubicBezTo>
                <a:lnTo>
                  <a:pt x="2124" y="1465"/>
                </a:lnTo>
                <a:lnTo>
                  <a:pt x="2405" y="1465"/>
                </a:lnTo>
                <a:lnTo>
                  <a:pt x="2505" y="1465"/>
                </a:lnTo>
                <a:cubicBezTo>
                  <a:pt x="2542" y="1465"/>
                  <a:pt x="2572" y="1495"/>
                  <a:pt x="2572" y="1532"/>
                </a:cubicBezTo>
                <a:cubicBezTo>
                  <a:pt x="2572" y="1568"/>
                  <a:pt x="2542" y="1598"/>
                  <a:pt x="2505" y="1598"/>
                </a:cubicBezTo>
                <a:lnTo>
                  <a:pt x="2471" y="1598"/>
                </a:lnTo>
                <a:close/>
                <a:moveTo>
                  <a:pt x="2836" y="1195"/>
                </a:moveTo>
                <a:lnTo>
                  <a:pt x="2786" y="1195"/>
                </a:lnTo>
                <a:lnTo>
                  <a:pt x="2786" y="786"/>
                </a:lnTo>
                <a:lnTo>
                  <a:pt x="2836" y="786"/>
                </a:lnTo>
                <a:cubicBezTo>
                  <a:pt x="2873" y="786"/>
                  <a:pt x="2903" y="757"/>
                  <a:pt x="2903" y="720"/>
                </a:cubicBezTo>
                <a:cubicBezTo>
                  <a:pt x="2903" y="683"/>
                  <a:pt x="2873" y="653"/>
                  <a:pt x="2836" y="653"/>
                </a:cubicBezTo>
                <a:lnTo>
                  <a:pt x="2720" y="653"/>
                </a:lnTo>
                <a:lnTo>
                  <a:pt x="2455" y="653"/>
                </a:lnTo>
                <a:lnTo>
                  <a:pt x="1005" y="653"/>
                </a:lnTo>
                <a:cubicBezTo>
                  <a:pt x="819" y="653"/>
                  <a:pt x="668" y="805"/>
                  <a:pt x="668" y="991"/>
                </a:cubicBezTo>
                <a:cubicBezTo>
                  <a:pt x="668" y="1177"/>
                  <a:pt x="819" y="1328"/>
                  <a:pt x="1005" y="1328"/>
                </a:cubicBezTo>
                <a:lnTo>
                  <a:pt x="2455" y="1328"/>
                </a:lnTo>
                <a:lnTo>
                  <a:pt x="2720" y="1328"/>
                </a:lnTo>
                <a:lnTo>
                  <a:pt x="2836" y="1328"/>
                </a:lnTo>
                <a:cubicBezTo>
                  <a:pt x="2873" y="1328"/>
                  <a:pt x="2903" y="1299"/>
                  <a:pt x="2903" y="1262"/>
                </a:cubicBezTo>
                <a:cubicBezTo>
                  <a:pt x="2903" y="1225"/>
                  <a:pt x="2873" y="1195"/>
                  <a:pt x="2836" y="1195"/>
                </a:cubicBezTo>
                <a:close/>
                <a:moveTo>
                  <a:pt x="226" y="405"/>
                </a:moveTo>
                <a:cubicBezTo>
                  <a:pt x="189" y="405"/>
                  <a:pt x="159" y="435"/>
                  <a:pt x="159" y="472"/>
                </a:cubicBezTo>
                <a:cubicBezTo>
                  <a:pt x="159" y="509"/>
                  <a:pt x="189" y="539"/>
                  <a:pt x="226" y="539"/>
                </a:cubicBezTo>
                <a:lnTo>
                  <a:pt x="323" y="539"/>
                </a:lnTo>
                <a:lnTo>
                  <a:pt x="671" y="539"/>
                </a:lnTo>
                <a:lnTo>
                  <a:pt x="2248" y="539"/>
                </a:lnTo>
                <a:cubicBezTo>
                  <a:pt x="2396" y="539"/>
                  <a:pt x="2517" y="418"/>
                  <a:pt x="2517" y="269"/>
                </a:cubicBezTo>
                <a:cubicBezTo>
                  <a:pt x="2517" y="121"/>
                  <a:pt x="2396" y="0"/>
                  <a:pt x="2248" y="0"/>
                </a:cubicBezTo>
                <a:lnTo>
                  <a:pt x="671" y="0"/>
                </a:lnTo>
                <a:lnTo>
                  <a:pt x="323" y="0"/>
                </a:lnTo>
                <a:lnTo>
                  <a:pt x="226" y="0"/>
                </a:lnTo>
                <a:cubicBezTo>
                  <a:pt x="189" y="0"/>
                  <a:pt x="159" y="30"/>
                  <a:pt x="159" y="66"/>
                </a:cubicBezTo>
                <a:cubicBezTo>
                  <a:pt x="159" y="103"/>
                  <a:pt x="189" y="133"/>
                  <a:pt x="226" y="133"/>
                </a:cubicBezTo>
                <a:lnTo>
                  <a:pt x="257" y="133"/>
                </a:lnTo>
                <a:lnTo>
                  <a:pt x="257" y="405"/>
                </a:lnTo>
                <a:lnTo>
                  <a:pt x="226" y="405"/>
                </a:lnTo>
                <a:close/>
              </a:path>
            </a:pathLst>
          </a:custGeom>
          <a:solidFill>
            <a:srgbClr val="007FB2"/>
          </a:solidFill>
          <a:ln>
            <a:noFill/>
          </a:ln>
        </p:spPr>
      </p:sp>
      <p:pic>
        <p:nvPicPr>
          <p:cNvPr id="2" name="图片 1" descr="理工社logo矢量图-横排蓝色_1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43991" y="5540131"/>
            <a:ext cx="2431230" cy="111082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9150" y="2358192"/>
            <a:ext cx="3371204" cy="58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8481C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模块三  商务办公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9623" y="3046672"/>
            <a:ext cx="51285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4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4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日常业务处理</a:t>
            </a:r>
            <a:endParaRPr lang="zh-CN" altLang="en-US" sz="4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C:\Users\pjale\Desktop\办公设备图片\src=http___www.12sucai.com_wp-content_uploads_2020_02_1582693303-f144bd2c099429e.jpg&amp;refer=http___www.12sucai.pngsrc=http___www.12sucai.com_wp-content_uploads_2020_02_1582693303-f144bd2c099429e.jpg&amp;refer=http___www.12sucai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6210" y="1043498"/>
            <a:ext cx="5641114" cy="3760531"/>
          </a:xfrm>
          <a:prstGeom prst="rect">
            <a:avLst/>
          </a:prstGeom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6099175" y="4005580"/>
            <a:ext cx="5128575" cy="798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</a:t>
            </a:r>
            <a:r>
              <a:rPr lang="en-US" alt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</a:t>
            </a:r>
            <a:r>
              <a:rPr lang="en-US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批量文稿复印</a:t>
            </a:r>
            <a:r>
              <a:rPr lang="en-US" alt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endParaRPr lang="en-US" altLang="zh-CN" sz="1200" spc="-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</a:t>
            </a:r>
            <a:r>
              <a:rPr lang="en-US" alt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</a:t>
            </a:r>
            <a:r>
              <a:rPr lang="en-US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文档装订</a:t>
            </a:r>
            <a:r>
              <a:rPr lang="en-US" alt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endParaRPr lang="en-US" altLang="zh-CN" sz="1200" spc="-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任务</a:t>
            </a:r>
            <a:r>
              <a:rPr lang="en-US" alt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</a:t>
            </a:r>
            <a:r>
              <a:rPr lang="en-US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sz="1200" spc="-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照片塑封</a:t>
            </a:r>
            <a:endParaRPr lang="zh-CN" altLang="zh-CN" sz="1200" spc="-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>
            <a:off x="6099451" y="3860557"/>
            <a:ext cx="4932000" cy="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2"/>
          <p:cNvSpPr txBox="1"/>
          <p:nvPr/>
        </p:nvSpPr>
        <p:spPr>
          <a:xfrm>
            <a:off x="844212" y="205778"/>
            <a:ext cx="4534883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7FB2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sz="200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办公设备维护与维修（第</a:t>
            </a:r>
            <a:r>
              <a:rPr lang="en-US" altLang="zh-CN" sz="200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版）</a:t>
            </a:r>
            <a:r>
              <a:rPr sz="200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sz="2000" dirty="0">
              <a:solidFill>
                <a:srgbClr val="007F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1" grpId="1" bldLvl="0" animBg="1"/>
      <p:bldP spid="12" grpId="0"/>
      <p:bldP spid="12" grpId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707515" y="1990725"/>
            <a:ext cx="8584565" cy="750570"/>
            <a:chOff x="2915" y="3813"/>
            <a:chExt cx="13519" cy="1182"/>
          </a:xfrm>
        </p:grpSpPr>
        <p:sp>
          <p:nvSpPr>
            <p:cNvPr id="5" name="矩形 3"/>
            <p:cNvSpPr>
              <a:spLocks noChangeArrowheads="1"/>
            </p:cNvSpPr>
            <p:nvPr/>
          </p:nvSpPr>
          <p:spPr bwMode="auto">
            <a:xfrm>
              <a:off x="2915" y="3813"/>
              <a:ext cx="13519" cy="11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beve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330" y="3815"/>
              <a:ext cx="12715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indent="508000" eaLnBrk="1" fontAlgn="auto" hangingPunct="1">
                <a:spcBef>
                  <a:spcPct val="0"/>
                </a:spcBef>
                <a:buFontTx/>
                <a:buNone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>
                  <a:solidFill>
                    <a:srgbClr val="007FB2"/>
                  </a:solidFill>
                  <a:latin typeface="微软雅黑" panose="020B0503020204020204" pitchFamily="34" charset="-122"/>
                </a:rPr>
                <a:t>复印方式还可以分为</a:t>
              </a:r>
              <a:r>
                <a:rPr lang="zh-CN" altLang="en-US">
                  <a:solidFill>
                    <a:srgbClr val="FF0000"/>
                  </a:solidFill>
                  <a:latin typeface="微软雅黑" panose="020B0503020204020204" pitchFamily="34" charset="-122"/>
                </a:rPr>
                <a:t>单面复印和双面复印</a:t>
              </a:r>
              <a:r>
                <a:rPr lang="zh-CN" altLang="en-US">
                  <a:solidFill>
                    <a:srgbClr val="007FB2"/>
                  </a:solidFill>
                  <a:latin typeface="微软雅黑" panose="020B0503020204020204" pitchFamily="34" charset="-122"/>
                </a:rPr>
                <a:t>2种方式，双面复印又分为二合一复印和二对二复印。</a:t>
              </a:r>
              <a:endParaRPr lang="zh-CN" altLang="en-US">
                <a:solidFill>
                  <a:srgbClr val="007FB2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6" name="图片 2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17" name="TextBox 116"/>
          <p:cNvSpPr txBox="1"/>
          <p:nvPr/>
        </p:nvSpPr>
        <p:spPr>
          <a:xfrm>
            <a:off x="626428" y="1197293"/>
            <a:ext cx="18694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复印方式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1633220" y="3069590"/>
          <a:ext cx="8830310" cy="333946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003300"/>
                <a:gridCol w="1571625"/>
                <a:gridCol w="2263775"/>
                <a:gridCol w="1979930"/>
                <a:gridCol w="2011680"/>
              </a:tblGrid>
              <a:tr h="3860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复印方式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原稿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复印稿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单面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单面复印为单面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1092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二合一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2张单面文稿合成一张正反面文稿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二对二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双面复印成双面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文本框 28"/>
          <p:cNvSpPr txBox="1"/>
          <p:nvPr/>
        </p:nvSpPr>
        <p:spPr>
          <a:xfrm>
            <a:off x="5166037" y="6453879"/>
            <a:ext cx="196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单面和双面复印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31" name="图片 12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605" y="3573463"/>
            <a:ext cx="614680" cy="782955"/>
          </a:xfrm>
          <a:prstGeom prst="rect">
            <a:avLst/>
          </a:prstGeom>
        </p:spPr>
      </p:pic>
      <p:pic>
        <p:nvPicPr>
          <p:cNvPr id="14" name="图片 12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3680" y="3501073"/>
            <a:ext cx="614680" cy="782955"/>
          </a:xfrm>
          <a:prstGeom prst="rect">
            <a:avLst/>
          </a:prstGeom>
        </p:spPr>
      </p:pic>
      <p:pic>
        <p:nvPicPr>
          <p:cNvPr id="1233" name="图片 12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1355" y="4437380"/>
            <a:ext cx="805180" cy="929640"/>
          </a:xfrm>
          <a:prstGeom prst="rect">
            <a:avLst/>
          </a:prstGeom>
        </p:spPr>
      </p:pic>
      <p:pic>
        <p:nvPicPr>
          <p:cNvPr id="1234" name="图片 12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5740" y="4437380"/>
            <a:ext cx="670560" cy="857250"/>
          </a:xfrm>
          <a:prstGeom prst="rect">
            <a:avLst/>
          </a:prstGeom>
        </p:spPr>
      </p:pic>
      <p:pic>
        <p:nvPicPr>
          <p:cNvPr id="1235" name="图片 12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6605" y="5481955"/>
            <a:ext cx="670560" cy="857250"/>
          </a:xfrm>
          <a:prstGeom prst="rect">
            <a:avLst/>
          </a:prstGeom>
        </p:spPr>
      </p:pic>
      <p:pic>
        <p:nvPicPr>
          <p:cNvPr id="1236" name="图片 12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23680" y="5447665"/>
            <a:ext cx="670560" cy="857250"/>
          </a:xfrm>
          <a:prstGeom prst="rect">
            <a:avLst/>
          </a:prstGeom>
        </p:spPr>
      </p:pic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6" name="图片 2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grpSp>
        <p:nvGrpSpPr>
          <p:cNvPr id="27" name="组合 26"/>
          <p:cNvGrpSpPr/>
          <p:nvPr/>
        </p:nvGrpSpPr>
        <p:grpSpPr>
          <a:xfrm>
            <a:off x="1673878" y="1224280"/>
            <a:ext cx="2139778" cy="539750"/>
            <a:chOff x="2430" y="1311"/>
            <a:chExt cx="2558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2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098" y="1311"/>
              <a:ext cx="1890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设备准备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2" name="表格 1"/>
          <p:cNvGraphicFramePr/>
          <p:nvPr>
            <p:custDataLst>
              <p:tags r:id="rId3"/>
            </p:custDataLst>
          </p:nvPr>
        </p:nvGraphicFramePr>
        <p:xfrm>
          <a:off x="1706880" y="2063750"/>
          <a:ext cx="8830310" cy="419290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003300"/>
                <a:gridCol w="1571625"/>
                <a:gridCol w="2263775"/>
                <a:gridCol w="3991610"/>
              </a:tblGrid>
              <a:tr h="3860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名称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图片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21342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复印机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多功能数码整体复印机一台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67259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一叠A4文稿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排好顺序的文稿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237" name="图片 12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7" r="21591"/>
          <a:stretch>
            <a:fillRect/>
          </a:stretch>
        </p:blipFill>
        <p:spPr>
          <a:xfrm>
            <a:off x="7755255" y="2541905"/>
            <a:ext cx="1414145" cy="1988820"/>
          </a:xfrm>
          <a:prstGeom prst="rect">
            <a:avLst/>
          </a:prstGeom>
          <a:ln>
            <a:noFill/>
          </a:ln>
        </p:spPr>
      </p:pic>
      <p:pic>
        <p:nvPicPr>
          <p:cNvPr id="1238" name="图片 12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1280" y="4797425"/>
            <a:ext cx="1521460" cy="121285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950772" y="6382124"/>
            <a:ext cx="297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任务所需设备及材料清单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6" name="图片 1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1309370" y="2334578"/>
            <a:ext cx="9721215" cy="1576869"/>
            <a:chOff x="2062" y="4468"/>
            <a:chExt cx="15309" cy="2483"/>
          </a:xfrm>
        </p:grpSpPr>
        <p:sp>
          <p:nvSpPr>
            <p:cNvPr id="19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2062" y="6223"/>
              <a:ext cx="3560" cy="63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noProof="0" dirty="0">
                  <a:ln>
                    <a:noFill/>
                  </a:ln>
                  <a:solidFill>
                    <a:srgbClr val="007FB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启动复印机</a:t>
              </a:r>
              <a:endParaRPr lang="zh-CN" altLang="en-US" b="1" noProof="0" dirty="0">
                <a:ln>
                  <a:noFill/>
                </a:ln>
                <a:solidFill>
                  <a:srgbClr val="007FB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719" y="4720"/>
              <a:ext cx="540" cy="824"/>
            </a:xfrm>
            <a:prstGeom prst="rect">
              <a:avLst/>
            </a:prstGeom>
          </p:spPr>
        </p:pic>
        <p:grpSp>
          <p:nvGrpSpPr>
            <p:cNvPr id="129" name="组合 128"/>
            <p:cNvGrpSpPr/>
            <p:nvPr/>
          </p:nvGrpSpPr>
          <p:grpSpPr>
            <a:xfrm>
              <a:off x="3252" y="4468"/>
              <a:ext cx="1395" cy="1390"/>
              <a:chOff x="4450933" y="3791953"/>
              <a:chExt cx="1324028" cy="1319782"/>
            </a:xfrm>
          </p:grpSpPr>
          <p:grpSp>
            <p:nvGrpSpPr>
              <p:cNvPr id="64533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32" name="组合 131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34" name="同心圆 133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35" name="椭圆 134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33" name="椭圆 132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007FB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31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01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126" name="组合 125"/>
            <p:cNvGrpSpPr/>
            <p:nvPr/>
          </p:nvGrpSpPr>
          <p:grpSpPr>
            <a:xfrm>
              <a:off x="7093" y="4522"/>
              <a:ext cx="1395" cy="1390"/>
              <a:chOff x="4450933" y="3791953"/>
              <a:chExt cx="1324028" cy="1319782"/>
            </a:xfrm>
          </p:grpSpPr>
          <p:grpSp>
            <p:nvGrpSpPr>
              <p:cNvPr id="127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28" name="组合 127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30" name="同心圆 129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37" name="椭圆 136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43" name="椭圆 142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FC3F2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44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02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pic>
          <p:nvPicPr>
            <p:cNvPr id="145" name="图片 1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3221" y="4805"/>
              <a:ext cx="540" cy="824"/>
            </a:xfrm>
            <a:prstGeom prst="rect">
              <a:avLst/>
            </a:prstGeom>
          </p:spPr>
        </p:pic>
        <p:grpSp>
          <p:nvGrpSpPr>
            <p:cNvPr id="146" name="组合 145"/>
            <p:cNvGrpSpPr/>
            <p:nvPr/>
          </p:nvGrpSpPr>
          <p:grpSpPr>
            <a:xfrm>
              <a:off x="10754" y="4553"/>
              <a:ext cx="1395" cy="1390"/>
              <a:chOff x="4450933" y="3791953"/>
              <a:chExt cx="1324028" cy="1319782"/>
            </a:xfrm>
          </p:grpSpPr>
          <p:grpSp>
            <p:nvGrpSpPr>
              <p:cNvPr id="147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48" name="组合 147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49" name="同心圆 148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50" name="椭圆 149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51" name="椭圆 150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52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03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153" name="组合 152"/>
            <p:cNvGrpSpPr/>
            <p:nvPr/>
          </p:nvGrpSpPr>
          <p:grpSpPr>
            <a:xfrm>
              <a:off x="14708" y="4607"/>
              <a:ext cx="1395" cy="1390"/>
              <a:chOff x="4450933" y="3791953"/>
              <a:chExt cx="1324028" cy="1319782"/>
            </a:xfrm>
          </p:grpSpPr>
          <p:grpSp>
            <p:nvGrpSpPr>
              <p:cNvPr id="154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55" name="组合 154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56" name="同心圆 155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57" name="椭圆 156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58" name="椭圆 157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chemeClr val="accent5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59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04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pic>
          <p:nvPicPr>
            <p:cNvPr id="160" name="图片 15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360" y="4836"/>
              <a:ext cx="540" cy="824"/>
            </a:xfrm>
            <a:prstGeom prst="rect">
              <a:avLst/>
            </a:prstGeom>
          </p:spPr>
        </p:pic>
        <p:sp>
          <p:nvSpPr>
            <p:cNvPr id="161" name="MH_SubTitle_1"/>
            <p:cNvSpPr txBox="1"/>
            <p:nvPr>
              <p:custDataLst>
                <p:tags r:id="rId4"/>
              </p:custDataLst>
            </p:nvPr>
          </p:nvSpPr>
          <p:spPr>
            <a:xfrm>
              <a:off x="13741" y="6340"/>
              <a:ext cx="3630" cy="611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noProof="0" dirty="0">
                  <a:ln>
                    <a:noFill/>
                  </a:ln>
                  <a:solidFill>
                    <a:srgbClr val="007FB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批量复印</a:t>
              </a:r>
              <a:endParaRPr lang="zh-CN" altLang="en-US" b="1" noProof="0" dirty="0">
                <a:ln>
                  <a:noFill/>
                </a:ln>
                <a:solidFill>
                  <a:srgbClr val="007FB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2" name="MH_SubTitle_1"/>
            <p:cNvSpPr txBox="1"/>
            <p:nvPr>
              <p:custDataLst>
                <p:tags r:id="rId5"/>
              </p:custDataLst>
            </p:nvPr>
          </p:nvSpPr>
          <p:spPr>
            <a:xfrm>
              <a:off x="9772" y="6292"/>
              <a:ext cx="3353" cy="62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noProof="0" dirty="0">
                  <a:ln>
                    <a:noFill/>
                  </a:ln>
                  <a:solidFill>
                    <a:srgbClr val="007FB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放置原稿</a:t>
              </a:r>
              <a:endParaRPr lang="zh-CN" altLang="en-US" b="1" noProof="0" dirty="0">
                <a:ln>
                  <a:noFill/>
                </a:ln>
                <a:solidFill>
                  <a:srgbClr val="007FB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3" name="MH_SubTitle_1"/>
            <p:cNvSpPr txBox="1"/>
            <p:nvPr>
              <p:custDataLst>
                <p:tags r:id="rId6"/>
              </p:custDataLst>
            </p:nvPr>
          </p:nvSpPr>
          <p:spPr>
            <a:xfrm>
              <a:off x="6165" y="6224"/>
              <a:ext cx="3224" cy="62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dirty="0">
                  <a:solidFill>
                    <a:srgbClr val="007FB2"/>
                  </a:solidFill>
                  <a:latin typeface="Arial" panose="020B0604020202020204"/>
                  <a:ea typeface="微软雅黑" panose="020B0503020204020204" pitchFamily="34" charset="-122"/>
                  <a:sym typeface="Calibri" panose="020F0502020204030204"/>
                </a:rPr>
                <a:t>原稿整理</a:t>
              </a:r>
              <a:endParaRPr lang="zh-CN" altLang="en-US" b="1" dirty="0">
                <a:solidFill>
                  <a:srgbClr val="007FB2"/>
                </a:solidFill>
                <a:latin typeface="Arial" panose="020B0604020202020204"/>
                <a:ea typeface="微软雅黑" panose="020B0503020204020204" pitchFamily="34" charset="-122"/>
                <a:sym typeface="Calibri" panose="020F0502020204030204"/>
              </a:endParaRPr>
            </a:p>
          </p:txBody>
        </p: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6" name="图片 1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142365" y="2133600"/>
            <a:ext cx="9737090" cy="3588385"/>
            <a:chOff x="1347" y="3812"/>
            <a:chExt cx="15334" cy="5651"/>
          </a:xfrm>
        </p:grpSpPr>
        <p:grpSp>
          <p:nvGrpSpPr>
            <p:cNvPr id="93" name="组合 92"/>
            <p:cNvGrpSpPr/>
            <p:nvPr/>
          </p:nvGrpSpPr>
          <p:grpSpPr>
            <a:xfrm>
              <a:off x="1347" y="3812"/>
              <a:ext cx="3840" cy="3296"/>
              <a:chOff x="1121" y="3812"/>
              <a:chExt cx="3840" cy="3296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1369" y="3812"/>
                <a:ext cx="3118" cy="587"/>
              </a:xfrm>
              <a:prstGeom prst="rect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1. </a:t>
                </a:r>
                <a:r>
                  <a:rPr lang="zh-CN" altLang="en-US" sz="220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启动复印机</a:t>
                </a:r>
                <a:endPara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  <p:sp>
            <p:nvSpPr>
              <p:cNvPr id="88" name="文本框 87"/>
              <p:cNvSpPr txBox="1"/>
              <p:nvPr/>
            </p:nvSpPr>
            <p:spPr>
              <a:xfrm>
                <a:off x="1121" y="4834"/>
                <a:ext cx="3841" cy="2274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indent="406400" algn="l" defTabSz="914400" rtl="0" fontAlgn="base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  <a:extLst>
                    <a:ext uri="{35155182-B16C-46BC-9424-99874614C6A1}">
                      <wpsdc:indentchars xmlns:wpsdc="http://www.wps.cn/officeDocument/2017/drawingmlCustomData" val="200" checksum="1740828767"/>
                    </a:ext>
                  </a:extLst>
                </a:pPr>
                <a:r>
                  <a:rPr lang="zh-CN" altLang="en-US" sz="1600" noProof="0" dirty="0">
                    <a:ln>
                      <a:noFill/>
                    </a:ln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复印机接通电源，将电源开关按下，至于“开”状态，此时复印机会有咔咔的预热声音，稍后会完成预热。</a:t>
                </a:r>
                <a:endParaRPr lang="zh-CN" altLang="en-US" sz="16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6884" y="3812"/>
              <a:ext cx="3537" cy="5320"/>
              <a:chOff x="4796" y="3927"/>
              <a:chExt cx="3537" cy="5320"/>
            </a:xfrm>
          </p:grpSpPr>
          <p:grpSp>
            <p:nvGrpSpPr>
              <p:cNvPr id="82" name="组合 81"/>
              <p:cNvGrpSpPr/>
              <p:nvPr/>
            </p:nvGrpSpPr>
            <p:grpSpPr>
              <a:xfrm>
                <a:off x="4796" y="4947"/>
                <a:ext cx="3537" cy="4300"/>
                <a:chOff x="6004" y="5807"/>
                <a:chExt cx="3537" cy="4300"/>
              </a:xfrm>
            </p:grpSpPr>
            <p:sp>
              <p:nvSpPr>
                <p:cNvPr id="65" name="MH_Text_1"/>
                <p:cNvSpPr txBox="1">
                  <a:spLocks noChangeArrowheads="1"/>
                </p:cNvSpPr>
                <p:nvPr>
                  <p:custDataLst>
                    <p:tags r:id="rId2"/>
                  </p:custDataLst>
                </p:nvPr>
              </p:nvSpPr>
              <p:spPr bwMode="auto">
                <a:xfrm>
                  <a:off x="6004" y="5807"/>
                  <a:ext cx="3537" cy="10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no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+mn-lt"/>
                    </a:rPr>
                    <a:t>      </a:t>
                  </a:r>
                  <a:r>
                    <a:rPr kumimoji="0" lang="zh-CN" alt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+mn-lt"/>
                    </a:rPr>
                    <a:t>原稿整理整齐，按顺序排好。</a:t>
                  </a:r>
                  <a:endParaRPr kumimoji="0" lang="en-US" altLang="zh-CN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pic>
              <p:nvPicPr>
                <p:cNvPr id="1239" name="图片 123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004" y="7343"/>
                  <a:ext cx="3468" cy="2764"/>
                </a:xfrm>
                <a:prstGeom prst="rect">
                  <a:avLst/>
                </a:prstGeom>
              </p:spPr>
            </p:pic>
          </p:grpSp>
          <p:sp>
            <p:nvSpPr>
              <p:cNvPr id="89" name="矩形 88"/>
              <p:cNvSpPr/>
              <p:nvPr/>
            </p:nvSpPr>
            <p:spPr>
              <a:xfrm>
                <a:off x="5183" y="3927"/>
                <a:ext cx="2818" cy="587"/>
              </a:xfrm>
              <a:prstGeom prst="rect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2. </a:t>
                </a:r>
                <a:r>
                  <a:rPr lang="zh-CN" altLang="en-US" sz="220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原</a:t>
                </a:r>
                <a:r>
                  <a:rPr lang="zh-CN" altLang="en-US" sz="220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稿整理</a:t>
                </a:r>
                <a:endPara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12667" y="3812"/>
              <a:ext cx="4014" cy="5651"/>
              <a:chOff x="9832" y="3927"/>
              <a:chExt cx="4014" cy="5651"/>
            </a:xfrm>
          </p:grpSpPr>
          <p:grpSp>
            <p:nvGrpSpPr>
              <p:cNvPr id="85" name="组合 84"/>
              <p:cNvGrpSpPr/>
              <p:nvPr/>
            </p:nvGrpSpPr>
            <p:grpSpPr>
              <a:xfrm>
                <a:off x="9832" y="4834"/>
                <a:ext cx="4014" cy="4744"/>
                <a:chOff x="9605" y="5694"/>
                <a:chExt cx="4014" cy="4744"/>
              </a:xfrm>
            </p:grpSpPr>
            <p:sp>
              <p:nvSpPr>
                <p:cNvPr id="67" name="MH_Text_1"/>
                <p:cNvSpPr txBox="1">
                  <a:spLocks noChangeArrowheads="1"/>
                </p:cNvSpPr>
                <p:nvPr>
                  <p:custDataLst>
                    <p:tags r:id="rId4"/>
                  </p:custDataLst>
                </p:nvPr>
              </p:nvSpPr>
              <p:spPr bwMode="auto">
                <a:xfrm>
                  <a:off x="9643" y="5694"/>
                  <a:ext cx="3976" cy="17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>
                  <a:noAutofit/>
                </a:bodyPr>
                <a:lstStyle>
                  <a:defPPr>
                    <a:defRPr lang="en-U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anose="020F0502020204030204" charset="0"/>
                      <a:ea typeface="+mn-ea"/>
                      <a:cs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1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+mn-lt"/>
                    </a:rPr>
                    <a:t>      </a:t>
                  </a:r>
                  <a:r>
                    <a:rPr kumimoji="0" lang="zh-CN" alt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+mn-lt"/>
                    </a:rPr>
                    <a:t>将原稿文字朝上，松散叠放好，然后放置在送稿器上</a:t>
                  </a:r>
                  <a:r>
                    <a:rPr lang="zh-CN" altLang="en-US" sz="1600" noProof="0" dirty="0">
                      <a:ln>
                        <a:noFill/>
                      </a:ln>
                      <a:effectLst/>
                      <a:uLnTx/>
                      <a:uFillTx/>
                      <a:latin typeface="微软雅黑" panose="020B0503020204020204" pitchFamily="34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+mn-lt"/>
                    </a:rPr>
                    <a:t>。</a:t>
                  </a:r>
                  <a:endParaRPr kumimoji="0" lang="zh-CN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endParaRPr>
                </a:p>
              </p:txBody>
            </p:sp>
            <p:pic>
              <p:nvPicPr>
                <p:cNvPr id="1240" name="图片 1240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605" y="7396"/>
                  <a:ext cx="3869" cy="3042"/>
                </a:xfrm>
                <a:prstGeom prst="rect">
                  <a:avLst/>
                </a:prstGeom>
              </p:spPr>
            </p:pic>
          </p:grpSp>
          <p:sp>
            <p:nvSpPr>
              <p:cNvPr id="90" name="矩形 89"/>
              <p:cNvSpPr/>
              <p:nvPr/>
            </p:nvSpPr>
            <p:spPr>
              <a:xfrm>
                <a:off x="10286" y="3927"/>
                <a:ext cx="2818" cy="587"/>
              </a:xfrm>
              <a:prstGeom prst="rect">
                <a:avLst/>
              </a:prstGeom>
              <a:solidFill>
                <a:srgbClr val="007F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3. </a:t>
                </a:r>
                <a:r>
                  <a:rPr lang="zh-CN" altLang="en-US" sz="220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+mn-lt"/>
                  </a:rPr>
                  <a:t>放置原稿</a:t>
                </a:r>
                <a:endPara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endParaRPr>
              </a:p>
            </p:txBody>
          </p:sp>
        </p:grpSp>
      </p:grpSp>
      <p:sp>
        <p:nvSpPr>
          <p:cNvPr id="100" name="文本框 99"/>
          <p:cNvSpPr txBox="1"/>
          <p:nvPr/>
        </p:nvSpPr>
        <p:spPr>
          <a:xfrm>
            <a:off x="5234940" y="5805805"/>
            <a:ext cx="190055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整理好原稿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8548370" y="5805805"/>
            <a:ext cx="23520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原稿放在送稿器上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6" name="图片 1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4011295" y="1269365"/>
            <a:ext cx="1979930" cy="372745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4. </a:t>
            </a:r>
            <a:r>
              <a:rPr lang="zh-CN" altLang="en-US" sz="2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批量复印</a:t>
            </a:r>
            <a:endParaRPr lang="zh-CN" altLang="en-US" sz="22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2600" y="2133600"/>
            <a:ext cx="5340985" cy="632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indent="406400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  <a:extLst>
                <a:ext uri="{35155182-B16C-46BC-9424-99874614C6A1}">
                  <wpsdc:indentchars xmlns:wpsdc="http://www.wps.cn/officeDocument/2017/drawingmlCustomData" val="200" checksum="1740828767"/>
                </a:ext>
              </a:extLst>
            </a:pPr>
            <a:r>
              <a:rPr lang="zh-CN" altLang="en-US" sz="160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rPr>
              <a:t>（1）在控制面板上选择需要复印的份数，然后按下【复印开始】，送纸器会自动进纸，开始复印。</a:t>
            </a:r>
            <a:endParaRPr lang="zh-CN" altLang="en-US" sz="1600" noProof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lt"/>
            </a:endParaRPr>
          </a:p>
        </p:txBody>
      </p:sp>
      <p:pic>
        <p:nvPicPr>
          <p:cNvPr id="1241" name="图片 12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3789045"/>
            <a:ext cx="4572000" cy="188531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6387465" y="2158365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altLang="en-US" sz="1600" b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（2）随后在出纸盒中出现复印好的文稿，这些文稿已自动按页码排放好，，通常是背面在上。</a:t>
            </a:r>
            <a:endParaRPr lang="en-US" altLang="zh-CN" sz="1600" b="0" noProof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29790" y="5877560"/>
            <a:ext cx="204597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设置复印参数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42" name="图片 12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700" y="3356928"/>
            <a:ext cx="3162300" cy="22129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107555" y="5877560"/>
            <a:ext cx="355917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出纸盒中按顺序复印好的文稿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7" name="文本框 827"/>
          <p:cNvSpPr txBox="1"/>
          <p:nvPr/>
        </p:nvSpPr>
        <p:spPr>
          <a:xfrm>
            <a:off x="2211070" y="2997200"/>
            <a:ext cx="2017395" cy="291465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zh-CN" altLang="en-US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1. 设置复印份数</a:t>
            </a:r>
            <a:endParaRPr lang="zh-CN" altLang="en-US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26" name="文本框 826"/>
          <p:cNvSpPr txBox="1"/>
          <p:nvPr/>
        </p:nvSpPr>
        <p:spPr>
          <a:xfrm>
            <a:off x="5163185" y="3429635"/>
            <a:ext cx="1611630" cy="26035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2. 按下复印键</a:t>
            </a:r>
            <a:endParaRPr lang="zh-CN" altLang="en-US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3291205" y="3357245"/>
            <a:ext cx="575945" cy="80200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H="1">
            <a:off x="4731385" y="3789680"/>
            <a:ext cx="935990" cy="13677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17" name="TextBox 116"/>
          <p:cNvSpPr txBox="1"/>
          <p:nvPr/>
        </p:nvSpPr>
        <p:spPr>
          <a:xfrm>
            <a:off x="770573" y="2060258"/>
            <a:ext cx="17786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操作提示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标题2"/>
          <p:cNvSpPr>
            <a:spLocks noChangeArrowheads="1"/>
          </p:cNvSpPr>
          <p:nvPr/>
        </p:nvSpPr>
        <p:spPr bwMode="gray">
          <a:xfrm>
            <a:off x="626745" y="1268730"/>
            <a:ext cx="3164205" cy="522605"/>
          </a:xfrm>
          <a:prstGeom prst="roundRect">
            <a:avLst>
              <a:gd name="adj" fmla="val 11921"/>
            </a:avLst>
          </a:prstGeom>
          <a:solidFill>
            <a:srgbClr val="ED7D31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20000"/>
              </a:lnSpc>
              <a:buClr>
                <a:srgbClr val="414455"/>
              </a:buClr>
            </a:pPr>
            <a:r>
              <a:rPr lang="zh-CN" altLang="en-US" sz="2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拓展任务：双面复印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02690" y="2718435"/>
            <a:ext cx="549148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）将单面的文稿和双面的文稿分开整理出来。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90345" y="3296920"/>
            <a:ext cx="898080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（2）二合一复印，即将2张单页合并在一张页面上双面复印，需要先点击操作面板上的【单面-双面】按钮，再选择复印数量，开始复印。</a:t>
            </a:r>
            <a:endParaRPr lang="zh-CN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243" name="图片 12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205" y="4222115"/>
            <a:ext cx="5274310" cy="209677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947285" y="6381750"/>
            <a:ext cx="204597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二合一复印</a:t>
            </a:r>
            <a:endParaRPr lang="zh-CN" altLang="en-US" sz="2000" b="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17" name="TextBox 116"/>
          <p:cNvSpPr txBox="1"/>
          <p:nvPr/>
        </p:nvSpPr>
        <p:spPr>
          <a:xfrm>
            <a:off x="770573" y="2060258"/>
            <a:ext cx="17786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操作提示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标题2"/>
          <p:cNvSpPr>
            <a:spLocks noChangeArrowheads="1"/>
          </p:cNvSpPr>
          <p:nvPr/>
        </p:nvSpPr>
        <p:spPr bwMode="gray">
          <a:xfrm>
            <a:off x="626745" y="1268730"/>
            <a:ext cx="3164205" cy="522605"/>
          </a:xfrm>
          <a:prstGeom prst="roundRect">
            <a:avLst>
              <a:gd name="adj" fmla="val 11921"/>
            </a:avLst>
          </a:prstGeom>
          <a:solidFill>
            <a:srgbClr val="ED7D31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lnSpc>
                <a:spcPct val="120000"/>
              </a:lnSpc>
              <a:buClr>
                <a:srgbClr val="414455"/>
              </a:buClr>
            </a:pPr>
            <a:r>
              <a:rPr lang="zh-CN" altLang="en-US" sz="2400" b="1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rPr>
              <a:t>拓展任务：双面复印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202690" y="2646680"/>
            <a:ext cx="90036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sz="1800" b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（3）二对二复印，即将双面的文稿复印成双面的，需要先点击操作面板上的【双面-双面】按钮，再选择复印数量，开始复印。</a:t>
            </a:r>
            <a:endParaRPr lang="zh-CN" sz="1800" b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578475" y="5677535"/>
            <a:ext cx="157797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二对二复印</a:t>
            </a:r>
            <a:endParaRPr lang="zh-CN" altLang="en-US" sz="2000" b="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44" name="图片 12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205" y="3502025"/>
            <a:ext cx="5841365" cy="2117725"/>
          </a:xfrm>
          <a:prstGeom prst="rect">
            <a:avLst/>
          </a:prstGeom>
        </p:spPr>
      </p:pic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08150" y="6166485"/>
            <a:ext cx="631952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(４) 整理。 按照页面将复印好的文稿整理好。</a:t>
            </a:r>
            <a:endParaRPr lang="zh-CN" sz="180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3" name="图片 32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grpSp>
        <p:nvGrpSpPr>
          <p:cNvPr id="95" name="组合 94"/>
          <p:cNvGrpSpPr/>
          <p:nvPr/>
        </p:nvGrpSpPr>
        <p:grpSpPr>
          <a:xfrm>
            <a:off x="2034540" y="1541780"/>
            <a:ext cx="7894320" cy="4563110"/>
            <a:chOff x="1655" y="1642"/>
            <a:chExt cx="12432" cy="7186"/>
          </a:xfrm>
        </p:grpSpPr>
        <p:sp>
          <p:nvSpPr>
            <p:cNvPr id="34" name="圆角矩形 33"/>
            <p:cNvSpPr/>
            <p:nvPr/>
          </p:nvSpPr>
          <p:spPr>
            <a:xfrm>
              <a:off x="1655" y="2904"/>
              <a:ext cx="12432" cy="5924"/>
            </a:xfrm>
            <a:prstGeom prst="roundRect">
              <a:avLst/>
            </a:prstGeom>
            <a:gradFill flip="none" rotWithShape="1">
              <a:gsLst>
                <a:gs pos="45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000000" scaled="0"/>
              <a:tileRect/>
            </a:gra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7400000" scaled="0"/>
              </a:gradFill>
              <a:prstDash val="solid"/>
            </a:ln>
            <a:effectLst>
              <a:outerShdw blurRad="152400" dist="38100" dir="810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2753" y="1642"/>
              <a:ext cx="9861" cy="1312"/>
            </a:xfrm>
            <a:prstGeom prst="roundRect">
              <a:avLst/>
            </a:prstGeom>
            <a:solidFill>
              <a:srgbClr val="E4544C"/>
            </a:solidFill>
            <a:ln w="25400" cap="flat" cmpd="sng" algn="ctr">
              <a:noFill/>
              <a:prstDash val="solid"/>
            </a:ln>
            <a:effectLst>
              <a:outerShdw blurRad="215900" dist="152400" dir="2700000" algn="tl" rotWithShape="0">
                <a:prstClr val="black">
                  <a:alpha val="18000"/>
                </a:prstClr>
              </a:outerShdw>
            </a:effectLst>
          </p:spPr>
          <p:txBody>
            <a:bodyPr lIns="68589" tIns="34295" rIns="68589" bIns="34295" rtlCol="0" anchor="ctr"/>
            <a:lstStyle/>
            <a:p>
              <a:pPr marR="0" algn="ctr" defTabSz="914400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2400" b="1" kern="0" spc="100" noProof="0" dirty="0">
                  <a:solidFill>
                    <a:schemeClr val="bg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打印机、 复印机技术垄断</a:t>
              </a:r>
              <a:endParaRPr lang="zh-CN" altLang="en-US" sz="2400" b="1" kern="0" spc="100" noProof="0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  <p:sp>
          <p:nvSpPr>
            <p:cNvPr id="75" name="TextBox 57"/>
            <p:cNvSpPr txBox="1"/>
            <p:nvPr/>
          </p:nvSpPr>
          <p:spPr>
            <a:xfrm>
              <a:off x="2197" y="3480"/>
              <a:ext cx="11466" cy="4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en-US" alt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 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理光、 惠普、 施乐、 京瓷等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这些是常见的打印机、 复印机品牌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你会惊讶地发现用过的打印机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、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复印机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、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传真机没有一个是国产品牌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就是有个别的也是组装或贴牌的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kumimoji="0" lang="zh-CN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如果要完全自主研发生产打印机、复印机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投入的资金量大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回报不一定很高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而且没有从事这方面研发的技术人员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我国不自主研发生产复印机的原因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一方面是技术缺失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特 别是在精密电子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、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激光成像等方面的技术缺失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；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另一方面是技术垄断</a:t>
              </a:r>
              <a:r>
                <a:rPr kumimoji="0" lang="zh-CN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</a:t>
              </a:r>
              <a:r>
                <a:rPr kumimoji="0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传统美日韩复印机厂 商沉淀了几十年的技术垄断很难突破</a:t>
              </a: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10185" y="172085"/>
            <a:ext cx="11758930" cy="6432550"/>
            <a:chOff x="281032" y="243070"/>
            <a:chExt cx="11664041" cy="6380197"/>
          </a:xfrm>
        </p:grpSpPr>
        <p:sp>
          <p:nvSpPr>
            <p:cNvPr id="19" name="任意多边形 18"/>
            <p:cNvSpPr/>
            <p:nvPr/>
          </p:nvSpPr>
          <p:spPr>
            <a:xfrm>
              <a:off x="281032" y="243070"/>
              <a:ext cx="9125961" cy="5890171"/>
            </a:xfrm>
            <a:custGeom>
              <a:avLst/>
              <a:gdLst>
                <a:gd name="connsiteX0" fmla="*/ 0 w 9125961"/>
                <a:gd name="connsiteY0" fmla="*/ 0 h 5890171"/>
                <a:gd name="connsiteX1" fmla="*/ 9125961 w 9125961"/>
                <a:gd name="connsiteY1" fmla="*/ 0 h 5890171"/>
                <a:gd name="connsiteX2" fmla="*/ 3055475 w 9125961"/>
                <a:gd name="connsiteY2" fmla="*/ 5890171 h 5890171"/>
                <a:gd name="connsiteX3" fmla="*/ 0 w 9125961"/>
                <a:gd name="connsiteY3" fmla="*/ 2834696 h 5890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25961" h="5890171">
                  <a:moveTo>
                    <a:pt x="0" y="0"/>
                  </a:moveTo>
                  <a:lnTo>
                    <a:pt x="9125961" y="0"/>
                  </a:lnTo>
                  <a:lnTo>
                    <a:pt x="3055475" y="5890171"/>
                  </a:lnTo>
                  <a:lnTo>
                    <a:pt x="0" y="2834696"/>
                  </a:lnTo>
                  <a:close/>
                </a:path>
              </a:pathLst>
            </a:custGeom>
            <a:solidFill>
              <a:srgbClr val="E0E1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 flipV="1">
              <a:off x="3336391" y="243070"/>
              <a:ext cx="8608682" cy="6380197"/>
            </a:xfrm>
            <a:custGeom>
              <a:avLst/>
              <a:gdLst>
                <a:gd name="connsiteX0" fmla="*/ 2550447 w 8608682"/>
                <a:gd name="connsiteY0" fmla="*/ 6380197 h 6380197"/>
                <a:gd name="connsiteX1" fmla="*/ 0 w 8608682"/>
                <a:gd name="connsiteY1" fmla="*/ 6380197 h 6380197"/>
                <a:gd name="connsiteX2" fmla="*/ 0 w 8608682"/>
                <a:gd name="connsiteY2" fmla="*/ 0 h 6380197"/>
                <a:gd name="connsiteX3" fmla="*/ 8106769 w 8608682"/>
                <a:gd name="connsiteY3" fmla="*/ 0 h 6380197"/>
                <a:gd name="connsiteX4" fmla="*/ 8608682 w 8608682"/>
                <a:gd name="connsiteY4" fmla="*/ 501914 h 63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08682" h="6380197">
                  <a:moveTo>
                    <a:pt x="2550447" y="6380197"/>
                  </a:moveTo>
                  <a:lnTo>
                    <a:pt x="0" y="6380197"/>
                  </a:lnTo>
                  <a:lnTo>
                    <a:pt x="0" y="0"/>
                  </a:lnTo>
                  <a:lnTo>
                    <a:pt x="8106769" y="0"/>
                  </a:lnTo>
                  <a:lnTo>
                    <a:pt x="8608682" y="50191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>
            <a:off x="-21590" y="3129280"/>
            <a:ext cx="3761105" cy="3729990"/>
          </a:xfrm>
          <a:prstGeom prst="rtTriangle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8914386">
            <a:off x="9601835" y="-629920"/>
            <a:ext cx="1254760" cy="1254760"/>
          </a:xfrm>
          <a:prstGeom prst="rtTriangle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8914386">
            <a:off x="9847580" y="97790"/>
            <a:ext cx="744855" cy="744855"/>
          </a:xfrm>
          <a:custGeom>
            <a:avLst/>
            <a:gdLst>
              <a:gd name="connsiteX0" fmla="*/ 0 w 1296133"/>
              <a:gd name="connsiteY0" fmla="*/ 0 h 1296133"/>
              <a:gd name="connsiteX1" fmla="*/ 63602 w 1296133"/>
              <a:gd name="connsiteY1" fmla="*/ 63602 h 1296133"/>
              <a:gd name="connsiteX2" fmla="*/ 63602 w 1296133"/>
              <a:gd name="connsiteY2" fmla="*/ 1231995 h 1296133"/>
              <a:gd name="connsiteX3" fmla="*/ 1231995 w 1296133"/>
              <a:gd name="connsiteY3" fmla="*/ 1231995 h 1296133"/>
              <a:gd name="connsiteX4" fmla="*/ 1296133 w 1296133"/>
              <a:gd name="connsiteY4" fmla="*/ 1296133 h 1296133"/>
              <a:gd name="connsiteX5" fmla="*/ 0 w 1296133"/>
              <a:gd name="connsiteY5" fmla="*/ 1296133 h 12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6133" h="1296133">
                <a:moveTo>
                  <a:pt x="0" y="0"/>
                </a:moveTo>
                <a:lnTo>
                  <a:pt x="63602" y="63602"/>
                </a:lnTo>
                <a:lnTo>
                  <a:pt x="63602" y="1231995"/>
                </a:lnTo>
                <a:lnTo>
                  <a:pt x="1231995" y="1231995"/>
                </a:lnTo>
                <a:lnTo>
                  <a:pt x="1296133" y="1296133"/>
                </a:lnTo>
                <a:lnTo>
                  <a:pt x="0" y="129613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210820" y="2997835"/>
            <a:ext cx="3606800" cy="3606800"/>
          </a:xfrm>
          <a:custGeom>
            <a:avLst/>
            <a:gdLst>
              <a:gd name="connsiteX0" fmla="*/ 0 w 3538728"/>
              <a:gd name="connsiteY0" fmla="*/ 0 h 3538728"/>
              <a:gd name="connsiteX1" fmla="*/ 3538728 w 3538728"/>
              <a:gd name="connsiteY1" fmla="*/ 3538728 h 3538728"/>
              <a:gd name="connsiteX2" fmla="*/ 3405621 w 3538728"/>
              <a:gd name="connsiteY2" fmla="*/ 3538728 h 3538728"/>
              <a:gd name="connsiteX3" fmla="*/ 0 w 3538728"/>
              <a:gd name="connsiteY3" fmla="*/ 133107 h 35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8728" h="3538728">
                <a:moveTo>
                  <a:pt x="0" y="0"/>
                </a:moveTo>
                <a:lnTo>
                  <a:pt x="3538728" y="3538728"/>
                </a:lnTo>
                <a:lnTo>
                  <a:pt x="3405621" y="3538728"/>
                </a:lnTo>
                <a:lnTo>
                  <a:pt x="0" y="133107"/>
                </a:lnTo>
                <a:close/>
              </a:path>
            </a:pathLst>
          </a:cu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087495" y="1917700"/>
            <a:ext cx="3806190" cy="1863725"/>
            <a:chOff x="6437" y="3020"/>
            <a:chExt cx="5994" cy="2935"/>
          </a:xfrm>
        </p:grpSpPr>
        <p:sp>
          <p:nvSpPr>
            <p:cNvPr id="25" name="文本框 24"/>
            <p:cNvSpPr txBox="1"/>
            <p:nvPr/>
          </p:nvSpPr>
          <p:spPr>
            <a:xfrm>
              <a:off x="6437" y="4556"/>
              <a:ext cx="5994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文档装订</a:t>
              </a:r>
              <a:endParaRPr lang="zh-CN" altLang="en-US" sz="480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cxnSp>
          <p:nvCxnSpPr>
            <p:cNvPr id="30" name="直接连接符 29"/>
            <p:cNvCxnSpPr/>
            <p:nvPr userDrawn="1"/>
          </p:nvCxnSpPr>
          <p:spPr>
            <a:xfrm>
              <a:off x="6629" y="5955"/>
              <a:ext cx="4353" cy="0"/>
            </a:xfrm>
            <a:prstGeom prst="line">
              <a:avLst/>
            </a:prstGeom>
            <a:ln w="19050">
              <a:solidFill>
                <a:srgbClr val="007FB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7791" y="3020"/>
              <a:ext cx="3203" cy="1113"/>
            </a:xfrm>
            <a:prstGeom prst="rect">
              <a:avLst/>
            </a:prstGeom>
            <a:solidFill>
              <a:srgbClr val="007FB2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任务</a:t>
              </a:r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2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21590" y="-2667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" name="矩形 8"/>
                <p:cNvSpPr/>
                <p:nvPr userDrawn="1"/>
              </p:nvSpPr>
              <p:spPr>
                <a:xfrm>
                  <a:off x="14555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52" name="TextBox 51"/>
          <p:cNvSpPr txBox="1"/>
          <p:nvPr/>
        </p:nvSpPr>
        <p:spPr>
          <a:xfrm>
            <a:off x="2427605" y="1700530"/>
            <a:ext cx="7566660" cy="1953260"/>
          </a:xfrm>
          <a:prstGeom prst="rect">
            <a:avLst/>
          </a:prstGeom>
          <a:noFill/>
          <a:ln w="15875">
            <a:solidFill>
              <a:srgbClr val="007FB2"/>
            </a:solidFill>
          </a:ln>
        </p:spPr>
        <p:txBody>
          <a:bodyPr wrap="square" rtlCol="0">
            <a:spAutoFit/>
          </a:bodyPr>
          <a:lstStyle/>
          <a:p>
            <a:pPr indent="5588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956455923"/>
                </a:ext>
              </a:extLst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本次会议文稿较多，平时使用的订书机已经不能完成装订，而且为了装订的文稿美观，公司领导要求李明将所有会议资料均用梳式胶圈装订机进行装订。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35580" y="4304030"/>
            <a:ext cx="7063105" cy="716915"/>
            <a:chOff x="4534" y="7908"/>
            <a:chExt cx="11123" cy="1129"/>
          </a:xfrm>
        </p:grpSpPr>
        <p:sp>
          <p:nvSpPr>
            <p:cNvPr id="29" name="矩形 28"/>
            <p:cNvSpPr/>
            <p:nvPr/>
          </p:nvSpPr>
          <p:spPr>
            <a:xfrm>
              <a:off x="4534" y="7908"/>
              <a:ext cx="11025" cy="1129"/>
            </a:xfrm>
            <a:prstGeom prst="rect">
              <a:avLst/>
            </a:prstGeom>
            <a:solidFill>
              <a:srgbClr val="FFC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12"/>
            <p:cNvSpPr txBox="1"/>
            <p:nvPr/>
          </p:nvSpPr>
          <p:spPr bwMode="auto">
            <a:xfrm>
              <a:off x="4729" y="8009"/>
              <a:ext cx="10928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本任务目标是学会</a:t>
              </a:r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装订机装订文档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的方法。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4760595" y="2059305"/>
            <a:ext cx="6807835" cy="2399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508000" eaLnBrk="1" fontAlgn="auto" hangingPunct="1">
              <a:lnSpc>
                <a:spcPct val="150000"/>
              </a:lnSpc>
              <a:spcBef>
                <a:spcPct val="0"/>
              </a:spcBef>
              <a:buFontTx/>
              <a:buNone/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</a:rPr>
              <a:t>下午有个重要会议将举行， 参会人员来自全国各地。李明要用复印机将开会文件复印出来供所有参会人员阅读， 为了规范整洁，还需要将每份文件用装订机装订好。会议开始时需要拍摄集体照，打印出来并立刻用塑封机塑封，保证会议结束后分发给与会人员。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780604" y="4911080"/>
            <a:ext cx="774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76395" y="289560"/>
            <a:ext cx="2392680" cy="582930"/>
            <a:chOff x="576" y="935"/>
            <a:chExt cx="3768" cy="918"/>
          </a:xfrm>
        </p:grpSpPr>
        <p:sp>
          <p:nvSpPr>
            <p:cNvPr id="63" name="AutoShape 23"/>
            <p:cNvSpPr>
              <a:spLocks noChangeArrowheads="1"/>
            </p:cNvSpPr>
            <p:nvPr/>
          </p:nvSpPr>
          <p:spPr bwMode="auto">
            <a:xfrm>
              <a:off x="576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4" name="AutoShape 23"/>
            <p:cNvSpPr>
              <a:spLocks noChangeArrowheads="1"/>
            </p:cNvSpPr>
            <p:nvPr/>
          </p:nvSpPr>
          <p:spPr bwMode="auto">
            <a:xfrm>
              <a:off x="882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496" y="935"/>
              <a:ext cx="2848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ln w="6350">
                    <a:noFill/>
                  </a:ln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项目概述</a:t>
              </a:r>
              <a:endParaRPr lang="zh-CN" altLang="en-US" sz="3200" b="1" dirty="0">
                <a:ln w="6350">
                  <a:noFill/>
                </a:ln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五边形 6"/>
          <p:cNvSpPr/>
          <p:nvPr/>
        </p:nvSpPr>
        <p:spPr>
          <a:xfrm>
            <a:off x="0" y="0"/>
            <a:ext cx="4134678" cy="6858000"/>
          </a:xfrm>
          <a:prstGeom prst="homePlate">
            <a:avLst>
              <a:gd name="adj" fmla="val 25320"/>
            </a:avLst>
          </a:prstGeom>
          <a:solidFill>
            <a:srgbClr val="007FB2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0" y="1669705"/>
            <a:ext cx="3445565" cy="3445565"/>
          </a:xfrm>
          <a:prstGeom prst="rect">
            <a:avLst/>
          </a:prstGeom>
        </p:spPr>
      </p:pic>
      <p:sp>
        <p:nvSpPr>
          <p:cNvPr id="17" name="任意多边形 16"/>
          <p:cNvSpPr/>
          <p:nvPr/>
        </p:nvSpPr>
        <p:spPr>
          <a:xfrm rot="5400000">
            <a:off x="4655820" y="1539875"/>
            <a:ext cx="288290" cy="324485"/>
          </a:xfrm>
          <a:custGeom>
            <a:avLst/>
            <a:gdLst>
              <a:gd name="connsiteX0" fmla="*/ 0 w 1296133"/>
              <a:gd name="connsiteY0" fmla="*/ 0 h 1296133"/>
              <a:gd name="connsiteX1" fmla="*/ 63602 w 1296133"/>
              <a:gd name="connsiteY1" fmla="*/ 63602 h 1296133"/>
              <a:gd name="connsiteX2" fmla="*/ 63602 w 1296133"/>
              <a:gd name="connsiteY2" fmla="*/ 1231995 h 1296133"/>
              <a:gd name="connsiteX3" fmla="*/ 1231995 w 1296133"/>
              <a:gd name="connsiteY3" fmla="*/ 1231995 h 1296133"/>
              <a:gd name="connsiteX4" fmla="*/ 1296133 w 1296133"/>
              <a:gd name="connsiteY4" fmla="*/ 1296133 h 1296133"/>
              <a:gd name="connsiteX5" fmla="*/ 0 w 1296133"/>
              <a:gd name="connsiteY5" fmla="*/ 1296133 h 12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6133" h="1296133">
                <a:moveTo>
                  <a:pt x="0" y="0"/>
                </a:moveTo>
                <a:lnTo>
                  <a:pt x="63602" y="63602"/>
                </a:lnTo>
                <a:lnTo>
                  <a:pt x="63602" y="1231995"/>
                </a:lnTo>
                <a:lnTo>
                  <a:pt x="1231995" y="1231995"/>
                </a:lnTo>
                <a:lnTo>
                  <a:pt x="1296133" y="1296133"/>
                </a:lnTo>
                <a:lnTo>
                  <a:pt x="0" y="1296133"/>
                </a:lnTo>
                <a:close/>
              </a:path>
            </a:pathLst>
          </a:cu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16200000">
            <a:off x="11324590" y="4552315"/>
            <a:ext cx="320675" cy="286385"/>
          </a:xfrm>
          <a:custGeom>
            <a:avLst/>
            <a:gdLst>
              <a:gd name="connsiteX0" fmla="*/ 0 w 1296133"/>
              <a:gd name="connsiteY0" fmla="*/ 0 h 1296133"/>
              <a:gd name="connsiteX1" fmla="*/ 63602 w 1296133"/>
              <a:gd name="connsiteY1" fmla="*/ 63602 h 1296133"/>
              <a:gd name="connsiteX2" fmla="*/ 63602 w 1296133"/>
              <a:gd name="connsiteY2" fmla="*/ 1231995 h 1296133"/>
              <a:gd name="connsiteX3" fmla="*/ 1231995 w 1296133"/>
              <a:gd name="connsiteY3" fmla="*/ 1231995 h 1296133"/>
              <a:gd name="connsiteX4" fmla="*/ 1296133 w 1296133"/>
              <a:gd name="connsiteY4" fmla="*/ 1296133 h 1296133"/>
              <a:gd name="connsiteX5" fmla="*/ 0 w 1296133"/>
              <a:gd name="connsiteY5" fmla="*/ 1296133 h 12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6133" h="1296133">
                <a:moveTo>
                  <a:pt x="0" y="0"/>
                </a:moveTo>
                <a:lnTo>
                  <a:pt x="63602" y="63602"/>
                </a:lnTo>
                <a:lnTo>
                  <a:pt x="63602" y="1231995"/>
                </a:lnTo>
                <a:lnTo>
                  <a:pt x="1231995" y="1231995"/>
                </a:lnTo>
                <a:lnTo>
                  <a:pt x="1296133" y="1296133"/>
                </a:lnTo>
                <a:lnTo>
                  <a:pt x="0" y="1296133"/>
                </a:lnTo>
                <a:close/>
              </a:path>
            </a:pathLst>
          </a:cu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24490" y="6392228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b="1" smtClean="0">
                <a:solidFill>
                  <a:srgbClr val="007FB2"/>
                </a:solidFill>
              </a:rPr>
            </a:fld>
            <a:endParaRPr lang="zh-CN" altLang="en-US" b="1">
              <a:solidFill>
                <a:srgbClr val="007FB2"/>
              </a:solidFill>
            </a:endParaRPr>
          </a:p>
        </p:txBody>
      </p:sp>
      <p:sp>
        <p:nvSpPr>
          <p:cNvPr id="39" name="燕尾形 16">
            <a:hlinkClick r:id="" action="ppaction://hlinkshowjump?jump=previousslide"/>
          </p:cNvPr>
          <p:cNvSpPr/>
          <p:nvPr userDrawn="1"/>
        </p:nvSpPr>
        <p:spPr>
          <a:xfrm flipH="1">
            <a:off x="11160526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燕尾形 3">
            <a:hlinkClick r:id="" action="ppaction://hlinkshowjump?jump=nextslide"/>
          </p:cNvPr>
          <p:cNvSpPr/>
          <p:nvPr userDrawn="1"/>
        </p:nvSpPr>
        <p:spPr>
          <a:xfrm>
            <a:off x="11665351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utoUpdateAnimBg="0"/>
      <p:bldP spid="36" grpId="0" autoUpdateAnimBg="0"/>
      <p:bldP spid="17" grpId="0" bldLvl="0" animBg="1"/>
      <p:bldP spid="1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1673878" y="1224280"/>
            <a:ext cx="2963735" cy="539750"/>
            <a:chOff x="2430" y="1311"/>
            <a:chExt cx="3543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1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025" y="1311"/>
              <a:ext cx="2948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认识订书机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297992" y="6093834"/>
            <a:ext cx="323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左普通订书机右大型订书机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994535" y="3875405"/>
            <a:ext cx="7846695" cy="1972310"/>
            <a:chOff x="3141" y="4521"/>
            <a:chExt cx="12357" cy="3106"/>
          </a:xfrm>
        </p:grpSpPr>
        <p:pic>
          <p:nvPicPr>
            <p:cNvPr id="1246" name="图片 12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12" y="4607"/>
              <a:ext cx="4987" cy="2935"/>
            </a:xfrm>
            <a:prstGeom prst="rect">
              <a:avLst/>
            </a:prstGeom>
          </p:spPr>
        </p:pic>
        <p:pic>
          <p:nvPicPr>
            <p:cNvPr id="4" name="图片 12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1" y="4521"/>
              <a:ext cx="5891" cy="3107"/>
            </a:xfrm>
            <a:prstGeom prst="rect">
              <a:avLst/>
            </a:prstGeom>
          </p:spPr>
        </p:pic>
      </p:grpSp>
      <p:sp>
        <p:nvSpPr>
          <p:cNvPr id="100" name="文本框 99"/>
          <p:cNvSpPr txBox="1"/>
          <p:nvPr/>
        </p:nvSpPr>
        <p:spPr>
          <a:xfrm>
            <a:off x="2234565" y="2132965"/>
            <a:ext cx="7911465" cy="1014730"/>
          </a:xfrm>
          <a:prstGeom prst="rect">
            <a:avLst/>
          </a:prstGeom>
          <a:solidFill>
            <a:srgbClr val="007FB2"/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508000" fontAlgn="auto"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订书机是办公室办公的必备设备，它能将纸装订在一起，方便使用和保存。常见的订书机是手动的，用于装订少量的纸张，要装订更多的纸张，可以使用大型订书机，使用方法一样。</a:t>
            </a:r>
            <a:endParaRPr lang="zh-CN" altLang="en-US" sz="2000" b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4" name="组合 3"/>
          <p:cNvGrpSpPr/>
          <p:nvPr/>
        </p:nvGrpSpPr>
        <p:grpSpPr>
          <a:xfrm>
            <a:off x="1673860" y="1367790"/>
            <a:ext cx="8808085" cy="3756025"/>
            <a:chOff x="2636" y="2154"/>
            <a:chExt cx="13871" cy="5915"/>
          </a:xfrm>
        </p:grpSpPr>
        <p:grpSp>
          <p:nvGrpSpPr>
            <p:cNvPr id="2" name="组合 1"/>
            <p:cNvGrpSpPr/>
            <p:nvPr/>
          </p:nvGrpSpPr>
          <p:grpSpPr>
            <a:xfrm>
              <a:off x="2636" y="2154"/>
              <a:ext cx="4667" cy="850"/>
              <a:chOff x="2430" y="1311"/>
              <a:chExt cx="3543" cy="850"/>
            </a:xfrm>
          </p:grpSpPr>
          <p:sp>
            <p:nvSpPr>
              <p:cNvPr id="44" name="Rectangle 11"/>
              <p:cNvSpPr>
                <a:spLocks noChangeArrowheads="1"/>
              </p:cNvSpPr>
              <p:nvPr/>
            </p:nvSpPr>
            <p:spPr bwMode="auto">
              <a:xfrm>
                <a:off x="2430" y="1325"/>
                <a:ext cx="724" cy="836"/>
              </a:xfrm>
              <a:prstGeom prst="rect">
                <a:avLst/>
              </a:prstGeom>
              <a:solidFill>
                <a:srgbClr val="E56C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altLang="zh-CN" sz="2400" b="1">
                    <a:solidFill>
                      <a:schemeClr val="bg1"/>
                    </a:solidFill>
                    <a:latin typeface="Lato Black" panose="020F0A02020204030203" pitchFamily="34" charset="0"/>
                  </a:rPr>
                  <a:t>2</a:t>
                </a:r>
                <a:endPara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endParaRPr>
              </a:p>
            </p:txBody>
          </p:sp>
          <p:sp>
            <p:nvSpPr>
              <p:cNvPr id="68" name="MH_SubTitle_1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3025" y="1311"/>
                <a:ext cx="2948" cy="704"/>
              </a:xfrm>
              <a:prstGeom prst="rect">
                <a:avLst/>
              </a:prstGeom>
              <a:noFill/>
              <a:ln w="25400">
                <a:noFill/>
              </a:ln>
            </p:spPr>
            <p:txBody>
              <a:bodyPr wrap="square" lIns="119989" tIns="0" rIns="119989" bIns="0" anchor="t"/>
              <a:lstStyle/>
              <a:p>
                <a:pPr algn="ctr" defTabSz="914400">
                  <a:lnSpc>
                    <a:spcPct val="120000"/>
                  </a:lnSpc>
                  <a:buClr>
                    <a:srgbClr val="414455"/>
                  </a:buClr>
                </a:pPr>
                <a:r>
                  <a:rPr lang="zh-CN" altLang="en-US" sz="2400" b="1" noProof="0" dirty="0">
                    <a:ln>
                      <a:noFill/>
                    </a:ln>
                    <a:solidFill>
                      <a:srgbClr val="E56C37"/>
                    </a:solidFill>
                    <a:effectLst/>
                    <a:uLnTx/>
                    <a:uFillTx/>
                    <a:latin typeface="Arial" panose="020B0604020202020204"/>
                    <a:ea typeface="微软雅黑" panose="020B0503020204020204" pitchFamily="34" charset="-122"/>
                    <a:cs typeface="+mn-ea"/>
                    <a:sym typeface="+mn-lt"/>
                  </a:rPr>
                  <a:t>认识装订机</a:t>
                </a:r>
                <a:endPara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00" name="文本框 99"/>
            <p:cNvSpPr txBox="1"/>
            <p:nvPr/>
          </p:nvSpPr>
          <p:spPr>
            <a:xfrm>
              <a:off x="3519" y="3585"/>
              <a:ext cx="12459" cy="1113"/>
            </a:xfrm>
            <a:prstGeom prst="rect">
              <a:avLst/>
            </a:prstGeom>
            <a:solidFill>
              <a:srgbClr val="007FB2"/>
            </a:solidFill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508000" fontAlgn="auto"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sz="2000" b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装订机是通过手动、自动或全自动方式将纸张、塑料、皮革等用装订钉、热熔胶或尼龙管等材料固定的装订设备。</a:t>
              </a:r>
              <a:endPara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2688" y="5514"/>
              <a:ext cx="3200" cy="67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marL="285750" indent="-285750" algn="l">
                <a:buFont typeface="Wingdings" panose="05000000000000000000" pitchFamily="2" charset="2"/>
                <a:buChar char="Ø"/>
              </a:pPr>
              <a:r>
                <a:rPr lang="en-US" altLang="zh-CN" sz="2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</a:t>
              </a:r>
              <a:r>
                <a:rPr lang="zh-CN" altLang="en-US" sz="2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装订机分类</a:t>
              </a:r>
              <a:endPara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989" y="6875"/>
              <a:ext cx="13519" cy="1194"/>
              <a:chOff x="2915" y="3813"/>
              <a:chExt cx="13519" cy="1194"/>
            </a:xfrm>
          </p:grpSpPr>
          <p:sp>
            <p:nvSpPr>
              <p:cNvPr id="7" name="矩形 3"/>
              <p:cNvSpPr>
                <a:spLocks noChangeArrowheads="1"/>
              </p:cNvSpPr>
              <p:nvPr/>
            </p:nvSpPr>
            <p:spPr bwMode="auto">
              <a:xfrm>
                <a:off x="2915" y="3813"/>
                <a:ext cx="13519" cy="118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beve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9" name="TextBox 17"/>
              <p:cNvSpPr txBox="1">
                <a:spLocks noChangeArrowheads="1"/>
              </p:cNvSpPr>
              <p:nvPr/>
            </p:nvSpPr>
            <p:spPr bwMode="auto">
              <a:xfrm>
                <a:off x="3328" y="3894"/>
                <a:ext cx="12715" cy="1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indent="508000" eaLnBrk="1" fontAlgn="auto" hangingPunct="1">
                  <a:spcBef>
                    <a:spcPct val="0"/>
                  </a:spcBef>
                  <a:buFontTx/>
                  <a:buNone/>
                  <a:extLst>
                    <a:ext uri="{35155182-B16C-46BC-9424-99874614C6A1}">
                      <wpsdc:indentchars xmlns:wpsdc="http://www.wps.cn/officeDocument/2017/drawingmlCustomData" val="200" checksum="282533468"/>
                    </a:ext>
                  </a:extLst>
                </a:pPr>
                <a:r>
                  <a:rPr lang="zh-CN" altLang="en-US">
                    <a:latin typeface="微软雅黑" panose="020B0503020204020204" pitchFamily="34" charset="-122"/>
                  </a:rPr>
                  <a:t>市场上一般有</a:t>
                </a:r>
                <a:r>
                  <a:rPr lang="zh-CN" altLang="en-US">
                    <a:solidFill>
                      <a:srgbClr val="FF0000"/>
                    </a:solidFill>
                    <a:latin typeface="微软雅黑" panose="020B0503020204020204" pitchFamily="34" charset="-122"/>
                  </a:rPr>
                  <a:t>热熔式装订机、梳式胶圈装订机、铁圈装订机、订条装订机</a:t>
                </a:r>
                <a:r>
                  <a:rPr lang="zh-CN" altLang="en-US">
                    <a:latin typeface="微软雅黑" panose="020B0503020204020204" pitchFamily="34" charset="-122"/>
                  </a:rPr>
                  <a:t>等，常用于印刷厂，企事业单位财务办公，档案管理等</a:t>
                </a:r>
                <a:r>
                  <a:rPr lang="zh-CN" altLang="en-US">
                    <a:solidFill>
                      <a:srgbClr val="007FB2"/>
                    </a:solidFill>
                    <a:latin typeface="微软雅黑" panose="020B0503020204020204" pitchFamily="34" charset="-122"/>
                  </a:rPr>
                  <a:t>。</a:t>
                </a:r>
                <a:endParaRPr lang="zh-CN" altLang="en-US">
                  <a:solidFill>
                    <a:srgbClr val="007FB2"/>
                  </a:solidFill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1704975" y="1490980"/>
          <a:ext cx="8830310" cy="482473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88365"/>
                <a:gridCol w="1686560"/>
                <a:gridCol w="3836670"/>
                <a:gridCol w="2418715"/>
              </a:tblGrid>
              <a:tr h="3860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名称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图示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0039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梳式胶圈装订机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采用胶圈装订为活页式，增删页方便，可实现文本360度翻转，胶圈直径的大小，决定了文本装订厚度，装订好的产品美观大方。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550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铁圈装订机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采用铁圈进行装订，装订效果较为精致，可以装订比梳式胶圈更多的纸张。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热熔式装订机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采用热熔方式进行装订，装订时要将文稿整齐放入，装订好后等胶条冷却凝固后方能翻动。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订条装订机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订条装订机又称十孔夹条装订机，操作简单、装订整齐、美观大方，适合各种场合使用，常见的图文店装订方式之一。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文本框 28"/>
          <p:cNvSpPr txBox="1"/>
          <p:nvPr/>
        </p:nvSpPr>
        <p:spPr>
          <a:xfrm>
            <a:off x="5166037" y="6382124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不同类型的装订机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47" name="图片 12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3140" y="1917065"/>
            <a:ext cx="1148080" cy="908050"/>
          </a:xfrm>
          <a:prstGeom prst="rect">
            <a:avLst/>
          </a:prstGeom>
        </p:spPr>
      </p:pic>
      <p:pic>
        <p:nvPicPr>
          <p:cNvPr id="1248" name="图片 12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565" y="2997200"/>
            <a:ext cx="1167130" cy="904240"/>
          </a:xfrm>
          <a:prstGeom prst="rect">
            <a:avLst/>
          </a:prstGeom>
        </p:spPr>
      </p:pic>
      <p:pic>
        <p:nvPicPr>
          <p:cNvPr id="1249" name="图片 12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9490" y="4221480"/>
            <a:ext cx="1134745" cy="921385"/>
          </a:xfrm>
          <a:prstGeom prst="rect">
            <a:avLst/>
          </a:prstGeom>
        </p:spPr>
      </p:pic>
      <p:pic>
        <p:nvPicPr>
          <p:cNvPr id="1250" name="图片 12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3635" y="5374005"/>
            <a:ext cx="1247775" cy="815975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626745" y="1197610"/>
            <a:ext cx="9664700" cy="5511800"/>
            <a:chOff x="987" y="1886"/>
            <a:chExt cx="15220" cy="8680"/>
          </a:xfrm>
        </p:grpSpPr>
        <p:grpSp>
          <p:nvGrpSpPr>
            <p:cNvPr id="3" name="组合 2"/>
            <p:cNvGrpSpPr/>
            <p:nvPr/>
          </p:nvGrpSpPr>
          <p:grpSpPr>
            <a:xfrm>
              <a:off x="2689" y="3022"/>
              <a:ext cx="13519" cy="1182"/>
              <a:chOff x="2915" y="3813"/>
              <a:chExt cx="13519" cy="1182"/>
            </a:xfrm>
          </p:grpSpPr>
          <p:sp>
            <p:nvSpPr>
              <p:cNvPr id="4" name="矩形 3"/>
              <p:cNvSpPr>
                <a:spLocks noChangeArrowheads="1"/>
              </p:cNvSpPr>
              <p:nvPr/>
            </p:nvSpPr>
            <p:spPr bwMode="auto">
              <a:xfrm>
                <a:off x="2915" y="3813"/>
                <a:ext cx="13519" cy="118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9525">
                <a:noFill/>
                <a:beve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en-US" sz="1800">
                  <a:solidFill>
                    <a:schemeClr val="tx1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7" name="TextBox 17"/>
              <p:cNvSpPr txBox="1">
                <a:spLocks noChangeArrowheads="1"/>
              </p:cNvSpPr>
              <p:nvPr/>
            </p:nvSpPr>
            <p:spPr bwMode="auto">
              <a:xfrm>
                <a:off x="3330" y="3815"/>
                <a:ext cx="12715" cy="1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accent1"/>
                    </a:solidFill>
                    <a:latin typeface="Arial" panose="020B0604020202020204" pitchFamily="34" charset="0"/>
                    <a:ea typeface="仿宋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indent="508000" eaLnBrk="1" fontAlgn="auto" hangingPunct="1">
                  <a:spcBef>
                    <a:spcPct val="0"/>
                  </a:spcBef>
                  <a:buFontTx/>
                  <a:buNone/>
                  <a:extLst>
                    <a:ext uri="{35155182-B16C-46BC-9424-99874614C6A1}">
                      <wpsdc:indentchars xmlns:wpsdc="http://www.wps.cn/officeDocument/2017/drawingmlCustomData" val="200" checksum="282533468"/>
                    </a:ext>
                  </a:extLst>
                </a:pPr>
                <a:r>
                  <a:rPr lang="zh-CN" altLang="en-US">
                    <a:latin typeface="微软雅黑" panose="020B0503020204020204" pitchFamily="34" charset="-122"/>
                  </a:rPr>
                  <a:t>办公室最常用的是梳式胶圈装订机，它主要由</a:t>
                </a:r>
                <a:r>
                  <a:rPr lang="zh-CN" altLang="en-US">
                    <a:solidFill>
                      <a:srgbClr val="FF0000"/>
                    </a:solidFill>
                    <a:latin typeface="微软雅黑" panose="020B0503020204020204" pitchFamily="34" charset="-122"/>
                  </a:rPr>
                  <a:t>手柄、梳齿板、可抽刀、入纸口和定位块</a:t>
                </a:r>
                <a:r>
                  <a:rPr lang="zh-CN" altLang="en-US">
                    <a:latin typeface="微软雅黑" panose="020B0503020204020204" pitchFamily="34" charset="-122"/>
                  </a:rPr>
                  <a:t>等几部分组成。</a:t>
                </a:r>
                <a:endParaRPr lang="zh-CN" altLang="en-US"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117" name="TextBox 116"/>
            <p:cNvSpPr txBox="1"/>
            <p:nvPr/>
          </p:nvSpPr>
          <p:spPr>
            <a:xfrm>
              <a:off x="987" y="1886"/>
              <a:ext cx="4972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altLang="zh-CN" sz="24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2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梳式胶圈装订机结构</a:t>
              </a:r>
              <a:endPara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022" y="9938"/>
              <a:ext cx="3888" cy="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梳式胶圈装订机结构</a:t>
              </a:r>
              <a:endPara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251" name="图片 125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70" y="4947"/>
              <a:ext cx="5863" cy="4725"/>
            </a:xfrm>
            <a:prstGeom prst="rect">
              <a:avLst/>
            </a:prstGeom>
          </p:spPr>
        </p:pic>
        <p:sp>
          <p:nvSpPr>
            <p:cNvPr id="835" name="文本框 835"/>
            <p:cNvSpPr txBox="1"/>
            <p:nvPr/>
          </p:nvSpPr>
          <p:spPr>
            <a:xfrm>
              <a:off x="13801" y="5473"/>
              <a:ext cx="1480" cy="608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/>
              <a:r>
                <a:rPr lang="en-US" altLang="zh-CN" sz="2000" kern="10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/>
                  <a:sym typeface="Times New Roman" panose="02020603050405020304"/>
                </a:rPr>
                <a:t>手柄</a:t>
              </a:r>
              <a:endPara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844" name="文本框 844"/>
            <p:cNvSpPr txBox="1"/>
            <p:nvPr/>
          </p:nvSpPr>
          <p:spPr>
            <a:xfrm>
              <a:off x="8471" y="4691"/>
              <a:ext cx="2183" cy="570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/>
              <a:r>
                <a:rPr lang="en-US" altLang="zh-CN" sz="2000" kern="10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/>
                  <a:sym typeface="Times New Roman" panose="02020603050405020304"/>
                </a:rPr>
                <a:t>梳齿板</a:t>
              </a:r>
              <a:endPara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843" name="文本框 843"/>
            <p:cNvSpPr txBox="1"/>
            <p:nvPr/>
          </p:nvSpPr>
          <p:spPr>
            <a:xfrm>
              <a:off x="5070" y="5288"/>
              <a:ext cx="1561" cy="514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/>
              <a:r>
                <a:rPr lang="en-US" altLang="zh-CN" sz="2000" kern="10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/>
                  <a:sym typeface="Times New Roman" panose="02020603050405020304"/>
                </a:rPr>
                <a:t>可抽刀</a:t>
              </a:r>
              <a:endParaRPr lang="en-US" altLang="zh-CN" sz="1050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841" name="文本框 841"/>
            <p:cNvSpPr txBox="1"/>
            <p:nvPr/>
          </p:nvSpPr>
          <p:spPr>
            <a:xfrm>
              <a:off x="14141" y="7896"/>
              <a:ext cx="1259" cy="41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/>
              <a:r>
                <a:rPr lang="en-US" altLang="zh-CN" sz="2000" kern="10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/>
                  <a:sym typeface="Times New Roman" panose="02020603050405020304"/>
                </a:rPr>
                <a:t>入纸口</a:t>
              </a:r>
              <a:endPara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839" name="文本框 839"/>
            <p:cNvSpPr txBox="1"/>
            <p:nvPr/>
          </p:nvSpPr>
          <p:spPr>
            <a:xfrm>
              <a:off x="3368" y="7435"/>
              <a:ext cx="1921" cy="652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t" anchorCtr="0" forceAA="0" compatLnSpc="1">
              <a:noAutofit/>
            </a:bodyPr>
            <a:lstStyle/>
            <a:p>
              <a:pPr algn="ctr"/>
              <a:r>
                <a:rPr lang="en-US" altLang="zh-CN" sz="2000" kern="10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/>
                  <a:sym typeface="Times New Roman" panose="02020603050405020304"/>
                </a:rPr>
                <a:t>定位块</a:t>
              </a:r>
              <a:endPara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cxnSp>
          <p:nvCxnSpPr>
            <p:cNvPr id="35" name="直接箭头连接符 34"/>
            <p:cNvCxnSpPr/>
            <p:nvPr/>
          </p:nvCxnSpPr>
          <p:spPr>
            <a:xfrm>
              <a:off x="5296" y="7555"/>
              <a:ext cx="2381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/>
            <p:nvPr/>
          </p:nvCxnSpPr>
          <p:spPr>
            <a:xfrm>
              <a:off x="6090" y="5968"/>
              <a:ext cx="2041" cy="90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>
              <a:off x="9719" y="5288"/>
              <a:ext cx="226" cy="90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/>
            <p:cNvCxnSpPr/>
            <p:nvPr/>
          </p:nvCxnSpPr>
          <p:spPr>
            <a:xfrm flipH="1" flipV="1">
              <a:off x="12780" y="5514"/>
              <a:ext cx="1248" cy="22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 flipH="1" flipV="1">
              <a:off x="10626" y="8122"/>
              <a:ext cx="3288" cy="11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1673878" y="1224280"/>
            <a:ext cx="2139778" cy="539750"/>
            <a:chOff x="2430" y="1311"/>
            <a:chExt cx="2558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3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098" y="1311"/>
              <a:ext cx="1890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设备准备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1706880" y="2063750"/>
          <a:ext cx="8830310" cy="418782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003300"/>
                <a:gridCol w="1571625"/>
                <a:gridCol w="2455545"/>
                <a:gridCol w="3799840"/>
              </a:tblGrid>
              <a:tr h="3860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名称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图片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24333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梳式胶圈装订机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普通梳式胶圈装订机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4620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一叠文件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标准A4纸张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1221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胶圈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普通胶圈用胶圈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文本框 28"/>
          <p:cNvSpPr txBox="1"/>
          <p:nvPr/>
        </p:nvSpPr>
        <p:spPr>
          <a:xfrm>
            <a:off x="5166037" y="6382124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任务所需设备清单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52" name="图片 12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4490" y="2559050"/>
            <a:ext cx="1402080" cy="1129030"/>
          </a:xfrm>
          <a:prstGeom prst="rect">
            <a:avLst/>
          </a:prstGeom>
        </p:spPr>
      </p:pic>
      <p:pic>
        <p:nvPicPr>
          <p:cNvPr id="1253" name="图片 12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5625" y="3847465"/>
            <a:ext cx="876300" cy="1080770"/>
          </a:xfrm>
          <a:prstGeom prst="rect">
            <a:avLst/>
          </a:prstGeom>
        </p:spPr>
      </p:pic>
      <p:pic>
        <p:nvPicPr>
          <p:cNvPr id="1254" name="图片 12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6570" y="5157470"/>
            <a:ext cx="1213485" cy="970280"/>
          </a:xfrm>
          <a:prstGeom prst="rect">
            <a:avLst/>
          </a:prstGeom>
        </p:spPr>
      </p:pic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2816225" y="2478088"/>
            <a:ext cx="8916035" cy="1553372"/>
            <a:chOff x="2062" y="4468"/>
            <a:chExt cx="14041" cy="2446"/>
          </a:xfrm>
        </p:grpSpPr>
        <p:sp>
          <p:nvSpPr>
            <p:cNvPr id="19" name="MH_SubTitle_1"/>
            <p:cNvSpPr txBox="1"/>
            <p:nvPr>
              <p:custDataLst>
                <p:tags r:id="rId1"/>
              </p:custDataLst>
            </p:nvPr>
          </p:nvSpPr>
          <p:spPr>
            <a:xfrm>
              <a:off x="2062" y="6223"/>
              <a:ext cx="3560" cy="63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noProof="0" dirty="0">
                  <a:ln>
                    <a:noFill/>
                  </a:ln>
                  <a:solidFill>
                    <a:srgbClr val="007FB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定位</a:t>
              </a:r>
              <a:endParaRPr lang="zh-CN" altLang="en-US" b="1" noProof="0" dirty="0">
                <a:ln>
                  <a:noFill/>
                </a:ln>
                <a:solidFill>
                  <a:srgbClr val="007FB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719" y="4720"/>
              <a:ext cx="540" cy="824"/>
            </a:xfrm>
            <a:prstGeom prst="rect">
              <a:avLst/>
            </a:prstGeom>
          </p:spPr>
        </p:pic>
        <p:grpSp>
          <p:nvGrpSpPr>
            <p:cNvPr id="129" name="组合 128"/>
            <p:cNvGrpSpPr/>
            <p:nvPr/>
          </p:nvGrpSpPr>
          <p:grpSpPr>
            <a:xfrm>
              <a:off x="3252" y="4468"/>
              <a:ext cx="1395" cy="1390"/>
              <a:chOff x="4450933" y="3791953"/>
              <a:chExt cx="1324028" cy="1319782"/>
            </a:xfrm>
          </p:grpSpPr>
          <p:grpSp>
            <p:nvGrpSpPr>
              <p:cNvPr id="64533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32" name="组合 131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34" name="同心圆 133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35" name="椭圆 134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33" name="椭圆 132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007FB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31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01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126" name="组合 125"/>
            <p:cNvGrpSpPr/>
            <p:nvPr/>
          </p:nvGrpSpPr>
          <p:grpSpPr>
            <a:xfrm>
              <a:off x="7093" y="4522"/>
              <a:ext cx="1395" cy="1390"/>
              <a:chOff x="4450933" y="3791953"/>
              <a:chExt cx="1324028" cy="1319782"/>
            </a:xfrm>
          </p:grpSpPr>
          <p:grpSp>
            <p:nvGrpSpPr>
              <p:cNvPr id="127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28" name="组合 127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30" name="同心圆 129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37" name="椭圆 136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43" name="椭圆 142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FC3F2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44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02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10754" y="4553"/>
              <a:ext cx="1395" cy="1390"/>
              <a:chOff x="4450933" y="3791953"/>
              <a:chExt cx="1324028" cy="1319782"/>
            </a:xfrm>
          </p:grpSpPr>
          <p:grpSp>
            <p:nvGrpSpPr>
              <p:cNvPr id="147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48" name="组合 147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49" name="同心圆 148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50" name="椭圆 149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51" name="椭圆 150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52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03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sp>
          <p:nvSpPr>
            <p:cNvPr id="159" name="TextBox 130"/>
            <p:cNvSpPr txBox="1"/>
            <p:nvPr/>
          </p:nvSpPr>
          <p:spPr>
            <a:xfrm>
              <a:off x="14960" y="4903"/>
              <a:ext cx="1143" cy="79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defTabSz="914400" fontAlgn="auto">
                <a:defRPr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+mn-ea"/>
                </a:rPr>
                <a:t>04</a:t>
              </a:r>
              <a:endParaRPr lang="en-US" altLang="zh-CN" sz="2400" b="1" kern="0" noProof="1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cs"/>
                <a:sym typeface="+mn-ea"/>
              </a:endParaRPr>
            </a:p>
          </p:txBody>
        </p:sp>
        <p:pic>
          <p:nvPicPr>
            <p:cNvPr id="160" name="图片 15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360" y="4836"/>
              <a:ext cx="540" cy="824"/>
            </a:xfrm>
            <a:prstGeom prst="rect">
              <a:avLst/>
            </a:prstGeom>
          </p:spPr>
        </p:pic>
        <p:sp>
          <p:nvSpPr>
            <p:cNvPr id="162" name="MH_SubTitle_1"/>
            <p:cNvSpPr txBox="1"/>
            <p:nvPr>
              <p:custDataLst>
                <p:tags r:id="rId3"/>
              </p:custDataLst>
            </p:nvPr>
          </p:nvSpPr>
          <p:spPr>
            <a:xfrm>
              <a:off x="9772" y="6292"/>
              <a:ext cx="3353" cy="62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noProof="0" dirty="0">
                  <a:ln>
                    <a:noFill/>
                  </a:ln>
                  <a:solidFill>
                    <a:srgbClr val="007FB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安装</a:t>
              </a:r>
              <a:endParaRPr lang="zh-CN" altLang="en-US" b="1" noProof="0" dirty="0">
                <a:ln>
                  <a:noFill/>
                </a:ln>
                <a:solidFill>
                  <a:srgbClr val="007FB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3" name="MH_SubTitle_1"/>
            <p:cNvSpPr txBox="1"/>
            <p:nvPr>
              <p:custDataLst>
                <p:tags r:id="rId4"/>
              </p:custDataLst>
            </p:nvPr>
          </p:nvSpPr>
          <p:spPr>
            <a:xfrm>
              <a:off x="6165" y="6224"/>
              <a:ext cx="3224" cy="62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dirty="0">
                  <a:solidFill>
                    <a:srgbClr val="007FB2"/>
                  </a:solidFill>
                  <a:latin typeface="Arial" panose="020B0604020202020204"/>
                  <a:ea typeface="微软雅黑" panose="020B0503020204020204" pitchFamily="34" charset="-122"/>
                  <a:sym typeface="Calibri" panose="020F0502020204030204"/>
                </a:rPr>
                <a:t>打孔</a:t>
              </a:r>
              <a:endParaRPr lang="zh-CN" altLang="en-US" b="1" dirty="0">
                <a:solidFill>
                  <a:srgbClr val="007FB2"/>
                </a:solidFill>
                <a:latin typeface="Arial" panose="020B0604020202020204"/>
                <a:ea typeface="微软雅黑" panose="020B0503020204020204" pitchFamily="34" charset="-122"/>
                <a:sym typeface="Calibri" panose="020F0502020204030204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3" name="矩形 2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070610" y="1918335"/>
            <a:ext cx="8023225" cy="1007110"/>
            <a:chOff x="1008" y="3812"/>
            <a:chExt cx="12635" cy="1586"/>
          </a:xfrm>
        </p:grpSpPr>
        <p:sp>
          <p:nvSpPr>
            <p:cNvPr id="87" name="矩形 86"/>
            <p:cNvSpPr/>
            <p:nvPr/>
          </p:nvSpPr>
          <p:spPr>
            <a:xfrm>
              <a:off x="1369" y="3812"/>
              <a:ext cx="2188" cy="58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1. </a:t>
              </a:r>
              <a:r>
                <a: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定位</a:t>
              </a:r>
              <a:endParaRPr lang="zh-CN" altLang="en-US" sz="2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008" y="4721"/>
              <a:ext cx="12635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508000" algn="l" defTabSz="914400" rt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整理好文件，根据装订文本大小，选择定制块</a:t>
              </a: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位置</a:t>
              </a: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和装订边距。</a:t>
              </a:r>
              <a:endParaRPr lang="zh-CN" altLang="en-US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720465" y="3336290"/>
            <a:ext cx="3863340" cy="3333750"/>
            <a:chOff x="2079" y="4859"/>
            <a:chExt cx="6084" cy="5250"/>
          </a:xfrm>
        </p:grpSpPr>
        <p:sp>
          <p:nvSpPr>
            <p:cNvPr id="100" name="文本框 99"/>
            <p:cNvSpPr txBox="1"/>
            <p:nvPr/>
          </p:nvSpPr>
          <p:spPr>
            <a:xfrm>
              <a:off x="4336" y="9481"/>
              <a:ext cx="2993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定位位置</a:t>
              </a:r>
              <a:endPara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255" name="图片 1255"/>
            <p:cNvPicPr>
              <a:picLocks noChangeAspect="1"/>
            </p:cNvPicPr>
            <p:nvPr/>
          </p:nvPicPr>
          <p:blipFill>
            <a:blip r:embed="rId2"/>
            <a:srcRect r="2339"/>
            <a:stretch>
              <a:fillRect/>
            </a:stretch>
          </p:blipFill>
          <p:spPr>
            <a:xfrm>
              <a:off x="2079" y="4859"/>
              <a:ext cx="6084" cy="4396"/>
            </a:xfrm>
            <a:prstGeom prst="rect">
              <a:avLst/>
            </a:prstGeom>
            <a:ln>
              <a:solidFill>
                <a:srgbClr val="007FB2"/>
              </a:solidFill>
            </a:ln>
          </p:spPr>
        </p:pic>
      </p:grpSp>
      <p:sp>
        <p:nvSpPr>
          <p:cNvPr id="11" name="矩形 10"/>
          <p:cNvSpPr/>
          <p:nvPr userDrawn="1"/>
        </p:nvSpPr>
        <p:spPr>
          <a:xfrm>
            <a:off x="7995285" y="476250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070610" y="1918335"/>
            <a:ext cx="8023225" cy="1007110"/>
            <a:chOff x="1008" y="3812"/>
            <a:chExt cx="12635" cy="1586"/>
          </a:xfrm>
        </p:grpSpPr>
        <p:sp>
          <p:nvSpPr>
            <p:cNvPr id="87" name="矩形 86"/>
            <p:cNvSpPr/>
            <p:nvPr/>
          </p:nvSpPr>
          <p:spPr>
            <a:xfrm>
              <a:off x="1369" y="3812"/>
              <a:ext cx="2188" cy="58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2. </a:t>
              </a:r>
              <a:r>
                <a: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打孔</a:t>
              </a:r>
              <a:endParaRPr lang="zh-CN" altLang="en-US" sz="2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008" y="4721"/>
              <a:ext cx="12635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508000" algn="l" defTabSz="914400" rt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（1）抬起装订机手柄，将整理好的文件放入装订机中。</a:t>
              </a:r>
              <a:endParaRPr lang="zh-CN" altLang="en-US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85210" y="6313170"/>
            <a:ext cx="5890895" cy="428625"/>
            <a:chOff x="5419" y="9035"/>
            <a:chExt cx="9277" cy="675"/>
          </a:xfrm>
        </p:grpSpPr>
        <p:sp>
          <p:nvSpPr>
            <p:cNvPr id="100" name="文本框 99"/>
            <p:cNvSpPr txBox="1"/>
            <p:nvPr/>
          </p:nvSpPr>
          <p:spPr>
            <a:xfrm>
              <a:off x="11703" y="9082"/>
              <a:ext cx="2993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压下手柄打孔</a:t>
              </a:r>
              <a:endPara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5419" y="9035"/>
              <a:ext cx="3704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抬起手柄</a:t>
              </a:r>
              <a:endPara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63370" y="3069590"/>
            <a:ext cx="823912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（2）将手柄用力向下压到尽头，然后抬起手柄，打孔完成。</a:t>
            </a:r>
            <a:endParaRPr lang="en-US" altLang="zh-CN" sz="2000" b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257" name="图片 125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510" y="3836035"/>
            <a:ext cx="3187700" cy="2381250"/>
          </a:xfrm>
          <a:prstGeom prst="rect">
            <a:avLst/>
          </a:prstGeom>
          <a:ln>
            <a:solidFill>
              <a:srgbClr val="007FB2"/>
            </a:solidFill>
          </a:ln>
        </p:spPr>
      </p:pic>
      <p:sp>
        <p:nvSpPr>
          <p:cNvPr id="7" name="矩形 6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  <p:pic>
        <p:nvPicPr>
          <p:cNvPr id="1256" name="图片 12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100" y="3836035"/>
            <a:ext cx="3397885" cy="2367915"/>
          </a:xfrm>
          <a:prstGeom prst="rect">
            <a:avLst/>
          </a:prstGeom>
          <a:ln>
            <a:solidFill>
              <a:srgbClr val="007FB2"/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070610" y="1846580"/>
            <a:ext cx="8023225" cy="935355"/>
            <a:chOff x="1008" y="3812"/>
            <a:chExt cx="12635" cy="1473"/>
          </a:xfrm>
        </p:grpSpPr>
        <p:sp>
          <p:nvSpPr>
            <p:cNvPr id="87" name="矩形 86"/>
            <p:cNvSpPr/>
            <p:nvPr/>
          </p:nvSpPr>
          <p:spPr>
            <a:xfrm>
              <a:off x="1369" y="3812"/>
              <a:ext cx="2188" cy="58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3. </a:t>
              </a:r>
              <a:r>
                <a: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安装</a:t>
              </a:r>
              <a:endParaRPr lang="zh-CN" altLang="en-US" sz="2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008" y="4608"/>
              <a:ext cx="12635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508000" algn="l" defTabSz="914400" rt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（1）将胶环放在梳齿板的后面，开口向上。</a:t>
              </a:r>
              <a:endParaRPr lang="zh-CN" altLang="en-US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45155" y="6381750"/>
            <a:ext cx="6889115" cy="399415"/>
            <a:chOff x="4952" y="9143"/>
            <a:chExt cx="10849" cy="629"/>
          </a:xfrm>
        </p:grpSpPr>
        <p:sp>
          <p:nvSpPr>
            <p:cNvPr id="100" name="文本框 99"/>
            <p:cNvSpPr txBox="1"/>
            <p:nvPr/>
          </p:nvSpPr>
          <p:spPr>
            <a:xfrm>
              <a:off x="4952" y="9144"/>
              <a:ext cx="2993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套入胶环</a:t>
              </a:r>
              <a:endPara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12097" y="9143"/>
              <a:ext cx="3704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完成装订</a:t>
              </a:r>
              <a:endPara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63370" y="2854325"/>
            <a:ext cx="823912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（2）向后推动手柄，拉开胶环，将打孔后的文本套在胶环上。</a:t>
            </a:r>
            <a:endParaRPr lang="en-US" altLang="zh-CN" sz="2000" b="0" noProof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50035" y="3375025"/>
            <a:ext cx="5080000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zh-CN" altLang="en-US" sz="2000" b="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（3）将手柄拉回来，文本装订完成。</a:t>
            </a:r>
            <a:endParaRPr lang="zh-CN" altLang="en-US" sz="200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259" name="图片 125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070" y="4035425"/>
            <a:ext cx="3105785" cy="2275205"/>
          </a:xfrm>
          <a:prstGeom prst="rect">
            <a:avLst/>
          </a:prstGeom>
          <a:ln>
            <a:solidFill>
              <a:srgbClr val="007FB2"/>
            </a:solidFill>
          </a:ln>
        </p:spPr>
      </p:pic>
      <p:pic>
        <p:nvPicPr>
          <p:cNvPr id="1260" name="图片 12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0" y="4035425"/>
            <a:ext cx="3162300" cy="2275205"/>
          </a:xfrm>
          <a:prstGeom prst="rect">
            <a:avLst/>
          </a:prstGeom>
          <a:ln>
            <a:solidFill>
              <a:srgbClr val="007FB2"/>
            </a:solidFill>
          </a:ln>
        </p:spPr>
      </p:pic>
      <p:sp>
        <p:nvSpPr>
          <p:cNvPr id="9" name="矩形 8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29"/>
              <a:chOff x="-34" y="-42"/>
              <a:chExt cx="19244" cy="1529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3934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2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文档装订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9" name="矩形 8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243060" y="495300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36980" y="1541780"/>
            <a:ext cx="9928225" cy="5037455"/>
            <a:chOff x="399" y="1642"/>
            <a:chExt cx="15635" cy="7933"/>
          </a:xfrm>
        </p:grpSpPr>
        <p:sp>
          <p:nvSpPr>
            <p:cNvPr id="34" name="圆角矩形 33"/>
            <p:cNvSpPr/>
            <p:nvPr/>
          </p:nvSpPr>
          <p:spPr>
            <a:xfrm>
              <a:off x="399" y="2904"/>
              <a:ext cx="15635" cy="6671"/>
            </a:xfrm>
            <a:prstGeom prst="roundRect">
              <a:avLst/>
            </a:prstGeom>
            <a:gradFill flip="none" rotWithShape="1">
              <a:gsLst>
                <a:gs pos="45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000000" scaled="0"/>
              <a:tileRect/>
            </a:gra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7400000" scaled="0"/>
              </a:gradFill>
              <a:prstDash val="solid"/>
            </a:ln>
            <a:effectLst>
              <a:outerShdw blurRad="152400" dist="38100" dir="810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3341" y="1642"/>
              <a:ext cx="9657" cy="1312"/>
            </a:xfrm>
            <a:prstGeom prst="roundRect">
              <a:avLst/>
            </a:prstGeom>
            <a:solidFill>
              <a:srgbClr val="E4544C"/>
            </a:solidFill>
            <a:ln w="25400" cap="flat" cmpd="sng" algn="ctr">
              <a:noFill/>
              <a:prstDash val="solid"/>
            </a:ln>
            <a:effectLst>
              <a:outerShdw blurRad="215900" dist="152400" dir="2700000" algn="tl" rotWithShape="0">
                <a:prstClr val="black">
                  <a:alpha val="18000"/>
                </a:prstClr>
              </a:outerShdw>
            </a:effectLst>
          </p:spPr>
          <p:txBody>
            <a:bodyPr lIns="68589" tIns="34295" rIns="68589" bIns="34295" rtlCol="0" anchor="ctr"/>
            <a:lstStyle/>
            <a:p>
              <a:pPr marR="0" algn="ctr" defTabSz="914400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2400" b="1" kern="0" spc="100" noProof="0" dirty="0">
                  <a:solidFill>
                    <a:schemeClr val="bg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装订机日常保养维护</a:t>
              </a:r>
              <a:endParaRPr kumimoji="0" lang="zh-CN" altLang="en-US" sz="2400" b="1" i="0" u="none" strike="noStrike" kern="0" cap="none" spc="100" normalizeH="0" baseline="0" noProof="0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5" name="TextBox 57"/>
            <p:cNvSpPr txBox="1"/>
            <p:nvPr/>
          </p:nvSpPr>
          <p:spPr>
            <a:xfrm>
              <a:off x="866" y="2915"/>
              <a:ext cx="15027" cy="64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en-US" altLang="zh-CN" sz="1800" b="1" i="0" kern="0" spc="100" baseline="0" noProof="0" dirty="0">
                  <a:solidFill>
                    <a:schemeClr val="accent6">
                      <a:lumMod val="7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</a:t>
              </a:r>
              <a:r>
                <a:rPr kumimoji="0" lang="zh-CN" altLang="en-US" sz="1800" b="1" i="0" kern="0" spc="100" baseline="0" noProof="0" dirty="0">
                  <a:solidFill>
                    <a:schemeClr val="accent6">
                      <a:lumMod val="7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1．正确使用</a:t>
              </a:r>
              <a:endParaRPr kumimoji="0" lang="zh-CN" altLang="en-US" sz="1800" b="1" i="0" kern="0" spc="100" baseline="0" noProof="0" dirty="0">
                <a:solidFill>
                  <a:schemeClr val="accent6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（1）摆放在平整、坚固的桌面上使用，避免遭受潮湿、日晒等侵袭。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（2）需要电源的装订机要注意用电安全，用完后立即拔掉电源插头。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（3）使用热融式装订机时，特别注意机内有高温，谨防烫伤。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（4）开机后如果发生意外情况，有不正常的响声或卡住等现象时，必须立即停机检查原因。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（5）机器运转中严禁把手伸进切刀的后部，即使在停机的情况下，严禁手在刀下进行换刀调整等工作。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1" i="0" kern="0" spc="100" baseline="0" noProof="0" dirty="0">
                  <a:solidFill>
                    <a:schemeClr val="accent6">
                      <a:lumMod val="7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2．润滑和保养</a:t>
              </a:r>
              <a:endParaRPr kumimoji="0" lang="zh-CN" altLang="en-US" sz="1800" b="1" i="0" kern="0" spc="100" baseline="0" noProof="0" dirty="0">
                <a:solidFill>
                  <a:schemeClr val="accent6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为了保证装订机正常运转，减少磨损、保护精度和延长使用寿命，要定时润滑、维护和保养机器。所有的传动部件每星期加一次润滑油，小心擦去溢出的油，以免裁切时污染纸张。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780604" y="4911080"/>
            <a:ext cx="774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76395" y="289560"/>
            <a:ext cx="2395220" cy="583565"/>
            <a:chOff x="576" y="935"/>
            <a:chExt cx="3772" cy="919"/>
          </a:xfrm>
        </p:grpSpPr>
        <p:sp>
          <p:nvSpPr>
            <p:cNvPr id="63" name="AutoShape 23"/>
            <p:cNvSpPr>
              <a:spLocks noChangeArrowheads="1"/>
            </p:cNvSpPr>
            <p:nvPr/>
          </p:nvSpPr>
          <p:spPr bwMode="auto">
            <a:xfrm>
              <a:off x="576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4" name="AutoShape 23"/>
            <p:cNvSpPr>
              <a:spLocks noChangeArrowheads="1"/>
            </p:cNvSpPr>
            <p:nvPr/>
          </p:nvSpPr>
          <p:spPr bwMode="auto">
            <a:xfrm>
              <a:off x="882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00" y="935"/>
              <a:ext cx="2848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ln w="6350">
                    <a:noFill/>
                  </a:ln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项目任务</a:t>
              </a:r>
              <a:endParaRPr lang="zh-CN" altLang="en-US" sz="3200" b="1" dirty="0">
                <a:ln w="6350">
                  <a:noFill/>
                </a:ln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4133850" cy="6858000"/>
            <a:chOff x="0" y="0"/>
            <a:chExt cx="6510" cy="10800"/>
          </a:xfrm>
        </p:grpSpPr>
        <p:sp>
          <p:nvSpPr>
            <p:cNvPr id="7" name="五边形 6"/>
            <p:cNvSpPr/>
            <p:nvPr/>
          </p:nvSpPr>
          <p:spPr>
            <a:xfrm>
              <a:off x="0" y="0"/>
              <a:ext cx="6511" cy="10800"/>
            </a:xfrm>
            <a:prstGeom prst="homePlate">
              <a:avLst>
                <a:gd name="adj" fmla="val 25320"/>
              </a:avLst>
            </a:prstGeom>
            <a:solidFill>
              <a:srgbClr val="007FB2"/>
            </a:solidFill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0" y="2629"/>
              <a:ext cx="5426" cy="5426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5152831" y="1946846"/>
            <a:ext cx="4883423" cy="530087"/>
            <a:chOff x="4810542" y="2448339"/>
            <a:chExt cx="4883423" cy="530087"/>
          </a:xfrm>
        </p:grpSpPr>
        <p:sp>
          <p:nvSpPr>
            <p:cNvPr id="4" name="矩形 3"/>
            <p:cNvSpPr/>
            <p:nvPr/>
          </p:nvSpPr>
          <p:spPr>
            <a:xfrm>
              <a:off x="6056244" y="2448339"/>
              <a:ext cx="3637721" cy="5300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  <a:hlinkClick r:id="rId2" action="ppaction://hlinksldjump"/>
                </a:rPr>
                <a:t>批量文稿复印</a:t>
              </a:r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五边形 10"/>
            <p:cNvSpPr/>
            <p:nvPr/>
          </p:nvSpPr>
          <p:spPr>
            <a:xfrm>
              <a:off x="4810542" y="2448339"/>
              <a:ext cx="1497493" cy="530087"/>
            </a:xfrm>
            <a:prstGeom prst="homePlate">
              <a:avLst>
                <a:gd name="adj" fmla="val 20000"/>
              </a:avLst>
            </a:prstGeom>
            <a:solidFill>
              <a:srgbClr val="007FB2"/>
            </a:solidFill>
            <a:ln>
              <a:solidFill>
                <a:srgbClr val="007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任务</a:t>
              </a:r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166083" y="2871685"/>
            <a:ext cx="4870171" cy="530087"/>
            <a:chOff x="4823794" y="2448339"/>
            <a:chExt cx="4870171" cy="530087"/>
          </a:xfrm>
        </p:grpSpPr>
        <p:sp>
          <p:nvSpPr>
            <p:cNvPr id="13" name="矩形 12"/>
            <p:cNvSpPr/>
            <p:nvPr/>
          </p:nvSpPr>
          <p:spPr>
            <a:xfrm>
              <a:off x="6056244" y="2448339"/>
              <a:ext cx="3637721" cy="5300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3" action="ppaction://hlinksldjump"/>
                </a:rPr>
                <a:t>文档装订</a:t>
              </a:r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五边形 13"/>
            <p:cNvSpPr/>
            <p:nvPr/>
          </p:nvSpPr>
          <p:spPr>
            <a:xfrm>
              <a:off x="4823794" y="2448339"/>
              <a:ext cx="1484241" cy="530087"/>
            </a:xfrm>
            <a:prstGeom prst="homePlate">
              <a:avLst>
                <a:gd name="adj" fmla="val 20000"/>
              </a:avLst>
            </a:prstGeom>
            <a:solidFill>
              <a:srgbClr val="007FB2"/>
            </a:solidFill>
            <a:ln>
              <a:solidFill>
                <a:srgbClr val="007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任务</a:t>
              </a:r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66083" y="3795415"/>
            <a:ext cx="4870171" cy="530087"/>
            <a:chOff x="4823794" y="2448339"/>
            <a:chExt cx="4870171" cy="530087"/>
          </a:xfrm>
        </p:grpSpPr>
        <p:sp>
          <p:nvSpPr>
            <p:cNvPr id="16" name="矩形 15"/>
            <p:cNvSpPr/>
            <p:nvPr/>
          </p:nvSpPr>
          <p:spPr>
            <a:xfrm>
              <a:off x="6056244" y="2448339"/>
              <a:ext cx="3637721" cy="5300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4" action="ppaction://hlinksldjump"/>
                </a:rPr>
                <a:t>照片塑封</a:t>
              </a:r>
              <a:endPara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五边形 16"/>
            <p:cNvSpPr/>
            <p:nvPr/>
          </p:nvSpPr>
          <p:spPr>
            <a:xfrm>
              <a:off x="4823794" y="2448339"/>
              <a:ext cx="1484241" cy="530087"/>
            </a:xfrm>
            <a:prstGeom prst="homePlate">
              <a:avLst>
                <a:gd name="adj" fmla="val 20000"/>
              </a:avLst>
            </a:prstGeom>
            <a:solidFill>
              <a:srgbClr val="007FB2"/>
            </a:solidFill>
            <a:ln>
              <a:solidFill>
                <a:srgbClr val="007F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任务</a:t>
              </a:r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24490" y="6392228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b="1" smtClean="0">
                <a:solidFill>
                  <a:srgbClr val="007FB2"/>
                </a:solidFill>
              </a:rPr>
            </a:fld>
            <a:endParaRPr lang="zh-CN" altLang="en-US" b="1">
              <a:solidFill>
                <a:srgbClr val="007FB2"/>
              </a:solidFill>
            </a:endParaRPr>
          </a:p>
        </p:txBody>
      </p:sp>
      <p:sp>
        <p:nvSpPr>
          <p:cNvPr id="39" name="燕尾形 16">
            <a:hlinkClick r:id="" action="ppaction://hlinkshowjump?jump=previousslide"/>
          </p:cNvPr>
          <p:cNvSpPr/>
          <p:nvPr userDrawn="1"/>
        </p:nvSpPr>
        <p:spPr>
          <a:xfrm flipH="1">
            <a:off x="11160526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燕尾形 3">
            <a:hlinkClick r:id="" action="ppaction://hlinkshowjump?jump=nextslide"/>
          </p:cNvPr>
          <p:cNvSpPr/>
          <p:nvPr userDrawn="1"/>
        </p:nvSpPr>
        <p:spPr>
          <a:xfrm>
            <a:off x="11665351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10820" y="172085"/>
            <a:ext cx="11758930" cy="6432550"/>
            <a:chOff x="281032" y="243070"/>
            <a:chExt cx="11664041" cy="6380197"/>
          </a:xfrm>
        </p:grpSpPr>
        <p:sp>
          <p:nvSpPr>
            <p:cNvPr id="19" name="任意多边形 18"/>
            <p:cNvSpPr/>
            <p:nvPr/>
          </p:nvSpPr>
          <p:spPr>
            <a:xfrm>
              <a:off x="281032" y="243070"/>
              <a:ext cx="9125961" cy="5890171"/>
            </a:xfrm>
            <a:custGeom>
              <a:avLst/>
              <a:gdLst>
                <a:gd name="connsiteX0" fmla="*/ 0 w 9125961"/>
                <a:gd name="connsiteY0" fmla="*/ 0 h 5890171"/>
                <a:gd name="connsiteX1" fmla="*/ 9125961 w 9125961"/>
                <a:gd name="connsiteY1" fmla="*/ 0 h 5890171"/>
                <a:gd name="connsiteX2" fmla="*/ 3055475 w 9125961"/>
                <a:gd name="connsiteY2" fmla="*/ 5890171 h 5890171"/>
                <a:gd name="connsiteX3" fmla="*/ 0 w 9125961"/>
                <a:gd name="connsiteY3" fmla="*/ 2834696 h 5890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25961" h="5890171">
                  <a:moveTo>
                    <a:pt x="0" y="0"/>
                  </a:moveTo>
                  <a:lnTo>
                    <a:pt x="9125961" y="0"/>
                  </a:lnTo>
                  <a:lnTo>
                    <a:pt x="3055475" y="5890171"/>
                  </a:lnTo>
                  <a:lnTo>
                    <a:pt x="0" y="2834696"/>
                  </a:lnTo>
                  <a:close/>
                </a:path>
              </a:pathLst>
            </a:custGeom>
            <a:solidFill>
              <a:srgbClr val="E0E1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 flipV="1">
              <a:off x="3336391" y="243070"/>
              <a:ext cx="8608682" cy="6380197"/>
            </a:xfrm>
            <a:custGeom>
              <a:avLst/>
              <a:gdLst>
                <a:gd name="connsiteX0" fmla="*/ 2550447 w 8608682"/>
                <a:gd name="connsiteY0" fmla="*/ 6380197 h 6380197"/>
                <a:gd name="connsiteX1" fmla="*/ 0 w 8608682"/>
                <a:gd name="connsiteY1" fmla="*/ 6380197 h 6380197"/>
                <a:gd name="connsiteX2" fmla="*/ 0 w 8608682"/>
                <a:gd name="connsiteY2" fmla="*/ 0 h 6380197"/>
                <a:gd name="connsiteX3" fmla="*/ 8106769 w 8608682"/>
                <a:gd name="connsiteY3" fmla="*/ 0 h 6380197"/>
                <a:gd name="connsiteX4" fmla="*/ 8608682 w 8608682"/>
                <a:gd name="connsiteY4" fmla="*/ 501914 h 63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08682" h="6380197">
                  <a:moveTo>
                    <a:pt x="2550447" y="6380197"/>
                  </a:moveTo>
                  <a:lnTo>
                    <a:pt x="0" y="6380197"/>
                  </a:lnTo>
                  <a:lnTo>
                    <a:pt x="0" y="0"/>
                  </a:lnTo>
                  <a:lnTo>
                    <a:pt x="8106769" y="0"/>
                  </a:lnTo>
                  <a:lnTo>
                    <a:pt x="8608682" y="50191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>
            <a:off x="-21590" y="3129280"/>
            <a:ext cx="3761105" cy="3729990"/>
          </a:xfrm>
          <a:prstGeom prst="rtTriangle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8914386">
            <a:off x="9601835" y="-629920"/>
            <a:ext cx="1254760" cy="1254760"/>
          </a:xfrm>
          <a:prstGeom prst="rtTriangle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8914386">
            <a:off x="9847580" y="97790"/>
            <a:ext cx="744855" cy="744855"/>
          </a:xfrm>
          <a:custGeom>
            <a:avLst/>
            <a:gdLst>
              <a:gd name="connsiteX0" fmla="*/ 0 w 1296133"/>
              <a:gd name="connsiteY0" fmla="*/ 0 h 1296133"/>
              <a:gd name="connsiteX1" fmla="*/ 63602 w 1296133"/>
              <a:gd name="connsiteY1" fmla="*/ 63602 h 1296133"/>
              <a:gd name="connsiteX2" fmla="*/ 63602 w 1296133"/>
              <a:gd name="connsiteY2" fmla="*/ 1231995 h 1296133"/>
              <a:gd name="connsiteX3" fmla="*/ 1231995 w 1296133"/>
              <a:gd name="connsiteY3" fmla="*/ 1231995 h 1296133"/>
              <a:gd name="connsiteX4" fmla="*/ 1296133 w 1296133"/>
              <a:gd name="connsiteY4" fmla="*/ 1296133 h 1296133"/>
              <a:gd name="connsiteX5" fmla="*/ 0 w 1296133"/>
              <a:gd name="connsiteY5" fmla="*/ 1296133 h 12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6133" h="1296133">
                <a:moveTo>
                  <a:pt x="0" y="0"/>
                </a:moveTo>
                <a:lnTo>
                  <a:pt x="63602" y="63602"/>
                </a:lnTo>
                <a:lnTo>
                  <a:pt x="63602" y="1231995"/>
                </a:lnTo>
                <a:lnTo>
                  <a:pt x="1231995" y="1231995"/>
                </a:lnTo>
                <a:lnTo>
                  <a:pt x="1296133" y="1296133"/>
                </a:lnTo>
                <a:lnTo>
                  <a:pt x="0" y="129613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210820" y="2997835"/>
            <a:ext cx="3606800" cy="3606800"/>
          </a:xfrm>
          <a:custGeom>
            <a:avLst/>
            <a:gdLst>
              <a:gd name="connsiteX0" fmla="*/ 0 w 3538728"/>
              <a:gd name="connsiteY0" fmla="*/ 0 h 3538728"/>
              <a:gd name="connsiteX1" fmla="*/ 3538728 w 3538728"/>
              <a:gd name="connsiteY1" fmla="*/ 3538728 h 3538728"/>
              <a:gd name="connsiteX2" fmla="*/ 3405621 w 3538728"/>
              <a:gd name="connsiteY2" fmla="*/ 3538728 h 3538728"/>
              <a:gd name="connsiteX3" fmla="*/ 0 w 3538728"/>
              <a:gd name="connsiteY3" fmla="*/ 133107 h 35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8728" h="3538728">
                <a:moveTo>
                  <a:pt x="0" y="0"/>
                </a:moveTo>
                <a:lnTo>
                  <a:pt x="3538728" y="3538728"/>
                </a:lnTo>
                <a:lnTo>
                  <a:pt x="3405621" y="3538728"/>
                </a:lnTo>
                <a:lnTo>
                  <a:pt x="0" y="133107"/>
                </a:lnTo>
                <a:close/>
              </a:path>
            </a:pathLst>
          </a:cu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087495" y="1917700"/>
            <a:ext cx="3806190" cy="1863725"/>
            <a:chOff x="6437" y="3020"/>
            <a:chExt cx="5994" cy="2935"/>
          </a:xfrm>
        </p:grpSpPr>
        <p:sp>
          <p:nvSpPr>
            <p:cNvPr id="25" name="文本框 24"/>
            <p:cNvSpPr txBox="1"/>
            <p:nvPr/>
          </p:nvSpPr>
          <p:spPr>
            <a:xfrm>
              <a:off x="6437" y="4556"/>
              <a:ext cx="5994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照片塑封</a:t>
              </a:r>
              <a:endParaRPr lang="zh-CN" altLang="en-US" sz="480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cxnSp>
          <p:nvCxnSpPr>
            <p:cNvPr id="30" name="直接连接符 29"/>
            <p:cNvCxnSpPr/>
            <p:nvPr userDrawn="1"/>
          </p:nvCxnSpPr>
          <p:spPr>
            <a:xfrm>
              <a:off x="6629" y="5955"/>
              <a:ext cx="4353" cy="0"/>
            </a:xfrm>
            <a:prstGeom prst="line">
              <a:avLst/>
            </a:prstGeom>
            <a:ln w="19050">
              <a:solidFill>
                <a:srgbClr val="007FB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7791" y="3020"/>
              <a:ext cx="3203" cy="1113"/>
            </a:xfrm>
            <a:prstGeom prst="rect">
              <a:avLst/>
            </a:prstGeom>
            <a:solidFill>
              <a:srgbClr val="007FB2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任务</a:t>
              </a:r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24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21590" y="-2667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9" name="矩形 8"/>
                <p:cNvSpPr/>
                <p:nvPr userDrawn="1"/>
              </p:nvSpPr>
              <p:spPr>
                <a:xfrm>
                  <a:off x="14555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" name="TextBox 1"/>
              <p:cNvSpPr txBox="1"/>
              <p:nvPr/>
            </p:nvSpPr>
            <p:spPr>
              <a:xfrm>
                <a:off x="2313" y="525"/>
                <a:ext cx="4077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任务</a:t>
                </a:r>
                <a:r>
                  <a:rPr lang="en-US" altLang="zh-CN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3  </a:t>
                </a:r>
                <a:r>
                  <a:rPr lang="zh-CN" altLang="en-US" sz="2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 照片塑封</a:t>
                </a:r>
                <a:endPara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52" name="TextBox 51"/>
          <p:cNvSpPr txBox="1"/>
          <p:nvPr/>
        </p:nvSpPr>
        <p:spPr>
          <a:xfrm>
            <a:off x="2427605" y="1844040"/>
            <a:ext cx="7566660" cy="1614805"/>
          </a:xfrm>
          <a:prstGeom prst="rect">
            <a:avLst/>
          </a:prstGeom>
          <a:noFill/>
          <a:ln w="15875">
            <a:solidFill>
              <a:srgbClr val="007FB2"/>
            </a:solidFill>
          </a:ln>
        </p:spPr>
        <p:txBody>
          <a:bodyPr wrap="square" rtlCol="0">
            <a:spAutoFit/>
          </a:bodyPr>
          <a:lstStyle/>
          <a:p>
            <a:pPr indent="5588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956455923"/>
                </a:ext>
              </a:extLst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会议正式召开了，参会人员拍了集体照，这些集体照用照片打印机打印出来后，为了方便保存，李明对照片进行了塑封处理。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35580" y="4088765"/>
            <a:ext cx="7000875" cy="716915"/>
            <a:chOff x="4534" y="7908"/>
            <a:chExt cx="11025" cy="1129"/>
          </a:xfrm>
        </p:grpSpPr>
        <p:sp>
          <p:nvSpPr>
            <p:cNvPr id="29" name="矩形 28"/>
            <p:cNvSpPr/>
            <p:nvPr/>
          </p:nvSpPr>
          <p:spPr>
            <a:xfrm>
              <a:off x="4534" y="7908"/>
              <a:ext cx="11025" cy="1129"/>
            </a:xfrm>
            <a:prstGeom prst="rect">
              <a:avLst/>
            </a:prstGeom>
            <a:solidFill>
              <a:srgbClr val="FFC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12"/>
            <p:cNvSpPr txBox="1"/>
            <p:nvPr/>
          </p:nvSpPr>
          <p:spPr bwMode="auto">
            <a:xfrm>
              <a:off x="5972" y="8009"/>
              <a:ext cx="8688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本任务目标是</a:t>
              </a:r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学会塑封机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的使用。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1673878" y="1224280"/>
            <a:ext cx="3366094" cy="539750"/>
            <a:chOff x="2430" y="1311"/>
            <a:chExt cx="4024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1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025" y="1311"/>
              <a:ext cx="3429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认识塑封和塑封机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436370" y="1989455"/>
            <a:ext cx="8670925" cy="758190"/>
          </a:xfrm>
          <a:prstGeom prst="rect">
            <a:avLst/>
          </a:prstGeom>
          <a:solidFill>
            <a:srgbClr val="007FB2"/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508000" fontAlgn="auto">
              <a:lnSpc>
                <a:spcPts val="26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sz="2000" b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塑封</a:t>
            </a:r>
            <a:r>
              <a: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就是用塑封纸把纸张通过塑封机包裹起来定型的方法，进行塑封的机器就叫塑封机，塑封机又叫</a:t>
            </a:r>
            <a:r>
              <a:rPr lang="zh-CN" sz="2000" b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过塑机、过胶机</a:t>
            </a:r>
            <a:r>
              <a: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。塑封分为</a:t>
            </a:r>
            <a:r>
              <a:rPr lang="zh-CN" sz="2000" b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热塑和冷塑</a:t>
            </a:r>
            <a:r>
              <a: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两种。</a:t>
            </a:r>
            <a:endParaRPr lang="zh-CN" sz="2000" b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1468755" y="333375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1706880" y="3214370"/>
            <a:ext cx="2032000" cy="42989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塑封机分类</a:t>
            </a:r>
            <a:endParaRPr lang="zh-CN" altLang="en-US" sz="2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4" name="组合 74"/>
          <p:cNvGrpSpPr/>
          <p:nvPr/>
        </p:nvGrpSpPr>
        <p:grpSpPr>
          <a:xfrm>
            <a:off x="2269862" y="4077970"/>
            <a:ext cx="3595698" cy="1604836"/>
            <a:chOff x="4256" y="92752"/>
            <a:chExt cx="4332" cy="3528"/>
          </a:xfrm>
        </p:grpSpPr>
        <p:sp>
          <p:nvSpPr>
            <p:cNvPr id="14" name="圆角矩形 13"/>
            <p:cNvSpPr/>
            <p:nvPr/>
          </p:nvSpPr>
          <p:spPr>
            <a:xfrm>
              <a:off x="4256" y="93386"/>
              <a:ext cx="4332" cy="2894"/>
            </a:xfrm>
            <a:prstGeom prst="roundRect">
              <a:avLst>
                <a:gd name="adj" fmla="val 9350"/>
              </a:avLst>
            </a:prstGeom>
            <a:solidFill>
              <a:srgbClr val="1C9292"/>
            </a:solidFill>
            <a:ln>
              <a:solidFill>
                <a:schemeClr val="bg1"/>
              </a:solidFill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just"/>
              <a:r>
                <a:rPr lang="en-US" altLang="zh-CN" sz="1050" kern="100">
                  <a:latin typeface="Calibri" panose="020F05020202040302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 </a:t>
              </a:r>
              <a:endParaRPr lang="en-US" altLang="zh-CN" sz="1050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20" name="文本框 62"/>
            <p:cNvSpPr txBox="1"/>
            <p:nvPr/>
          </p:nvSpPr>
          <p:spPr>
            <a:xfrm>
              <a:off x="4512" y="93817"/>
              <a:ext cx="3992" cy="2305"/>
            </a:xfrm>
            <a:prstGeom prst="rect">
              <a:avLst/>
            </a:prstGeom>
            <a:noFill/>
            <a:ln w="6350">
              <a:noFill/>
            </a:ln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 fontAlgn="auto">
                <a:lnSpc>
                  <a:spcPts val="2600"/>
                </a:lnSpc>
              </a:pPr>
              <a:r>
                <a:rPr lang="en-US" altLang="zh-CN" sz="1800" kern="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胶辊间压力、胶辊运转速度在出厂时已经固定，塑封温度可自行调节。</a:t>
              </a:r>
              <a:endParaRPr lang="en-US" altLang="zh-CN" sz="18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endParaRPr>
            </a:p>
          </p:txBody>
        </p:sp>
        <p:grpSp>
          <p:nvGrpSpPr>
            <p:cNvPr id="69" name="组合 69"/>
            <p:cNvGrpSpPr/>
            <p:nvPr/>
          </p:nvGrpSpPr>
          <p:grpSpPr>
            <a:xfrm>
              <a:off x="4257" y="92752"/>
              <a:ext cx="4331" cy="1113"/>
              <a:chOff x="4257" y="92752"/>
              <a:chExt cx="4331" cy="1113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4257" y="92752"/>
                <a:ext cx="4331" cy="1000"/>
              </a:xfrm>
              <a:custGeom>
                <a:avLst/>
                <a:gdLst>
                  <a:gd name="connsiteX0" fmla="*/ 1 w 2466914"/>
                  <a:gd name="connsiteY0" fmla="*/ 0 h 3944375"/>
                  <a:gd name="connsiteX1" fmla="*/ 2466914 w 2466914"/>
                  <a:gd name="connsiteY1" fmla="*/ 0 h 3944375"/>
                  <a:gd name="connsiteX2" fmla="*/ 2466914 w 2466914"/>
                  <a:gd name="connsiteY2" fmla="*/ 3515745 h 3944375"/>
                  <a:gd name="connsiteX3" fmla="*/ 2466913 w 2466914"/>
                  <a:gd name="connsiteY3" fmla="*/ 3515745 h 3944375"/>
                  <a:gd name="connsiteX4" fmla="*/ 2466913 w 2466914"/>
                  <a:gd name="connsiteY4" fmla="*/ 3757044 h 3944375"/>
                  <a:gd name="connsiteX5" fmla="*/ 2279582 w 2466914"/>
                  <a:gd name="connsiteY5" fmla="*/ 3944375 h 3944375"/>
                  <a:gd name="connsiteX6" fmla="*/ 187331 w 2466914"/>
                  <a:gd name="connsiteY6" fmla="*/ 3944375 h 3944375"/>
                  <a:gd name="connsiteX7" fmla="*/ 0 w 2466914"/>
                  <a:gd name="connsiteY7" fmla="*/ 3757044 h 3944375"/>
                  <a:gd name="connsiteX8" fmla="*/ 0 w 2466914"/>
                  <a:gd name="connsiteY8" fmla="*/ 2128171 h 3944375"/>
                  <a:gd name="connsiteX9" fmla="*/ 1 w 2466914"/>
                  <a:gd name="connsiteY9" fmla="*/ 2128161 h 394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6914" h="3944375">
                    <a:moveTo>
                      <a:pt x="1" y="0"/>
                    </a:moveTo>
                    <a:lnTo>
                      <a:pt x="2466914" y="0"/>
                    </a:lnTo>
                    <a:lnTo>
                      <a:pt x="2466914" y="3515745"/>
                    </a:lnTo>
                    <a:lnTo>
                      <a:pt x="2466913" y="3515745"/>
                    </a:lnTo>
                    <a:lnTo>
                      <a:pt x="2466913" y="3757044"/>
                    </a:lnTo>
                    <a:cubicBezTo>
                      <a:pt x="2466913" y="3860504"/>
                      <a:pt x="2383042" y="3944375"/>
                      <a:pt x="2279582" y="3944375"/>
                    </a:cubicBezTo>
                    <a:lnTo>
                      <a:pt x="187331" y="3944375"/>
                    </a:lnTo>
                    <a:cubicBezTo>
                      <a:pt x="83871" y="3944375"/>
                      <a:pt x="0" y="3860504"/>
                      <a:pt x="0" y="3757044"/>
                    </a:cubicBezTo>
                    <a:lnTo>
                      <a:pt x="0" y="2128171"/>
                    </a:lnTo>
                    <a:lnTo>
                      <a:pt x="1" y="212816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47A79D"/>
                </a:solidFill>
              </a:ln>
              <a:effectLst>
                <a:outerShdw blurRad="1270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just"/>
                <a:r>
                  <a:rPr lang="en-US" altLang="zh-CN" sz="1400" b="1" kern="100">
                    <a:solidFill>
                      <a:srgbClr val="00B050"/>
                    </a:solidFill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rPr>
                  <a:t> </a:t>
                </a:r>
                <a:endParaRPr lang="en-US" altLang="zh-CN" sz="1400" b="1" kern="100">
                  <a:solidFill>
                    <a:srgbClr val="00B050"/>
                  </a:solidFill>
                  <a:latin typeface="Calibri" panose="020F05020202040302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endParaRPr>
              </a:p>
            </p:txBody>
          </p:sp>
          <p:sp>
            <p:nvSpPr>
              <p:cNvPr id="26" name="文本框 61"/>
              <p:cNvSpPr txBox="1"/>
              <p:nvPr/>
            </p:nvSpPr>
            <p:spPr>
              <a:xfrm>
                <a:off x="5401" y="92818"/>
                <a:ext cx="2619" cy="1047"/>
              </a:xfrm>
              <a:prstGeom prst="rect">
                <a:avLst/>
              </a:prstGeom>
              <a:noFill/>
              <a:ln w="6350">
                <a:noFill/>
              </a:ln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just"/>
                <a:r>
                  <a:rPr lang="en-US" altLang="zh-CN" kern="100" spc="30">
                    <a:solidFill>
                      <a:srgbClr val="007FB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/>
                    <a:sym typeface="Times New Roman" panose="02020603050405020304"/>
                  </a:rPr>
                  <a:t>调温型塑封机</a:t>
                </a:r>
                <a:endParaRPr lang="en-US" altLang="zh-CN" kern="100" spc="30"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/>
                  <a:sym typeface="Times New Roman" panose="02020603050405020304"/>
                </a:endParaRPr>
              </a:p>
            </p:txBody>
          </p:sp>
        </p:grpSp>
      </p:grpSp>
      <p:grpSp>
        <p:nvGrpSpPr>
          <p:cNvPr id="30" name="组合 74"/>
          <p:cNvGrpSpPr/>
          <p:nvPr/>
        </p:nvGrpSpPr>
        <p:grpSpPr>
          <a:xfrm>
            <a:off x="6426572" y="4050030"/>
            <a:ext cx="3595698" cy="1604836"/>
            <a:chOff x="4256" y="92752"/>
            <a:chExt cx="4332" cy="3528"/>
          </a:xfrm>
        </p:grpSpPr>
        <p:sp>
          <p:nvSpPr>
            <p:cNvPr id="31" name="圆角矩形 30"/>
            <p:cNvSpPr/>
            <p:nvPr/>
          </p:nvSpPr>
          <p:spPr>
            <a:xfrm>
              <a:off x="4256" y="93386"/>
              <a:ext cx="4332" cy="2894"/>
            </a:xfrm>
            <a:prstGeom prst="roundRect">
              <a:avLst>
                <a:gd name="adj" fmla="val 9350"/>
              </a:avLst>
            </a:prstGeom>
            <a:solidFill>
              <a:srgbClr val="1C9292"/>
            </a:solidFill>
            <a:ln>
              <a:solidFill>
                <a:schemeClr val="bg1"/>
              </a:solidFill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just"/>
              <a:r>
                <a:rPr lang="en-US" altLang="zh-CN" sz="1050" kern="100">
                  <a:latin typeface="Calibri" panose="020F05020202040302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rPr>
                <a:t> </a:t>
              </a:r>
              <a:endParaRPr lang="en-US" altLang="zh-CN" sz="1050" kern="100">
                <a:latin typeface="Calibri" panose="020F0502020204030204"/>
                <a:ea typeface="宋体" panose="02010600030101010101" pitchFamily="2" charset="-122"/>
                <a:cs typeface="Times New Roman" panose="02020603050405020304"/>
                <a:sym typeface="Times New Roman" panose="02020603050405020304"/>
              </a:endParaRPr>
            </a:p>
          </p:txBody>
        </p:sp>
        <p:sp>
          <p:nvSpPr>
            <p:cNvPr id="32" name="文本框 62"/>
            <p:cNvSpPr txBox="1"/>
            <p:nvPr/>
          </p:nvSpPr>
          <p:spPr>
            <a:xfrm>
              <a:off x="4512" y="93817"/>
              <a:ext cx="3992" cy="2305"/>
            </a:xfrm>
            <a:prstGeom prst="rect">
              <a:avLst/>
            </a:prstGeom>
            <a:noFill/>
            <a:ln w="6350">
              <a:noFill/>
            </a:ln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l" fontAlgn="auto">
                <a:lnSpc>
                  <a:spcPts val="2600"/>
                </a:lnSpc>
              </a:pPr>
              <a:r>
                <a:rPr lang="en-US" altLang="zh-CN" sz="1800" kern="1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/>
                </a:rPr>
                <a:t>胶辊间压力与塑封温度在出厂时已经固定，塑封速度可自行调节。</a:t>
              </a:r>
              <a:endParaRPr lang="en-US" altLang="zh-CN" sz="1800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/>
              </a:endParaRPr>
            </a:p>
          </p:txBody>
        </p:sp>
        <p:grpSp>
          <p:nvGrpSpPr>
            <p:cNvPr id="33" name="组合 69"/>
            <p:cNvGrpSpPr/>
            <p:nvPr/>
          </p:nvGrpSpPr>
          <p:grpSpPr>
            <a:xfrm>
              <a:off x="4257" y="92752"/>
              <a:ext cx="4331" cy="1113"/>
              <a:chOff x="4257" y="92752"/>
              <a:chExt cx="4331" cy="1113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4257" y="92752"/>
                <a:ext cx="4331" cy="1000"/>
              </a:xfrm>
              <a:custGeom>
                <a:avLst/>
                <a:gdLst>
                  <a:gd name="connsiteX0" fmla="*/ 1 w 2466914"/>
                  <a:gd name="connsiteY0" fmla="*/ 0 h 3944375"/>
                  <a:gd name="connsiteX1" fmla="*/ 2466914 w 2466914"/>
                  <a:gd name="connsiteY1" fmla="*/ 0 h 3944375"/>
                  <a:gd name="connsiteX2" fmla="*/ 2466914 w 2466914"/>
                  <a:gd name="connsiteY2" fmla="*/ 3515745 h 3944375"/>
                  <a:gd name="connsiteX3" fmla="*/ 2466913 w 2466914"/>
                  <a:gd name="connsiteY3" fmla="*/ 3515745 h 3944375"/>
                  <a:gd name="connsiteX4" fmla="*/ 2466913 w 2466914"/>
                  <a:gd name="connsiteY4" fmla="*/ 3757044 h 3944375"/>
                  <a:gd name="connsiteX5" fmla="*/ 2279582 w 2466914"/>
                  <a:gd name="connsiteY5" fmla="*/ 3944375 h 3944375"/>
                  <a:gd name="connsiteX6" fmla="*/ 187331 w 2466914"/>
                  <a:gd name="connsiteY6" fmla="*/ 3944375 h 3944375"/>
                  <a:gd name="connsiteX7" fmla="*/ 0 w 2466914"/>
                  <a:gd name="connsiteY7" fmla="*/ 3757044 h 3944375"/>
                  <a:gd name="connsiteX8" fmla="*/ 0 w 2466914"/>
                  <a:gd name="connsiteY8" fmla="*/ 2128171 h 3944375"/>
                  <a:gd name="connsiteX9" fmla="*/ 1 w 2466914"/>
                  <a:gd name="connsiteY9" fmla="*/ 2128161 h 394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66914" h="3944375">
                    <a:moveTo>
                      <a:pt x="1" y="0"/>
                    </a:moveTo>
                    <a:lnTo>
                      <a:pt x="2466914" y="0"/>
                    </a:lnTo>
                    <a:lnTo>
                      <a:pt x="2466914" y="3515745"/>
                    </a:lnTo>
                    <a:lnTo>
                      <a:pt x="2466913" y="3515745"/>
                    </a:lnTo>
                    <a:lnTo>
                      <a:pt x="2466913" y="3757044"/>
                    </a:lnTo>
                    <a:cubicBezTo>
                      <a:pt x="2466913" y="3860504"/>
                      <a:pt x="2383042" y="3944375"/>
                      <a:pt x="2279582" y="3944375"/>
                    </a:cubicBezTo>
                    <a:lnTo>
                      <a:pt x="187331" y="3944375"/>
                    </a:lnTo>
                    <a:cubicBezTo>
                      <a:pt x="83871" y="3944375"/>
                      <a:pt x="0" y="3860504"/>
                      <a:pt x="0" y="3757044"/>
                    </a:cubicBezTo>
                    <a:lnTo>
                      <a:pt x="0" y="2128171"/>
                    </a:lnTo>
                    <a:lnTo>
                      <a:pt x="1" y="212816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47A79D"/>
                </a:solidFill>
              </a:ln>
              <a:effectLst>
                <a:outerShdw blurRad="1270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8580" tIns="34290" rIns="68580" bIns="34290" rtlCol="0" anchor="ctr"/>
              <a:lstStyle/>
              <a:p>
                <a:pPr algn="just"/>
                <a:r>
                  <a:rPr lang="en-US" altLang="zh-CN" sz="1400" b="1" kern="100">
                    <a:solidFill>
                      <a:srgbClr val="00B050"/>
                    </a:solidFill>
                    <a:latin typeface="Calibri" panose="020F0502020204030204"/>
                    <a:ea typeface="宋体" panose="02010600030101010101" pitchFamily="2" charset="-122"/>
                    <a:cs typeface="Times New Roman" panose="02020603050405020304"/>
                    <a:sym typeface="Times New Roman" panose="02020603050405020304"/>
                  </a:rPr>
                  <a:t> </a:t>
                </a:r>
                <a:endParaRPr lang="en-US" altLang="zh-CN" sz="1400" b="1" kern="100">
                  <a:solidFill>
                    <a:srgbClr val="00B050"/>
                  </a:solidFill>
                  <a:latin typeface="Calibri" panose="020F0502020204030204"/>
                  <a:ea typeface="宋体" panose="02010600030101010101" pitchFamily="2" charset="-122"/>
                  <a:cs typeface="Times New Roman" panose="02020603050405020304"/>
                  <a:sym typeface="Times New Roman" panose="02020603050405020304"/>
                </a:endParaRPr>
              </a:p>
            </p:txBody>
          </p:sp>
          <p:sp>
            <p:nvSpPr>
              <p:cNvPr id="35" name="文本框 61"/>
              <p:cNvSpPr txBox="1"/>
              <p:nvPr/>
            </p:nvSpPr>
            <p:spPr>
              <a:xfrm>
                <a:off x="5401" y="92818"/>
                <a:ext cx="2619" cy="1047"/>
              </a:xfrm>
              <a:prstGeom prst="rect">
                <a:avLst/>
              </a:prstGeom>
              <a:noFill/>
              <a:ln w="6350">
                <a:noFill/>
              </a:ln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just"/>
                <a:r>
                  <a:rPr lang="en-US" altLang="zh-CN" kern="100" spc="30">
                    <a:solidFill>
                      <a:srgbClr val="007FB2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Times New Roman" panose="02020603050405020304"/>
                    <a:sym typeface="Times New Roman" panose="02020603050405020304"/>
                  </a:rPr>
                  <a:t>调速型塑封机</a:t>
                </a:r>
                <a:endParaRPr lang="en-US" altLang="zh-CN" kern="100" spc="30"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/>
                  <a:sym typeface="Times New Roman" panose="02020603050405020304"/>
                </a:endParaRPr>
              </a:p>
            </p:txBody>
          </p:sp>
        </p:grp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1" name="图片 126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300" y="3174365"/>
            <a:ext cx="5053330" cy="3171190"/>
          </a:xfrm>
          <a:prstGeom prst="rect">
            <a:avLst/>
          </a:prstGeom>
        </p:spPr>
      </p:pic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20" name="组合 19"/>
          <p:cNvGrpSpPr/>
          <p:nvPr/>
        </p:nvGrpSpPr>
        <p:grpSpPr>
          <a:xfrm>
            <a:off x="1707515" y="1775460"/>
            <a:ext cx="8584565" cy="750570"/>
            <a:chOff x="2915" y="3813"/>
            <a:chExt cx="13519" cy="1182"/>
          </a:xfrm>
        </p:grpSpPr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2915" y="3813"/>
              <a:ext cx="13519" cy="11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beve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9" name="TextBox 17"/>
            <p:cNvSpPr txBox="1">
              <a:spLocks noChangeArrowheads="1"/>
            </p:cNvSpPr>
            <p:nvPr/>
          </p:nvSpPr>
          <p:spPr bwMode="auto">
            <a:xfrm>
              <a:off x="3330" y="3815"/>
              <a:ext cx="12715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indent="508000" eaLnBrk="1" fontAlgn="auto" hangingPunct="1">
                <a:spcBef>
                  <a:spcPct val="0"/>
                </a:spcBef>
                <a:buFontTx/>
                <a:buNone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>
                  <a:latin typeface="微软雅黑" panose="020B0503020204020204" pitchFamily="34" charset="-122"/>
                </a:rPr>
                <a:t>塑封机的结构类似，根据不同的功能有所不同，主要是由</a:t>
              </a:r>
              <a:r>
                <a:rPr lang="zh-CN" altLang="en-US">
                  <a:solidFill>
                    <a:srgbClr val="FF0000"/>
                  </a:solidFill>
                  <a:latin typeface="微软雅黑" panose="020B0503020204020204" pitchFamily="34" charset="-122"/>
                </a:rPr>
                <a:t>出纸口、入纸口、开关、指示灯、温度调节、胶辊</a:t>
              </a:r>
              <a:r>
                <a:rPr lang="zh-CN" altLang="en-US">
                  <a:latin typeface="微软雅黑" panose="020B0503020204020204" pitchFamily="34" charset="-122"/>
                </a:rPr>
                <a:t>等几部分组成。</a:t>
              </a:r>
              <a:endParaRPr lang="zh-CN" altLang="en-US">
                <a:latin typeface="微软雅黑" panose="020B0503020204020204" pitchFamily="34" charset="-122"/>
              </a:endParaRPr>
            </a:p>
          </p:txBody>
        </p:sp>
      </p:grpSp>
      <p:sp>
        <p:nvSpPr>
          <p:cNvPr id="30" name="TextBox 116"/>
          <p:cNvSpPr txBox="1"/>
          <p:nvPr/>
        </p:nvSpPr>
        <p:spPr>
          <a:xfrm>
            <a:off x="626745" y="1197610"/>
            <a:ext cx="251523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塑封机基本结构</a:t>
            </a:r>
            <a:endParaRPr sz="2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093970" y="6382385"/>
            <a:ext cx="221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塑封机的基本机构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5" name="文本框 835"/>
          <p:cNvSpPr txBox="1"/>
          <p:nvPr/>
        </p:nvSpPr>
        <p:spPr>
          <a:xfrm>
            <a:off x="8763635" y="3475355"/>
            <a:ext cx="939800" cy="38608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指示灯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44" name="文本框 844"/>
          <p:cNvSpPr txBox="1"/>
          <p:nvPr/>
        </p:nvSpPr>
        <p:spPr>
          <a:xfrm>
            <a:off x="4802505" y="2668905"/>
            <a:ext cx="1386205" cy="36195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胶辊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43" name="文本框 843"/>
          <p:cNvSpPr txBox="1"/>
          <p:nvPr/>
        </p:nvSpPr>
        <p:spPr>
          <a:xfrm>
            <a:off x="1779270" y="2997835"/>
            <a:ext cx="991235" cy="32639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入纸口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41" name="文本框 841"/>
          <p:cNvSpPr txBox="1"/>
          <p:nvPr/>
        </p:nvSpPr>
        <p:spPr>
          <a:xfrm>
            <a:off x="9051290" y="4365625"/>
            <a:ext cx="799465" cy="26162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开关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39" name="文本框 839"/>
          <p:cNvSpPr txBox="1"/>
          <p:nvPr/>
        </p:nvSpPr>
        <p:spPr>
          <a:xfrm>
            <a:off x="1202690" y="4869180"/>
            <a:ext cx="1219835" cy="41402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出纸口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 flipV="1">
            <a:off x="2282190" y="4653280"/>
            <a:ext cx="1800225" cy="4324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1"/>
          <p:cNvSpPr txBox="1"/>
          <p:nvPr/>
        </p:nvSpPr>
        <p:spPr>
          <a:xfrm>
            <a:off x="1468755" y="333375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8" name="文本框 835"/>
          <p:cNvSpPr txBox="1"/>
          <p:nvPr/>
        </p:nvSpPr>
        <p:spPr>
          <a:xfrm>
            <a:off x="8460105" y="5373370"/>
            <a:ext cx="1243330" cy="38608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温度调节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9" name="文本框 841"/>
          <p:cNvSpPr txBox="1"/>
          <p:nvPr/>
        </p:nvSpPr>
        <p:spPr>
          <a:xfrm>
            <a:off x="3650615" y="5949315"/>
            <a:ext cx="799465" cy="26162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胶辊盖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 flipV="1">
            <a:off x="4450080" y="5445760"/>
            <a:ext cx="1072515" cy="4914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>
            <a:off x="2786380" y="3272790"/>
            <a:ext cx="1728470" cy="30035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flipH="1">
            <a:off x="7827010" y="3717290"/>
            <a:ext cx="863600" cy="5759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 flipH="1">
            <a:off x="7898765" y="4509135"/>
            <a:ext cx="122428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 flipV="1">
            <a:off x="7395210" y="4653280"/>
            <a:ext cx="1080135" cy="77978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5522595" y="3030855"/>
            <a:ext cx="0" cy="6864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1673878" y="1224280"/>
            <a:ext cx="2746244" cy="539750"/>
            <a:chOff x="2430" y="1311"/>
            <a:chExt cx="3283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2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197" y="1311"/>
              <a:ext cx="2516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认识塑封膜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1436370" y="1989455"/>
            <a:ext cx="8670925" cy="1091565"/>
          </a:xfrm>
          <a:prstGeom prst="rect">
            <a:avLst/>
          </a:prstGeom>
          <a:solidFill>
            <a:srgbClr val="007FB2"/>
          </a:solidFill>
          <a:ln w="9525">
            <a:noFill/>
          </a:ln>
        </p:spPr>
        <p:txBody>
          <a:bodyPr wrap="square">
            <a:spAutoFit/>
          </a:bodyPr>
          <a:lstStyle/>
          <a:p>
            <a:pPr indent="508000" fontAlgn="auto">
              <a:lnSpc>
                <a:spcPts val="2600"/>
              </a:lnSpc>
              <a:extLst>
                <a:ext uri="{35155182-B16C-46BC-9424-99874614C6A1}">
                  <wpsdc:indentchars xmlns:wpsdc="http://www.wps.cn/officeDocument/2017/drawingmlCustomData" val="200" checksum="282533468"/>
                </a:ext>
              </a:extLst>
            </a:pPr>
            <a:r>
              <a: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塑封膜又叫</a:t>
            </a:r>
            <a:r>
              <a:rPr lang="zh-CN" sz="2000" b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护卡膜、过胶膜</a:t>
            </a:r>
            <a:r>
              <a: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，是将纸张进行塑封的材料，主要成分是</a:t>
            </a:r>
            <a:r>
              <a:rPr lang="zh-CN" sz="2000" b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塑胶</a:t>
            </a:r>
            <a:r>
              <a:rPr lang="zh-CN" sz="20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，它需要配与塑封机加热使用，不同的厚度需要参考不同的塑封温度，与塑封机的压力和速度、塑封膜的厚度有关系。</a:t>
            </a:r>
            <a:endParaRPr lang="zh-CN" sz="2000" b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1490345" y="332740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262" name="图片 12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2415" y="3429635"/>
            <a:ext cx="3418205" cy="27082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07330" y="6238240"/>
            <a:ext cx="944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塑封膜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1" name="矩形 10"/>
                <p:cNvSpPr/>
                <p:nvPr userDrawn="1"/>
              </p:nvSpPr>
              <p:spPr>
                <a:xfrm>
                  <a:off x="16558" y="666"/>
                  <a:ext cx="28" cy="39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19" name="图片 18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grpSp>
        <p:nvGrpSpPr>
          <p:cNvPr id="2" name="组合 1"/>
          <p:cNvGrpSpPr/>
          <p:nvPr/>
        </p:nvGrpSpPr>
        <p:grpSpPr>
          <a:xfrm>
            <a:off x="1673878" y="1224280"/>
            <a:ext cx="2139778" cy="539750"/>
            <a:chOff x="2430" y="1311"/>
            <a:chExt cx="2558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3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098" y="1311"/>
              <a:ext cx="1890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设备准备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aphicFrame>
        <p:nvGraphicFramePr>
          <p:cNvPr id="3" name="表格 2"/>
          <p:cNvGraphicFramePr/>
          <p:nvPr>
            <p:custDataLst>
              <p:tags r:id="rId3"/>
            </p:custDataLst>
          </p:nvPr>
        </p:nvGraphicFramePr>
        <p:xfrm>
          <a:off x="1706880" y="2063750"/>
          <a:ext cx="8830310" cy="427355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003300"/>
                <a:gridCol w="1571625"/>
                <a:gridCol w="2455545"/>
                <a:gridCol w="3799840"/>
              </a:tblGrid>
              <a:tr h="3860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名称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图片</a:t>
                      </a:r>
                      <a:endParaRPr lang="zh-CN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1099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塑封机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</a:t>
                      </a:r>
                      <a:r>
                        <a:rPr lang="en-US" sz="160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普通塑封机</a:t>
                      </a:r>
                      <a:endParaRPr lang="en-US" sz="160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2033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塑封膜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比塑封照片大</a:t>
                      </a:r>
                      <a:endParaRPr 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2000" b="1">
                          <a:latin typeface="宋体" panose="02010600030101010101" pitchFamily="2" charset="-122"/>
                        </a:rPr>
                        <a:t> </a:t>
                      </a:r>
                      <a:endParaRPr 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5741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塑封照片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普通的照片，与塑封膜大小对应</a:t>
                      </a:r>
                      <a:r>
                        <a:rPr lang="zh-CN" alt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。</a:t>
                      </a:r>
                      <a:endParaRPr lang="zh-CN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文本框 28"/>
          <p:cNvSpPr txBox="1"/>
          <p:nvPr/>
        </p:nvSpPr>
        <p:spPr>
          <a:xfrm>
            <a:off x="5166037" y="6382124"/>
            <a:ext cx="297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任务所需设备及材料清单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63" name="图片 12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110" y="2637790"/>
            <a:ext cx="2009775" cy="770890"/>
          </a:xfrm>
          <a:prstGeom prst="rect">
            <a:avLst/>
          </a:prstGeom>
        </p:spPr>
      </p:pic>
      <p:pic>
        <p:nvPicPr>
          <p:cNvPr id="1264" name="图片 12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2910" y="3646170"/>
            <a:ext cx="1339850" cy="1061085"/>
          </a:xfrm>
          <a:prstGeom prst="rect">
            <a:avLst/>
          </a:prstGeom>
        </p:spPr>
      </p:pic>
      <p:pic>
        <p:nvPicPr>
          <p:cNvPr id="1265" name="图片 126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49260" y="5073650"/>
            <a:ext cx="1326515" cy="916940"/>
          </a:xfrm>
          <a:prstGeom prst="rect">
            <a:avLst/>
          </a:prstGeom>
        </p:spPr>
      </p:pic>
      <p:sp>
        <p:nvSpPr>
          <p:cNvPr id="7" name="TextBox 1"/>
          <p:cNvSpPr txBox="1"/>
          <p:nvPr/>
        </p:nvSpPr>
        <p:spPr>
          <a:xfrm>
            <a:off x="1490345" y="332740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4" name="组合 163"/>
          <p:cNvGrpSpPr/>
          <p:nvPr/>
        </p:nvGrpSpPr>
        <p:grpSpPr>
          <a:xfrm>
            <a:off x="2529205" y="2478088"/>
            <a:ext cx="8916035" cy="1553372"/>
            <a:chOff x="2062" y="4468"/>
            <a:chExt cx="14041" cy="2446"/>
          </a:xfrm>
        </p:grpSpPr>
        <p:sp>
          <p:nvSpPr>
            <p:cNvPr id="19" name="MH_SubTitle_1"/>
            <p:cNvSpPr txBox="1"/>
            <p:nvPr>
              <p:custDataLst>
                <p:tags r:id="rId1"/>
              </p:custDataLst>
            </p:nvPr>
          </p:nvSpPr>
          <p:spPr>
            <a:xfrm>
              <a:off x="2062" y="6223"/>
              <a:ext cx="3560" cy="63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noProof="0" dirty="0">
                  <a:ln>
                    <a:noFill/>
                  </a:ln>
                  <a:solidFill>
                    <a:srgbClr val="007FB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开机预热</a:t>
              </a:r>
              <a:endParaRPr lang="zh-CN" altLang="en-US" b="1" noProof="0" dirty="0">
                <a:ln>
                  <a:noFill/>
                </a:ln>
                <a:solidFill>
                  <a:srgbClr val="007FB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719" y="4720"/>
              <a:ext cx="540" cy="824"/>
            </a:xfrm>
            <a:prstGeom prst="rect">
              <a:avLst/>
            </a:prstGeom>
          </p:spPr>
        </p:pic>
        <p:grpSp>
          <p:nvGrpSpPr>
            <p:cNvPr id="129" name="组合 128"/>
            <p:cNvGrpSpPr/>
            <p:nvPr/>
          </p:nvGrpSpPr>
          <p:grpSpPr>
            <a:xfrm>
              <a:off x="3252" y="4468"/>
              <a:ext cx="1395" cy="1390"/>
              <a:chOff x="4450933" y="3791953"/>
              <a:chExt cx="1324028" cy="1319782"/>
            </a:xfrm>
          </p:grpSpPr>
          <p:grpSp>
            <p:nvGrpSpPr>
              <p:cNvPr id="64533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32" name="组合 131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34" name="同心圆 133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35" name="椭圆 134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33" name="椭圆 132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007FB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31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01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126" name="组合 125"/>
            <p:cNvGrpSpPr/>
            <p:nvPr/>
          </p:nvGrpSpPr>
          <p:grpSpPr>
            <a:xfrm>
              <a:off x="7093" y="4522"/>
              <a:ext cx="1395" cy="1390"/>
              <a:chOff x="4450933" y="3791953"/>
              <a:chExt cx="1324028" cy="1319782"/>
            </a:xfrm>
          </p:grpSpPr>
          <p:grpSp>
            <p:nvGrpSpPr>
              <p:cNvPr id="127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28" name="组合 127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30" name="同心圆 129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37" name="椭圆 136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43" name="椭圆 142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rgbClr val="FC3F2C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44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02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10754" y="4553"/>
              <a:ext cx="1395" cy="1390"/>
              <a:chOff x="4450933" y="3791953"/>
              <a:chExt cx="1324028" cy="1319782"/>
            </a:xfrm>
          </p:grpSpPr>
          <p:grpSp>
            <p:nvGrpSpPr>
              <p:cNvPr id="147" name="组合 129"/>
              <p:cNvGrpSpPr/>
              <p:nvPr/>
            </p:nvGrpSpPr>
            <p:grpSpPr>
              <a:xfrm>
                <a:off x="4450933" y="3791953"/>
                <a:ext cx="1319306" cy="1319782"/>
                <a:chOff x="4345444" y="2542859"/>
                <a:chExt cx="1810550" cy="1811205"/>
              </a:xfrm>
            </p:grpSpPr>
            <p:grpSp>
              <p:nvGrpSpPr>
                <p:cNvPr id="148" name="组合 147"/>
                <p:cNvGrpSpPr/>
                <p:nvPr/>
              </p:nvGrpSpPr>
              <p:grpSpPr>
                <a:xfrm>
                  <a:off x="4345444" y="2542859"/>
                  <a:ext cx="1810550" cy="1811205"/>
                  <a:chOff x="1463339" y="1072758"/>
                  <a:chExt cx="1546058" cy="1546058"/>
                </a:xfrm>
                <a:effectLst>
                  <a:outerShdw blurRad="330200" dist="215900" dir="6900000" sx="91000" sy="91000" algn="t" rotWithShape="0">
                    <a:prstClr val="black">
                      <a:alpha val="49000"/>
                    </a:prstClr>
                  </a:outerShdw>
                </a:effectLst>
              </p:grpSpPr>
              <p:sp>
                <p:nvSpPr>
                  <p:cNvPr id="149" name="同心圆 148"/>
                  <p:cNvSpPr/>
                  <p:nvPr/>
                </p:nvSpPr>
                <p:spPr>
                  <a:xfrm>
                    <a:off x="1463339" y="1072758"/>
                    <a:ext cx="1546058" cy="1546058"/>
                  </a:xfrm>
                  <a:prstGeom prst="donut">
                    <a:avLst>
                      <a:gd name="adj" fmla="val 4879"/>
                    </a:avLst>
                  </a:prstGeom>
                  <a:gradFill>
                    <a:gsLst>
                      <a:gs pos="0">
                        <a:sysClr val="window" lastClr="FFFFFF">
                          <a:lumMod val="95000"/>
                        </a:sysClr>
                      </a:gs>
                      <a:gs pos="55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81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  <p:sp>
                <p:nvSpPr>
                  <p:cNvPr id="150" name="椭圆 149"/>
                  <p:cNvSpPr/>
                  <p:nvPr/>
                </p:nvSpPr>
                <p:spPr>
                  <a:xfrm>
                    <a:off x="1484232" y="1093651"/>
                    <a:ext cx="1504274" cy="1504273"/>
                  </a:xfrm>
                  <a:prstGeom prst="ellipse">
                    <a:avLst/>
                  </a:prstGeom>
                  <a:gradFill>
                    <a:gsLst>
                      <a:gs pos="0">
                        <a:sysClr val="window" lastClr="FFFFFF"/>
                      </a:gs>
                      <a:gs pos="51000">
                        <a:sysClr val="window" lastClr="FFFFFF">
                          <a:lumMod val="95000"/>
                        </a:sysClr>
                      </a:gs>
                      <a:gs pos="100000">
                        <a:sysClr val="window" lastClr="FFFFFF">
                          <a:lumMod val="85000"/>
                        </a:sysClr>
                      </a:gs>
                    </a:gsLst>
                    <a:lin ang="18900000" scaled="0"/>
                  </a:gra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defRPr/>
                    </a:pPr>
                    <a:endParaRPr kumimoji="0" lang="zh-CN" altLang="en-US" sz="14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微软雅黑" panose="020B0503020204020204" pitchFamily="34" charset="-122"/>
                      <a:cs typeface="+mn-cs"/>
                    </a:endParaRPr>
                  </a:p>
                </p:txBody>
              </p:sp>
            </p:grpSp>
            <p:sp>
              <p:nvSpPr>
                <p:cNvPr id="151" name="椭圆 150"/>
                <p:cNvSpPr/>
                <p:nvPr/>
              </p:nvSpPr>
              <p:spPr>
                <a:xfrm>
                  <a:off x="4565570" y="2763062"/>
                  <a:ext cx="1370298" cy="1370793"/>
                </a:xfrm>
                <a:prstGeom prst="ellipse">
                  <a:avLst/>
                </a:prstGeom>
                <a:solidFill>
                  <a:schemeClr val="accent6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sp>
            <p:nvSpPr>
              <p:cNvPr id="152" name="TextBox 130"/>
              <p:cNvSpPr txBox="1"/>
              <p:nvPr/>
            </p:nvSpPr>
            <p:spPr>
              <a:xfrm>
                <a:off x="4690206" y="4073308"/>
                <a:ext cx="1084755" cy="756738"/>
              </a:xfrm>
              <a:prstGeom prst="rect">
                <a:avLst/>
              </a:prstGeom>
              <a:noFill/>
            </p:spPr>
            <p:txBody>
              <a:bodyPr wrap="square" lIns="138192" tIns="69096" rIns="138192" bIns="69096" rtlCol="0">
                <a:spAutoFit/>
              </a:bodyPr>
              <a:lstStyle/>
              <a:p>
                <a:pPr defTabSz="914400" fontAlgn="auto">
                  <a:defRPr/>
                </a:pPr>
                <a:r>
                  <a:rPr lang="en-US" altLang="zh-CN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  <a:sym typeface="+mn-ea"/>
                  </a:rPr>
                  <a:t>03</a:t>
                </a:r>
                <a:endParaRPr lang="en-US" altLang="zh-CN" sz="2400" b="1" kern="0" noProof="1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cs typeface="+mn-cs"/>
                  <a:sym typeface="+mn-ea"/>
                </a:endParaRPr>
              </a:p>
            </p:txBody>
          </p:sp>
        </p:grpSp>
        <p:sp>
          <p:nvSpPr>
            <p:cNvPr id="159" name="TextBox 130"/>
            <p:cNvSpPr txBox="1"/>
            <p:nvPr/>
          </p:nvSpPr>
          <p:spPr>
            <a:xfrm>
              <a:off x="14960" y="4903"/>
              <a:ext cx="1143" cy="797"/>
            </a:xfrm>
            <a:prstGeom prst="rect">
              <a:avLst/>
            </a:prstGeom>
            <a:noFill/>
          </p:spPr>
          <p:txBody>
            <a:bodyPr wrap="square" lIns="138192" tIns="69096" rIns="138192" bIns="69096" rtlCol="0">
              <a:spAutoFit/>
            </a:bodyPr>
            <a:lstStyle/>
            <a:p>
              <a:pPr defTabSz="914400" fontAlgn="auto">
                <a:defRPr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+mn-ea"/>
                </a:rPr>
                <a:t>04</a:t>
              </a:r>
              <a:endParaRPr lang="en-US" altLang="zh-CN" sz="2400" b="1" kern="0" noProof="1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cs"/>
                <a:sym typeface="+mn-ea"/>
              </a:endParaRPr>
            </a:p>
          </p:txBody>
        </p:sp>
        <p:pic>
          <p:nvPicPr>
            <p:cNvPr id="160" name="图片 15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9360" y="4836"/>
              <a:ext cx="540" cy="824"/>
            </a:xfrm>
            <a:prstGeom prst="rect">
              <a:avLst/>
            </a:prstGeom>
          </p:spPr>
        </p:pic>
        <p:sp>
          <p:nvSpPr>
            <p:cNvPr id="162" name="MH_SubTitle_1"/>
            <p:cNvSpPr txBox="1"/>
            <p:nvPr>
              <p:custDataLst>
                <p:tags r:id="rId3"/>
              </p:custDataLst>
            </p:nvPr>
          </p:nvSpPr>
          <p:spPr>
            <a:xfrm>
              <a:off x="9772" y="6292"/>
              <a:ext cx="3353" cy="622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noProof="0" dirty="0">
                  <a:ln>
                    <a:noFill/>
                  </a:ln>
                  <a:solidFill>
                    <a:srgbClr val="007FB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过塑</a:t>
              </a:r>
              <a:endParaRPr lang="zh-CN" altLang="en-US" b="1" noProof="0" dirty="0">
                <a:ln>
                  <a:noFill/>
                </a:ln>
                <a:solidFill>
                  <a:srgbClr val="007FB2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3" name="MH_SubTitle_1"/>
            <p:cNvSpPr txBox="1"/>
            <p:nvPr>
              <p:custDataLst>
                <p:tags r:id="rId4"/>
              </p:custDataLst>
            </p:nvPr>
          </p:nvSpPr>
          <p:spPr>
            <a:xfrm>
              <a:off x="5826" y="6224"/>
              <a:ext cx="3878" cy="625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b="1" dirty="0">
                  <a:solidFill>
                    <a:srgbClr val="007FB2"/>
                  </a:solidFill>
                  <a:latin typeface="Arial" panose="020B0604020202020204"/>
                  <a:ea typeface="微软雅黑" panose="020B0503020204020204" pitchFamily="34" charset="-122"/>
                  <a:sym typeface="Calibri" panose="020F0502020204030204"/>
                </a:rPr>
                <a:t>照片放入塑封膜</a:t>
              </a:r>
              <a:endParaRPr lang="zh-CN" altLang="en-US" b="1" dirty="0">
                <a:solidFill>
                  <a:srgbClr val="007FB2"/>
                </a:solidFill>
                <a:latin typeface="Arial" panose="020B0604020202020204"/>
                <a:ea typeface="微软雅黑" panose="020B0503020204020204" pitchFamily="34" charset="-122"/>
                <a:sym typeface="Calibri" panose="020F0502020204030204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3" name="矩形 2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1"/>
          <p:cNvSpPr txBox="1"/>
          <p:nvPr/>
        </p:nvSpPr>
        <p:spPr>
          <a:xfrm>
            <a:off x="1490345" y="332740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070610" y="1918335"/>
            <a:ext cx="9497695" cy="1007110"/>
            <a:chOff x="1008" y="3812"/>
            <a:chExt cx="14957" cy="1586"/>
          </a:xfrm>
        </p:grpSpPr>
        <p:sp>
          <p:nvSpPr>
            <p:cNvPr id="87" name="矩形 86"/>
            <p:cNvSpPr/>
            <p:nvPr/>
          </p:nvSpPr>
          <p:spPr>
            <a:xfrm>
              <a:off x="1369" y="3812"/>
              <a:ext cx="2950" cy="58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1. </a:t>
              </a:r>
              <a:r>
                <a: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开机预热</a:t>
              </a:r>
              <a:endParaRPr lang="zh-CN" altLang="en-US" sz="2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008" y="4721"/>
              <a:ext cx="14957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508000" algn="l" defTabSz="914400" rt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插上电源开关，打开塑封机开关和热塑开关，机器开始预热，此时电源灯亮。</a:t>
              </a:r>
              <a:endParaRPr lang="zh-CN" altLang="en-US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4730750" y="6383655"/>
            <a:ext cx="235204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开启电源和加热</a:t>
            </a:r>
            <a:endParaRPr lang="zh-CN" altLang="en-US" sz="2000" b="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7995285" y="476250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66" name="图片 126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2210" y="3285490"/>
            <a:ext cx="4258945" cy="3022600"/>
          </a:xfrm>
          <a:prstGeom prst="rect">
            <a:avLst/>
          </a:prstGeom>
        </p:spPr>
      </p:pic>
      <p:sp>
        <p:nvSpPr>
          <p:cNvPr id="861" name="文本框 861"/>
          <p:cNvSpPr txBox="1"/>
          <p:nvPr/>
        </p:nvSpPr>
        <p:spPr>
          <a:xfrm>
            <a:off x="7106920" y="3260090"/>
            <a:ext cx="2174240" cy="35814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电源灯亮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65" name="文本框 865"/>
          <p:cNvSpPr txBox="1"/>
          <p:nvPr/>
        </p:nvSpPr>
        <p:spPr>
          <a:xfrm>
            <a:off x="8331200" y="4653280"/>
            <a:ext cx="1644650" cy="35814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开启电源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63" name="文本框 863"/>
          <p:cNvSpPr txBox="1"/>
          <p:nvPr/>
        </p:nvSpPr>
        <p:spPr>
          <a:xfrm>
            <a:off x="8187055" y="3933190"/>
            <a:ext cx="1644650" cy="358140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开启加热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 flipH="1">
            <a:off x="6675120" y="3429635"/>
            <a:ext cx="935990" cy="2159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3"/>
          <p:cNvCxnSpPr/>
          <p:nvPr/>
        </p:nvCxnSpPr>
        <p:spPr>
          <a:xfrm flipH="1">
            <a:off x="6315075" y="4077335"/>
            <a:ext cx="1799590" cy="1441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 flipV="1">
            <a:off x="6746875" y="4437380"/>
            <a:ext cx="1511935" cy="2882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"/>
          <p:cNvSpPr txBox="1"/>
          <p:nvPr/>
        </p:nvSpPr>
        <p:spPr>
          <a:xfrm>
            <a:off x="1490345" y="332740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070610" y="1918335"/>
            <a:ext cx="8023225" cy="1007110"/>
            <a:chOff x="1008" y="3812"/>
            <a:chExt cx="12635" cy="1586"/>
          </a:xfrm>
        </p:grpSpPr>
        <p:sp>
          <p:nvSpPr>
            <p:cNvPr id="87" name="矩形 86"/>
            <p:cNvSpPr/>
            <p:nvPr/>
          </p:nvSpPr>
          <p:spPr>
            <a:xfrm>
              <a:off x="1369" y="3812"/>
              <a:ext cx="4462" cy="58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2. </a:t>
              </a:r>
              <a:r>
                <a: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照片放入塑封膜</a:t>
              </a:r>
              <a:endParaRPr lang="zh-CN" altLang="en-US" sz="2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008" y="4721"/>
              <a:ext cx="12635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508000" algn="l" defTabSz="914400" rt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将照片放入塑封膜中。</a:t>
              </a:r>
              <a:endParaRPr lang="zh-CN" altLang="en-US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71140" y="6238875"/>
            <a:ext cx="7406640" cy="469900"/>
            <a:chOff x="4137" y="9031"/>
            <a:chExt cx="11664" cy="740"/>
          </a:xfrm>
        </p:grpSpPr>
        <p:sp>
          <p:nvSpPr>
            <p:cNvPr id="100" name="文本框 99"/>
            <p:cNvSpPr txBox="1"/>
            <p:nvPr/>
          </p:nvSpPr>
          <p:spPr>
            <a:xfrm>
              <a:off x="4137" y="9031"/>
              <a:ext cx="3695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照片放入塑封膜</a:t>
              </a:r>
              <a:endPara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12097" y="9143"/>
              <a:ext cx="3704" cy="6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恒温灯亮</a:t>
              </a:r>
              <a:endParaRPr lang="zh-CN" altLang="en-US" sz="2000" b="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67" name="图片 126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290" y="3520440"/>
            <a:ext cx="3210560" cy="2605405"/>
          </a:xfrm>
          <a:prstGeom prst="rect">
            <a:avLst/>
          </a:prstGeom>
          <a:ln>
            <a:solidFill>
              <a:srgbClr val="007FB2"/>
            </a:solidFill>
          </a:ln>
        </p:spPr>
      </p:pic>
      <p:pic>
        <p:nvPicPr>
          <p:cNvPr id="1268" name="图片 12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930" y="3512185"/>
            <a:ext cx="4293870" cy="2654935"/>
          </a:xfrm>
          <a:prstGeom prst="rect">
            <a:avLst/>
          </a:prstGeom>
          <a:ln>
            <a:solidFill>
              <a:srgbClr val="007FB2"/>
            </a:solidFill>
          </a:ln>
        </p:spPr>
      </p:pic>
      <p:sp>
        <p:nvSpPr>
          <p:cNvPr id="9" name="文本框 8"/>
          <p:cNvSpPr txBox="1"/>
          <p:nvPr/>
        </p:nvSpPr>
        <p:spPr>
          <a:xfrm>
            <a:off x="8042910" y="2636520"/>
            <a:ext cx="1353820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000" b="0" kern="100">
                <a:solidFill>
                  <a:schemeClr val="dk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</a:rPr>
              <a:t>恒温灯亮</a:t>
            </a:r>
            <a:endParaRPr lang="en-US" altLang="zh-CN" sz="2000" kern="100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</a:endParaRPr>
          </a:p>
        </p:txBody>
      </p:sp>
      <p:cxnSp>
        <p:nvCxnSpPr>
          <p:cNvPr id="42" name="直接箭头连接符 41"/>
          <p:cNvCxnSpPr/>
          <p:nvPr/>
        </p:nvCxnSpPr>
        <p:spPr>
          <a:xfrm>
            <a:off x="8618855" y="3068320"/>
            <a:ext cx="0" cy="50355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"/>
          <p:cNvSpPr txBox="1"/>
          <p:nvPr/>
        </p:nvSpPr>
        <p:spPr>
          <a:xfrm>
            <a:off x="1490345" y="332740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7145" y="-5080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26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117" name="TextBox 116"/>
          <p:cNvSpPr txBox="1"/>
          <p:nvPr/>
        </p:nvSpPr>
        <p:spPr>
          <a:xfrm>
            <a:off x="590868" y="1196658"/>
            <a:ext cx="2569845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noProof="0" dirty="0">
                <a:solidFill>
                  <a:srgbClr val="FF0000"/>
                </a:solidFill>
                <a:latin typeface="Arial" panose="020B0604020202020204"/>
                <a:ea typeface="微软雅黑" panose="020B0503020204020204" pitchFamily="34" charset="-122"/>
                <a:cs typeface="+mn-ea"/>
                <a:sym typeface="+mn-ea"/>
              </a:rPr>
              <a:t>任务实施步骤</a:t>
            </a: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1070610" y="1846580"/>
            <a:ext cx="8023225" cy="935355"/>
            <a:chOff x="1008" y="3812"/>
            <a:chExt cx="12635" cy="1473"/>
          </a:xfrm>
        </p:grpSpPr>
        <p:sp>
          <p:nvSpPr>
            <p:cNvPr id="87" name="矩形 86"/>
            <p:cNvSpPr/>
            <p:nvPr/>
          </p:nvSpPr>
          <p:spPr>
            <a:xfrm>
              <a:off x="1369" y="3812"/>
              <a:ext cx="2188" cy="587"/>
            </a:xfrm>
            <a:prstGeom prst="rect">
              <a:avLst/>
            </a:prstGeom>
            <a:solidFill>
              <a:srgbClr val="007F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3. </a:t>
              </a:r>
              <a:r>
                <a:rPr lang="zh-CN" altLang="en-US" sz="22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过塑</a:t>
              </a:r>
              <a:endParaRPr lang="zh-CN" altLang="en-US" sz="22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1008" y="4608"/>
              <a:ext cx="12635" cy="67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508000" algn="l" defTabSz="914400" rt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 sz="2000" noProof="0" dirty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lt"/>
                </a:rPr>
                <a:t>（1）等恒温灯亮起，预热完成，此时才可进行塑封操作。</a:t>
              </a:r>
              <a:endParaRPr lang="zh-CN" altLang="en-US" sz="2000" noProof="0" dirty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563370" y="2854325"/>
            <a:ext cx="823912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（2）将装好的照片从入口放入塑封机。</a:t>
            </a:r>
            <a:endParaRPr lang="en-US" altLang="zh-CN" sz="2000" b="0" noProof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497455" y="4004310"/>
            <a:ext cx="7465060" cy="2848610"/>
            <a:chOff x="3933" y="6193"/>
            <a:chExt cx="11756" cy="4486"/>
          </a:xfrm>
        </p:grpSpPr>
        <p:grpSp>
          <p:nvGrpSpPr>
            <p:cNvPr id="3" name="组合 2"/>
            <p:cNvGrpSpPr/>
            <p:nvPr/>
          </p:nvGrpSpPr>
          <p:grpSpPr>
            <a:xfrm>
              <a:off x="5292" y="10050"/>
              <a:ext cx="10397" cy="629"/>
              <a:chOff x="5291" y="9143"/>
              <a:chExt cx="10397" cy="629"/>
            </a:xfrm>
          </p:grpSpPr>
          <p:sp>
            <p:nvSpPr>
              <p:cNvPr id="100" name="文本框 99"/>
              <p:cNvSpPr txBox="1"/>
              <p:nvPr/>
            </p:nvSpPr>
            <p:spPr>
              <a:xfrm>
                <a:off x="5291" y="9144"/>
                <a:ext cx="2993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indent="0"/>
                <a:r>
                  <a:rPr lang="zh-CN" altLang="en-US" sz="2000" b="0" dirty="0">
                    <a:solidFill>
                      <a:srgbClr val="083B8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放入塑封机</a:t>
                </a:r>
                <a:endPara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文本框 94"/>
              <p:cNvSpPr txBox="1"/>
              <p:nvPr/>
            </p:nvSpPr>
            <p:spPr>
              <a:xfrm>
                <a:off x="11984" y="9143"/>
                <a:ext cx="3704" cy="6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>
                <a:spAutoFit/>
              </a:bodyPr>
              <a:lstStyle/>
              <a:p>
                <a:pPr indent="0"/>
                <a:r>
                  <a:rPr lang="zh-CN" altLang="en-US" sz="2000" b="0" dirty="0">
                    <a:solidFill>
                      <a:srgbClr val="083B8D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完成塑封</a:t>
                </a:r>
                <a:endParaRPr lang="zh-CN" altLang="en-US" sz="2000" b="0" dirty="0">
                  <a:solidFill>
                    <a:srgbClr val="083B8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1269" name="图片 126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3" y="6193"/>
              <a:ext cx="4952" cy="3879"/>
            </a:xfrm>
            <a:prstGeom prst="rect">
              <a:avLst/>
            </a:prstGeom>
            <a:ln>
              <a:solidFill>
                <a:srgbClr val="007FB2"/>
              </a:solidFill>
            </a:ln>
          </p:spPr>
        </p:pic>
        <p:pic>
          <p:nvPicPr>
            <p:cNvPr id="1270" name="图片 12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0" y="6193"/>
              <a:ext cx="4537" cy="3879"/>
            </a:xfrm>
            <a:prstGeom prst="rect">
              <a:avLst/>
            </a:prstGeom>
            <a:ln>
              <a:solidFill>
                <a:srgbClr val="007FB2"/>
              </a:solidFill>
            </a:ln>
          </p:spPr>
        </p:pic>
      </p:grpSp>
      <p:sp>
        <p:nvSpPr>
          <p:cNvPr id="11" name="文本框 10"/>
          <p:cNvSpPr txBox="1"/>
          <p:nvPr/>
        </p:nvSpPr>
        <p:spPr>
          <a:xfrm>
            <a:off x="1544955" y="3357880"/>
            <a:ext cx="589978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0" noProof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（3）开始塑封，照片从入口慢慢移动到出口。</a:t>
            </a:r>
            <a:endParaRPr lang="zh-CN" altLang="en-US" sz="2000" noProof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1490345" y="332740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780604" y="4911080"/>
            <a:ext cx="774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76395" y="289560"/>
            <a:ext cx="2397125" cy="583565"/>
            <a:chOff x="576" y="935"/>
            <a:chExt cx="3775" cy="919"/>
          </a:xfrm>
        </p:grpSpPr>
        <p:sp>
          <p:nvSpPr>
            <p:cNvPr id="63" name="AutoShape 23"/>
            <p:cNvSpPr>
              <a:spLocks noChangeArrowheads="1"/>
            </p:cNvSpPr>
            <p:nvPr/>
          </p:nvSpPr>
          <p:spPr bwMode="auto">
            <a:xfrm>
              <a:off x="576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4" name="AutoShape 23"/>
            <p:cNvSpPr>
              <a:spLocks noChangeArrowheads="1"/>
            </p:cNvSpPr>
            <p:nvPr/>
          </p:nvSpPr>
          <p:spPr bwMode="auto">
            <a:xfrm>
              <a:off x="882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03" y="935"/>
              <a:ext cx="2848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ln w="6350">
                    <a:noFill/>
                  </a:ln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项目目标</a:t>
              </a:r>
              <a:endParaRPr lang="en-US" altLang="zh-CN" sz="3200" b="1" dirty="0">
                <a:ln w="6350">
                  <a:noFill/>
                </a:ln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4133850" cy="6858000"/>
            <a:chOff x="0" y="0"/>
            <a:chExt cx="6510" cy="10800"/>
          </a:xfrm>
        </p:grpSpPr>
        <p:sp>
          <p:nvSpPr>
            <p:cNvPr id="7" name="五边形 6"/>
            <p:cNvSpPr/>
            <p:nvPr/>
          </p:nvSpPr>
          <p:spPr>
            <a:xfrm>
              <a:off x="0" y="0"/>
              <a:ext cx="6511" cy="10800"/>
            </a:xfrm>
            <a:prstGeom prst="homePlate">
              <a:avLst>
                <a:gd name="adj" fmla="val 25320"/>
              </a:avLst>
            </a:prstGeom>
            <a:solidFill>
              <a:srgbClr val="007FB2"/>
            </a:solidFill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0" y="2629"/>
              <a:ext cx="5426" cy="5426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/>
        </p:nvSpPr>
        <p:spPr>
          <a:xfrm>
            <a:off x="4586605" y="1917065"/>
            <a:ext cx="6922770" cy="1783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学会批量文稿的复印，同时掌握复印机的使用方法；</a:t>
            </a:r>
            <a:endParaRPr lang="zh-CN" altLang="en-US" sz="2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2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学会文档装订，同时掌握装订机使用方法；</a:t>
            </a:r>
            <a:endParaRPr lang="zh-CN" altLang="en-US" sz="2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2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2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学会照片塑封，同时掌握塑封机的使用方法。</a:t>
            </a:r>
            <a:endParaRPr lang="zh-CN" altLang="en-US" sz="2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24490" y="6392228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b="1" smtClean="0">
                <a:solidFill>
                  <a:srgbClr val="007FB2"/>
                </a:solidFill>
              </a:rPr>
            </a:fld>
            <a:endParaRPr lang="zh-CN" altLang="en-US" b="1">
              <a:solidFill>
                <a:srgbClr val="007FB2"/>
              </a:solidFill>
            </a:endParaRPr>
          </a:p>
        </p:txBody>
      </p:sp>
      <p:sp>
        <p:nvSpPr>
          <p:cNvPr id="39" name="燕尾形 16">
            <a:hlinkClick r:id="" action="ppaction://hlinkshowjump?jump=previousslide"/>
          </p:cNvPr>
          <p:cNvSpPr/>
          <p:nvPr userDrawn="1"/>
        </p:nvSpPr>
        <p:spPr>
          <a:xfrm flipH="1">
            <a:off x="11160526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燕尾形 3">
            <a:hlinkClick r:id="" action="ppaction://hlinkshowjump?jump=nextslide"/>
          </p:cNvPr>
          <p:cNvSpPr/>
          <p:nvPr userDrawn="1"/>
        </p:nvSpPr>
        <p:spPr>
          <a:xfrm>
            <a:off x="11665351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22225" y="-26035"/>
            <a:ext cx="12219940" cy="6768465"/>
            <a:chOff x="-34" y="-42"/>
            <a:chExt cx="19244" cy="10659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7429" y="10049"/>
              <a:ext cx="1363" cy="568"/>
              <a:chOff x="17235" y="581"/>
              <a:chExt cx="1363" cy="568"/>
            </a:xfrm>
          </p:grpSpPr>
          <p:grpSp>
            <p:nvGrpSpPr>
              <p:cNvPr id="16" name="组合 5"/>
              <p:cNvGrpSpPr/>
              <p:nvPr userDrawn="1"/>
            </p:nvGrpSpPr>
            <p:grpSpPr bwMode="auto">
              <a:xfrm>
                <a:off x="17235" y="581"/>
                <a:ext cx="568" cy="568"/>
                <a:chOff x="11226607" y="6533712"/>
                <a:chExt cx="360000" cy="360000"/>
              </a:xfrm>
              <a:solidFill>
                <a:schemeClr val="bg1"/>
              </a:solidFill>
            </p:grpSpPr>
            <p:sp>
              <p:nvSpPr>
                <p:cNvPr id="17" name="椭圆 15"/>
                <p:cNvSpPr/>
                <p:nvPr userDrawn="1"/>
              </p:nvSpPr>
              <p:spPr>
                <a:xfrm>
                  <a:off x="11226607" y="65337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2" name="燕尾形 16">
                  <a:hlinkClick r:id="" action="ppaction://hlinkshowjump?jump=previousslide"/>
                </p:cNvPr>
                <p:cNvSpPr/>
                <p:nvPr userDrawn="1"/>
              </p:nvSpPr>
              <p:spPr>
                <a:xfrm flipH="1">
                  <a:off x="11320176" y="66272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23" name="组合 4"/>
              <p:cNvGrpSpPr/>
              <p:nvPr userDrawn="1"/>
            </p:nvGrpSpPr>
            <p:grpSpPr bwMode="auto">
              <a:xfrm>
                <a:off x="18030" y="581"/>
                <a:ext cx="568" cy="568"/>
                <a:chOff x="11103607" y="6381312"/>
                <a:chExt cx="360000" cy="360000"/>
              </a:xfrm>
              <a:solidFill>
                <a:schemeClr val="bg1"/>
              </a:solidFill>
            </p:grpSpPr>
            <p:sp>
              <p:nvSpPr>
                <p:cNvPr id="24" name="椭圆 2"/>
                <p:cNvSpPr/>
                <p:nvPr userDrawn="1"/>
              </p:nvSpPr>
              <p:spPr>
                <a:xfrm>
                  <a:off x="11103607" y="6381312"/>
                  <a:ext cx="360000" cy="36000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5" name="燕尾形 3">
                  <a:hlinkClick r:id="" action="ppaction://hlinkshowjump?jump=nextslide"/>
                </p:cNvPr>
                <p:cNvSpPr/>
                <p:nvPr userDrawn="1"/>
              </p:nvSpPr>
              <p:spPr>
                <a:xfrm>
                  <a:off x="11197176" y="6474881"/>
                  <a:ext cx="172863" cy="172863"/>
                </a:xfrm>
                <a:prstGeom prst="chevron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/>
            <p:cNvGrpSpPr/>
            <p:nvPr/>
          </p:nvGrpSpPr>
          <p:grpSpPr>
            <a:xfrm>
              <a:off x="-34" y="-42"/>
              <a:ext cx="19244" cy="1530"/>
              <a:chOff x="-34" y="-42"/>
              <a:chExt cx="19244" cy="1530"/>
            </a:xfrm>
          </p:grpSpPr>
          <p:grpSp>
            <p:nvGrpSpPr>
              <p:cNvPr id="8" name="组合 7"/>
              <p:cNvGrpSpPr/>
              <p:nvPr userDrawn="1"/>
            </p:nvGrpSpPr>
            <p:grpSpPr>
              <a:xfrm>
                <a:off x="0" y="491"/>
                <a:ext cx="19210" cy="997"/>
                <a:chOff x="0" y="378"/>
                <a:chExt cx="19210" cy="997"/>
              </a:xfrm>
            </p:grpSpPr>
            <p:sp>
              <p:nvSpPr>
                <p:cNvPr id="10" name="矩形 6"/>
                <p:cNvSpPr/>
                <p:nvPr userDrawn="1"/>
              </p:nvSpPr>
              <p:spPr>
                <a:xfrm>
                  <a:off x="0" y="378"/>
                  <a:ext cx="19210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12" name="矩形 11"/>
                <p:cNvSpPr/>
                <p:nvPr userDrawn="1"/>
              </p:nvSpPr>
              <p:spPr>
                <a:xfrm>
                  <a:off x="12584" y="379"/>
                  <a:ext cx="1927" cy="82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任务准备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3" name="矩形 12"/>
                <p:cNvSpPr/>
                <p:nvPr userDrawn="1"/>
              </p:nvSpPr>
              <p:spPr>
                <a:xfrm>
                  <a:off x="14549" y="379"/>
                  <a:ext cx="1927" cy="846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任务实施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5" name="矩形 1"/>
                <p:cNvSpPr/>
                <p:nvPr userDrawn="1"/>
              </p:nvSpPr>
              <p:spPr>
                <a:xfrm>
                  <a:off x="0" y="1318"/>
                  <a:ext cx="19210" cy="5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21" name="矩形 3"/>
                <p:cNvSpPr/>
                <p:nvPr userDrawn="1"/>
              </p:nvSpPr>
              <p:spPr>
                <a:xfrm>
                  <a:off x="10619" y="378"/>
                  <a:ext cx="1927" cy="847"/>
                </a:xfrm>
                <a:prstGeom prst="rect">
                  <a:avLst/>
                </a:prstGeom>
                <a:solidFill>
                  <a:srgbClr val="007F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任务说明</a:t>
                  </a:r>
                  <a:endParaRPr lang="zh-CN" altLang="en-US" sz="18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" name="矩形 5"/>
                <p:cNvSpPr/>
                <p:nvPr userDrawn="1"/>
              </p:nvSpPr>
              <p:spPr>
                <a:xfrm>
                  <a:off x="16636" y="379"/>
                  <a:ext cx="1927" cy="84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1800" b="1" dirty="0">
                      <a:solidFill>
                        <a:srgbClr val="FF000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拓展延伸</a:t>
                  </a:r>
                  <a:endParaRPr lang="zh-CN" altLang="en-US" sz="1800" b="1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pic>
            <p:nvPicPr>
              <p:cNvPr id="2" name="图片 1" descr="src=http___ku.90sjimg.com_back_pic_05_48_13_995aba0ab31a34e.jpg__fwfh_804x452_quality_90_unsharp_true_compress_true&amp;refer=http___ku.90sjimg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34" y="-42"/>
                <a:ext cx="2420" cy="1361"/>
              </a:xfrm>
              <a:prstGeom prst="rect">
                <a:avLst/>
              </a:prstGeom>
              <a:effectLst>
                <a:outerShdw blurRad="50800" dist="38100" dir="2700000" algn="tl" rotWithShape="0">
                  <a:srgbClr val="EEB93A">
                    <a:alpha val="40000"/>
                  </a:srgbClr>
                </a:outerShdw>
                <a:reflection blurRad="6350" stA="52000" endA="300" endPos="35000" dir="5400000" sy="-100000" algn="bl" rotWithShape="0"/>
              </a:effectLst>
            </p:spPr>
          </p:pic>
        </p:grpSp>
      </p:grpSp>
      <p:sp>
        <p:nvSpPr>
          <p:cNvPr id="9" name="矩形 8"/>
          <p:cNvSpPr/>
          <p:nvPr userDrawn="1"/>
        </p:nvSpPr>
        <p:spPr>
          <a:xfrm>
            <a:off x="7990840" y="499745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243060" y="495300"/>
            <a:ext cx="17780" cy="25209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1236980" y="1541780"/>
            <a:ext cx="9928225" cy="5037455"/>
            <a:chOff x="399" y="1642"/>
            <a:chExt cx="15635" cy="7933"/>
          </a:xfrm>
        </p:grpSpPr>
        <p:sp>
          <p:nvSpPr>
            <p:cNvPr id="34" name="圆角矩形 33"/>
            <p:cNvSpPr/>
            <p:nvPr/>
          </p:nvSpPr>
          <p:spPr>
            <a:xfrm>
              <a:off x="399" y="2904"/>
              <a:ext cx="15635" cy="6671"/>
            </a:xfrm>
            <a:prstGeom prst="roundRect">
              <a:avLst/>
            </a:prstGeom>
            <a:gradFill flip="none" rotWithShape="1">
              <a:gsLst>
                <a:gs pos="45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18000000" scaled="0"/>
              <a:tileRect/>
            </a:gradFill>
            <a:ln w="6350" cap="flat" cmpd="sng" algn="ctr"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17400000" scaled="0"/>
              </a:gradFill>
              <a:prstDash val="solid"/>
            </a:ln>
            <a:effectLst>
              <a:outerShdw blurRad="152400" dist="38100" dir="8100000" algn="tr" rotWithShape="0">
                <a:prstClr val="black">
                  <a:alpha val="34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3341" y="1642"/>
              <a:ext cx="9657" cy="1312"/>
            </a:xfrm>
            <a:prstGeom prst="roundRect">
              <a:avLst/>
            </a:prstGeom>
            <a:solidFill>
              <a:srgbClr val="E4544C"/>
            </a:solidFill>
            <a:ln w="25400" cap="flat" cmpd="sng" algn="ctr">
              <a:noFill/>
              <a:prstDash val="solid"/>
            </a:ln>
            <a:effectLst>
              <a:outerShdw blurRad="215900" dist="152400" dir="2700000" algn="tl" rotWithShape="0">
                <a:prstClr val="black">
                  <a:alpha val="18000"/>
                </a:prstClr>
              </a:outerShdw>
            </a:effectLst>
          </p:spPr>
          <p:txBody>
            <a:bodyPr lIns="68589" tIns="34295" rIns="68589" bIns="34295" rtlCol="0" anchor="ctr"/>
            <a:lstStyle/>
            <a:p>
              <a:pPr marR="0" algn="ctr" defTabSz="914400" fontAlgn="auto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lang="zh-CN" altLang="en-US" sz="2400" b="1" kern="0" spc="100" noProof="0" dirty="0">
                  <a:solidFill>
                    <a:schemeClr val="bg1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ea"/>
                </a:rPr>
                <a:t>塑封机保养维护及常见故障处理</a:t>
              </a:r>
              <a:endParaRPr lang="zh-CN" altLang="en-US" sz="2400" b="1" kern="0" spc="100" noProof="0" dirty="0">
                <a:solidFill>
                  <a:schemeClr val="bg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ea"/>
              </a:endParaRPr>
            </a:p>
          </p:txBody>
        </p:sp>
        <p:sp>
          <p:nvSpPr>
            <p:cNvPr id="75" name="TextBox 57"/>
            <p:cNvSpPr txBox="1"/>
            <p:nvPr/>
          </p:nvSpPr>
          <p:spPr>
            <a:xfrm>
              <a:off x="866" y="3141"/>
              <a:ext cx="15027" cy="59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sz="1800" b="1" i="0" kern="0" spc="100" baseline="0" noProof="0" dirty="0">
                  <a:solidFill>
                    <a:schemeClr val="accent6">
                      <a:lumMod val="7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1．塑封机日常保养和维护</a:t>
              </a:r>
              <a:endParaRPr kumimoji="0" sz="1800" b="1" i="0" kern="0" spc="100" baseline="0" noProof="0" dirty="0">
                <a:solidFill>
                  <a:schemeClr val="accent6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（1）环境对塑封的影响。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（2）胶辊硬度对塑封的影响。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（3）塑封质量检查。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sz="1800" b="1" i="0" kern="0" spc="100" baseline="0" noProof="0" dirty="0">
                  <a:solidFill>
                    <a:schemeClr val="accent6">
                      <a:lumMod val="75000"/>
                    </a:scheme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2. 塑封机常见故障处理</a:t>
              </a:r>
              <a:endParaRPr kumimoji="0" sz="1800" b="1" i="0" kern="0" spc="100" baseline="0" noProof="0" dirty="0">
                <a:solidFill>
                  <a:schemeClr val="accent6">
                    <a:lumMod val="7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（1）电机转动，但不能加热。</a:t>
              </a:r>
              <a:r>
                <a:rPr kumimoji="0" lang="zh-CN" altLang="en-US" sz="14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通常为继电器故障，通过测量RL两端有无220V电压即可判断。如无电压或电压太低，说明继电器未吸合或吸合不良，多为继电器K损坏或触点烧蚀，应更换继电器或拆下砂亮触点。</a:t>
              </a:r>
              <a:endParaRPr kumimoji="0" lang="zh-CN" altLang="en-US" sz="18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（2）不能恒温。</a:t>
              </a:r>
              <a:r>
                <a:rPr kumimoji="0" lang="zh-CN" altLang="en-US" sz="14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由于热敏电阻是与压轴表面接触的，随压轴转动产生摩擦，久而久之会脱落、松动或损坏，应重新固定回原位并使其与压轴面接触良好。如损坏，应更换新的热敏电阻。</a:t>
              </a:r>
              <a:endParaRPr kumimoji="0" lang="zh-CN" altLang="en-US" sz="14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marR="0" indent="0" defTabSz="914400" fontAlgn="auto">
                <a:lnSpc>
                  <a:spcPts val="26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defRPr/>
              </a:pPr>
              <a:r>
                <a:rPr kumimoji="0" lang="zh-CN" altLang="en-US" sz="18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（3）噪声大。</a:t>
              </a:r>
              <a:r>
                <a:rPr kumimoji="0" lang="zh-CN" altLang="en-US" sz="1400" b="0" i="0" kern="0" spc="100" baseline="0" noProof="0" dirty="0">
                  <a:solidFill>
                    <a:srgbClr val="007FB2"/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由于机器长期在高温下工作，各传动齿轮的润滑油容易干涸，导致噪声大。重新注油后，即可排除故障。</a:t>
              </a:r>
              <a:endParaRPr kumimoji="0" lang="zh-CN" altLang="en-US" sz="1400" b="0" i="0" kern="0" spc="100" baseline="0" noProof="0" dirty="0">
                <a:solidFill>
                  <a:srgbClr val="007FB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" name="TextBox 1"/>
          <p:cNvSpPr txBox="1"/>
          <p:nvPr/>
        </p:nvSpPr>
        <p:spPr>
          <a:xfrm>
            <a:off x="1490345" y="332740"/>
            <a:ext cx="258889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照片塑封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780604" y="4911080"/>
            <a:ext cx="774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76395" y="289560"/>
            <a:ext cx="2397125" cy="583565"/>
            <a:chOff x="576" y="935"/>
            <a:chExt cx="3775" cy="919"/>
          </a:xfrm>
        </p:grpSpPr>
        <p:sp>
          <p:nvSpPr>
            <p:cNvPr id="63" name="AutoShape 23"/>
            <p:cNvSpPr>
              <a:spLocks noChangeArrowheads="1"/>
            </p:cNvSpPr>
            <p:nvPr/>
          </p:nvSpPr>
          <p:spPr bwMode="auto">
            <a:xfrm>
              <a:off x="576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4" name="AutoShape 23"/>
            <p:cNvSpPr>
              <a:spLocks noChangeArrowheads="1"/>
            </p:cNvSpPr>
            <p:nvPr/>
          </p:nvSpPr>
          <p:spPr bwMode="auto">
            <a:xfrm>
              <a:off x="882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03" y="935"/>
              <a:ext cx="2848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ln w="6350">
                    <a:noFill/>
                  </a:ln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项目小结</a:t>
              </a:r>
              <a:endParaRPr lang="zh-CN" altLang="en-US" sz="3200" b="1" dirty="0">
                <a:ln w="6350">
                  <a:noFill/>
                </a:ln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4133850" cy="6858000"/>
            <a:chOff x="0" y="0"/>
            <a:chExt cx="6510" cy="10800"/>
          </a:xfrm>
        </p:grpSpPr>
        <p:sp>
          <p:nvSpPr>
            <p:cNvPr id="7" name="五边形 6"/>
            <p:cNvSpPr/>
            <p:nvPr/>
          </p:nvSpPr>
          <p:spPr>
            <a:xfrm>
              <a:off x="0" y="0"/>
              <a:ext cx="6511" cy="10800"/>
            </a:xfrm>
            <a:prstGeom prst="homePlate">
              <a:avLst>
                <a:gd name="adj" fmla="val 25320"/>
              </a:avLst>
            </a:prstGeom>
            <a:solidFill>
              <a:srgbClr val="007FB2"/>
            </a:solidFill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0" y="2629"/>
              <a:ext cx="5426" cy="5426"/>
            </a:xfrm>
            <a:prstGeom prst="rect">
              <a:avLst/>
            </a:prstGeom>
          </p:spPr>
        </p:pic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70767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871085" y="1917700"/>
            <a:ext cx="6532880" cy="1753235"/>
          </a:xfrm>
          <a:prstGeom prst="rect">
            <a:avLst/>
          </a:prstGeom>
          <a:noFill/>
          <a:ln w="19050">
            <a:solidFill>
              <a:srgbClr val="007FB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7FB2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6096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4158780845"/>
                </a:ext>
              </a:extLst>
            </a:pPr>
            <a:r>
              <a:rPr lang="zh-CN" sz="24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通过项目学习，学生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学会了</a:t>
            </a:r>
            <a:r>
              <a:rPr lang="zh-CN" sz="24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复印机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的使用方法，</a:t>
            </a:r>
            <a:r>
              <a:rPr lang="zh-CN" sz="24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梳式胶圈装订机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的使用方法，以及掌握了</a:t>
            </a:r>
            <a:r>
              <a:rPr lang="zh-CN" sz="2400" b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塑封机</a:t>
            </a:r>
            <a:r>
              <a:rPr lang="zh-CN" sz="2400" b="0">
                <a:latin typeface="微软雅黑" panose="020B0503020204020204" pitchFamily="34" charset="-122"/>
                <a:ea typeface="微软雅黑" panose="020B0503020204020204" pitchFamily="34" charset="-122"/>
              </a:rPr>
              <a:t>的使用方法。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燕尾形 16">
            <a:hlinkClick r:id="" action="ppaction://hlinkshowjump?jump=previousslide"/>
          </p:cNvPr>
          <p:cNvSpPr/>
          <p:nvPr userDrawn="1"/>
        </p:nvSpPr>
        <p:spPr>
          <a:xfrm flipH="1">
            <a:off x="11160526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燕尾形 3">
            <a:hlinkClick r:id="" action="ppaction://hlinkshowjump?jump=nextslide"/>
          </p:cNvPr>
          <p:cNvSpPr/>
          <p:nvPr userDrawn="1"/>
        </p:nvSpPr>
        <p:spPr>
          <a:xfrm>
            <a:off x="11665351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18"/>
          <p:cNvSpPr txBox="1">
            <a:spLocks noChangeArrowheads="1"/>
          </p:cNvSpPr>
          <p:nvPr/>
        </p:nvSpPr>
        <p:spPr bwMode="auto">
          <a:xfrm>
            <a:off x="1780604" y="4911080"/>
            <a:ext cx="774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添加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76395" y="289560"/>
            <a:ext cx="2397125" cy="583565"/>
            <a:chOff x="576" y="935"/>
            <a:chExt cx="3775" cy="919"/>
          </a:xfrm>
        </p:grpSpPr>
        <p:sp>
          <p:nvSpPr>
            <p:cNvPr id="63" name="AutoShape 23"/>
            <p:cNvSpPr>
              <a:spLocks noChangeArrowheads="1"/>
            </p:cNvSpPr>
            <p:nvPr/>
          </p:nvSpPr>
          <p:spPr bwMode="auto">
            <a:xfrm>
              <a:off x="576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4" name="AutoShape 23"/>
            <p:cNvSpPr>
              <a:spLocks noChangeArrowheads="1"/>
            </p:cNvSpPr>
            <p:nvPr/>
          </p:nvSpPr>
          <p:spPr bwMode="auto">
            <a:xfrm>
              <a:off x="882" y="1230"/>
              <a:ext cx="421" cy="395"/>
            </a:xfrm>
            <a:prstGeom prst="chevron">
              <a:avLst>
                <a:gd name="adj" fmla="val 56250"/>
              </a:avLst>
            </a:prstGeom>
            <a:solidFill>
              <a:srgbClr val="007FB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00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03" y="935"/>
              <a:ext cx="2848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b="1" dirty="0">
                  <a:ln w="6350">
                    <a:noFill/>
                  </a:ln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课后作业</a:t>
              </a:r>
              <a:endParaRPr lang="zh-CN" altLang="en-US" sz="3200" b="1" dirty="0">
                <a:ln w="6350">
                  <a:noFill/>
                </a:ln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0" y="0"/>
            <a:ext cx="4133850" cy="6858000"/>
            <a:chOff x="0" y="0"/>
            <a:chExt cx="6510" cy="10800"/>
          </a:xfrm>
        </p:grpSpPr>
        <p:sp>
          <p:nvSpPr>
            <p:cNvPr id="7" name="五边形 6"/>
            <p:cNvSpPr/>
            <p:nvPr/>
          </p:nvSpPr>
          <p:spPr>
            <a:xfrm>
              <a:off x="0" y="0"/>
              <a:ext cx="6511" cy="10800"/>
            </a:xfrm>
            <a:prstGeom prst="homePlate">
              <a:avLst>
                <a:gd name="adj" fmla="val 25320"/>
              </a:avLst>
            </a:prstGeom>
            <a:solidFill>
              <a:srgbClr val="007FB2"/>
            </a:solidFill>
            <a:ln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0" y="2629"/>
              <a:ext cx="5426" cy="5426"/>
            </a:xfrm>
            <a:prstGeom prst="rect">
              <a:avLst/>
            </a:prstGeom>
          </p:spPr>
        </p:pic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642485" y="1553845"/>
            <a:ext cx="6976110" cy="788670"/>
            <a:chOff x="7989" y="2560"/>
            <a:chExt cx="10986" cy="1242"/>
          </a:xfrm>
        </p:grpSpPr>
        <p:grpSp>
          <p:nvGrpSpPr>
            <p:cNvPr id="4" name="组合 3"/>
            <p:cNvGrpSpPr/>
            <p:nvPr/>
          </p:nvGrpSpPr>
          <p:grpSpPr>
            <a:xfrm>
              <a:off x="7989" y="2560"/>
              <a:ext cx="1396" cy="1242"/>
              <a:chOff x="2172891" y="1594248"/>
              <a:chExt cx="778669" cy="692944"/>
            </a:xfrm>
          </p:grpSpPr>
          <p:sp>
            <p:nvSpPr>
              <p:cNvPr id="5" name="MH_Other_1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2172891" y="1594248"/>
                <a:ext cx="378619" cy="37861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 dirty="0">
                    <a:solidFill>
                      <a:srgbClr val="FFFFFF"/>
                    </a:solidFill>
                  </a:rPr>
                  <a:t>01</a:t>
                </a:r>
                <a:endParaRPr lang="zh-CN" altLang="en-US" sz="1400" b="1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MH_Other_2"/>
              <p:cNvSpPr/>
              <p:nvPr>
                <p:custDataLst>
                  <p:tags r:id="rId3"/>
                </p:custDataLst>
              </p:nvPr>
            </p:nvSpPr>
            <p:spPr>
              <a:xfrm>
                <a:off x="2572941" y="1672828"/>
                <a:ext cx="300038" cy="3000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MH_Other_3"/>
              <p:cNvSpPr/>
              <p:nvPr>
                <p:custDataLst>
                  <p:tags r:id="rId4"/>
                </p:custDataLst>
              </p:nvPr>
            </p:nvSpPr>
            <p:spPr>
              <a:xfrm>
                <a:off x="2258616" y="1994298"/>
                <a:ext cx="292894" cy="292894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MH_Other_4"/>
              <p:cNvSpPr/>
              <p:nvPr>
                <p:custDataLst>
                  <p:tags r:id="rId5"/>
                </p:custDataLst>
              </p:nvPr>
            </p:nvSpPr>
            <p:spPr>
              <a:xfrm>
                <a:off x="2572941" y="1994298"/>
                <a:ext cx="378619" cy="2500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9265" y="2733"/>
              <a:ext cx="9710" cy="7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en-US" altLang="zh-CN" sz="1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  </a:t>
              </a:r>
              <a:r>
                <a:rPr lang="zh-CN" sz="1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自主完成一叠文档的复印，要求复印出来的文档是双面的。</a:t>
              </a:r>
              <a:endParaRPr lang="zh-CN" altLang="en-US" sz="1800" dirty="0">
                <a:solidFill>
                  <a:srgbClr val="000000">
                    <a:lumMod val="65000"/>
                    <a:lumOff val="3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9491" y="3734"/>
              <a:ext cx="924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组合 37"/>
          <p:cNvGrpSpPr/>
          <p:nvPr/>
        </p:nvGrpSpPr>
        <p:grpSpPr>
          <a:xfrm>
            <a:off x="4651375" y="2998470"/>
            <a:ext cx="6986905" cy="1052830"/>
            <a:chOff x="9133" y="4722"/>
            <a:chExt cx="11003" cy="1658"/>
          </a:xfrm>
        </p:grpSpPr>
        <p:grpSp>
          <p:nvGrpSpPr>
            <p:cNvPr id="17" name="组合 16"/>
            <p:cNvGrpSpPr/>
            <p:nvPr/>
          </p:nvGrpSpPr>
          <p:grpSpPr>
            <a:xfrm>
              <a:off x="9133" y="5138"/>
              <a:ext cx="1396" cy="1242"/>
              <a:chOff x="3123010" y="2593182"/>
              <a:chExt cx="778669" cy="692944"/>
            </a:xfrm>
          </p:grpSpPr>
          <p:sp>
            <p:nvSpPr>
              <p:cNvPr id="18" name="MH_Other_9"/>
              <p:cNvSpPr>
                <a:spLocks noChangeArrowheads="1"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3123010" y="2593182"/>
                <a:ext cx="378619" cy="37861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400" b="1">
                    <a:solidFill>
                      <a:srgbClr val="FFFFFF"/>
                    </a:solidFill>
                  </a:rPr>
                  <a:t>02</a:t>
                </a:r>
                <a:endParaRPr lang="zh-CN" altLang="en-US" sz="1400" b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MH_Other_10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3060" y="2671762"/>
                <a:ext cx="300038" cy="300038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MH_Other_11"/>
              <p:cNvSpPr/>
              <p:nvPr>
                <p:custDataLst>
                  <p:tags r:id="rId8"/>
                </p:custDataLst>
              </p:nvPr>
            </p:nvSpPr>
            <p:spPr>
              <a:xfrm>
                <a:off x="3208735" y="2993232"/>
                <a:ext cx="292894" cy="292894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MH_Other_12"/>
              <p:cNvSpPr/>
              <p:nvPr>
                <p:custDataLst>
                  <p:tags r:id="rId9"/>
                </p:custDataLst>
              </p:nvPr>
            </p:nvSpPr>
            <p:spPr>
              <a:xfrm>
                <a:off x="3523060" y="2993232"/>
                <a:ext cx="378619" cy="2500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4" name="矩形 23"/>
            <p:cNvSpPr/>
            <p:nvPr/>
          </p:nvSpPr>
          <p:spPr>
            <a:xfrm>
              <a:off x="10626" y="4722"/>
              <a:ext cx="9510" cy="14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57200" fontAlgn="auto">
                <a:lnSpc>
                  <a:spcPct val="150000"/>
                </a:lnSpc>
                <a:extLst>
                  <a:ext uri="{35155182-B16C-46BC-9424-99874614C6A1}">
                    <wpsdc:indentchars xmlns:wpsdc="http://www.wps.cn/officeDocument/2017/drawingmlCustomData" val="200" checksum="59296752"/>
                  </a:ext>
                </a:extLst>
              </a:pPr>
              <a:r>
                <a:rPr lang="zh-CN" sz="1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自主</a:t>
              </a:r>
              <a:r>
                <a:rPr lang="zh-CN" sz="1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完成一叠文档的装订，要求分别使用梳式胶圈装订机和订书机完成。</a:t>
              </a:r>
              <a:endParaRPr lang="zh-CN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10687" y="6291"/>
              <a:ext cx="907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/>
          <p:cNvGrpSpPr/>
          <p:nvPr/>
        </p:nvGrpSpPr>
        <p:grpSpPr>
          <a:xfrm>
            <a:off x="4638040" y="4798060"/>
            <a:ext cx="6941185" cy="981075"/>
            <a:chOff x="10951" y="5403"/>
            <a:chExt cx="10931" cy="1545"/>
          </a:xfrm>
        </p:grpSpPr>
        <p:grpSp>
          <p:nvGrpSpPr>
            <p:cNvPr id="12" name="组合 11"/>
            <p:cNvGrpSpPr/>
            <p:nvPr/>
          </p:nvGrpSpPr>
          <p:grpSpPr>
            <a:xfrm>
              <a:off x="10951" y="5706"/>
              <a:ext cx="1396" cy="1242"/>
              <a:chOff x="4054079" y="3592116"/>
              <a:chExt cx="778669" cy="692944"/>
            </a:xfrm>
          </p:grpSpPr>
          <p:sp>
            <p:nvSpPr>
              <p:cNvPr id="13" name="MH_Other_5"/>
              <p:cNvSpPr/>
              <p:nvPr>
                <p:custDataLst>
                  <p:tags r:id="rId10"/>
                </p:custDataLst>
              </p:nvPr>
            </p:nvSpPr>
            <p:spPr>
              <a:xfrm>
                <a:off x="4054079" y="3592116"/>
                <a:ext cx="378619" cy="378619"/>
              </a:xfrm>
              <a:prstGeom prst="rect">
                <a:avLst/>
              </a:prstGeom>
              <a:solidFill>
                <a:schemeClr val="accent3"/>
              </a:solidFill>
            </p:spPr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400" b="1" dirty="0">
                    <a:solidFill>
                      <a:srgbClr val="FFFFFF"/>
                    </a:solidFill>
                  </a:rPr>
                  <a:t>03</a:t>
                </a:r>
                <a:endParaRPr lang="zh-CN" altLang="en-US" sz="1400" b="1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MH_Other_6"/>
              <p:cNvSpPr/>
              <p:nvPr>
                <p:custDataLst>
                  <p:tags r:id="rId11"/>
                </p:custDataLst>
              </p:nvPr>
            </p:nvSpPr>
            <p:spPr>
              <a:xfrm>
                <a:off x="4454128" y="3670697"/>
                <a:ext cx="300038" cy="300038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MH_Other_7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39804" y="3992166"/>
                <a:ext cx="292894" cy="292894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MH_Other_8"/>
              <p:cNvSpPr/>
              <p:nvPr>
                <p:custDataLst>
                  <p:tags r:id="rId13"/>
                </p:custDataLst>
              </p:nvPr>
            </p:nvSpPr>
            <p:spPr>
              <a:xfrm>
                <a:off x="4454129" y="3992167"/>
                <a:ext cx="378619" cy="25003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</p:spPr>
            <p:txBody>
              <a:bodyPr anchor="ctr"/>
              <a:lstStyle/>
              <a:p>
                <a:pPr algn="just">
                  <a:lnSpc>
                    <a:spcPct val="130000"/>
                  </a:lnSpc>
                  <a:defRPr/>
                </a:pPr>
                <a:endParaRPr lang="zh-CN" altLang="en-US" sz="1350" dirty="0" err="1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5" name="矩形 24"/>
            <p:cNvSpPr/>
            <p:nvPr/>
          </p:nvSpPr>
          <p:spPr>
            <a:xfrm>
              <a:off x="12418" y="5403"/>
              <a:ext cx="9464" cy="14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457200" fontAlgn="auto">
                <a:lnSpc>
                  <a:spcPct val="150000"/>
                </a:lnSpc>
                <a:extLst>
                  <a:ext uri="{35155182-B16C-46BC-9424-99874614C6A1}">
                    <wpsdc:indentchars xmlns:wpsdc="http://www.wps.cn/officeDocument/2017/drawingmlCustomData" val="200" checksum="59296752"/>
                  </a:ext>
                </a:extLst>
              </a:pPr>
              <a:r>
                <a:rPr lang="zh-CN" sz="1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自主</a:t>
              </a:r>
              <a:r>
                <a:rPr lang="zh-CN" sz="1800"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完成一张照片的塑封，要求塑封质量高，平整、无气泡。</a:t>
              </a:r>
              <a:endParaRPr lang="zh-CN" sz="180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lt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>
              <a:off x="12585" y="6890"/>
              <a:ext cx="907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燕尾形 16">
            <a:hlinkClick r:id="" action="ppaction://hlinkshowjump?jump=previousslide"/>
          </p:cNvPr>
          <p:cNvSpPr/>
          <p:nvPr userDrawn="1"/>
        </p:nvSpPr>
        <p:spPr>
          <a:xfrm flipH="1">
            <a:off x="11160526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燕尾形 3">
            <a:hlinkClick r:id="" action="ppaction://hlinkshowjump?jump=nextslide"/>
          </p:cNvPr>
          <p:cNvSpPr/>
          <p:nvPr userDrawn="1"/>
        </p:nvSpPr>
        <p:spPr>
          <a:xfrm>
            <a:off x="11665351" y="6475496"/>
            <a:ext cx="173190" cy="173190"/>
          </a:xfrm>
          <a:prstGeom prst="chevron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23"/>
          <p:cNvSpPr>
            <a:spLocks noChangeArrowheads="1"/>
          </p:cNvSpPr>
          <p:nvPr/>
        </p:nvSpPr>
        <p:spPr bwMode="auto">
          <a:xfrm>
            <a:off x="-3451" y="2123495"/>
            <a:ext cx="12198350" cy="1594331"/>
          </a:xfrm>
          <a:prstGeom prst="rect">
            <a:avLst/>
          </a:prstGeom>
          <a:solidFill>
            <a:srgbClr val="007FB2"/>
          </a:solidFill>
          <a:ln>
            <a:noFill/>
          </a:ln>
        </p:spPr>
        <p:txBody>
          <a:bodyPr lIns="108896" tIns="54448" rIns="108896" bIns="5444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zh-CN" altLang="en-US" sz="2100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75344" y="1413570"/>
            <a:ext cx="6840760" cy="27363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75" name="文本框 1"/>
          <p:cNvSpPr txBox="1">
            <a:spLocks noChangeArrowheads="1"/>
          </p:cNvSpPr>
          <p:nvPr/>
        </p:nvSpPr>
        <p:spPr bwMode="auto">
          <a:xfrm>
            <a:off x="4706620" y="2061845"/>
            <a:ext cx="388810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8896" tIns="54448" rIns="108896" bIns="54448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9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99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谢谢！</a:t>
            </a:r>
            <a:endParaRPr lang="zh-CN" altLang="en-US" sz="79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99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6" name="椭圆 4"/>
          <p:cNvSpPr>
            <a:spLocks noChangeArrowheads="1"/>
          </p:cNvSpPr>
          <p:nvPr/>
        </p:nvSpPr>
        <p:spPr bwMode="auto">
          <a:xfrm>
            <a:off x="6141531" y="3201731"/>
            <a:ext cx="72004" cy="53987"/>
          </a:xfrm>
          <a:prstGeom prst="ellipse">
            <a:avLst/>
          </a:prstGeom>
          <a:solidFill>
            <a:srgbClr val="95B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8896" tIns="54448" rIns="108896" bIns="54448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077" name="直接连接符 6"/>
          <p:cNvCxnSpPr>
            <a:cxnSpLocks noChangeShapeType="1"/>
          </p:cNvCxnSpPr>
          <p:nvPr/>
        </p:nvCxnSpPr>
        <p:spPr bwMode="auto">
          <a:xfrm>
            <a:off x="3701861" y="3223961"/>
            <a:ext cx="2302016" cy="0"/>
          </a:xfrm>
          <a:prstGeom prst="lin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8" name="直接连接符 7"/>
          <p:cNvCxnSpPr>
            <a:cxnSpLocks noChangeShapeType="1"/>
          </p:cNvCxnSpPr>
          <p:nvPr/>
        </p:nvCxnSpPr>
        <p:spPr bwMode="auto">
          <a:xfrm>
            <a:off x="6351190" y="3223961"/>
            <a:ext cx="2304133" cy="0"/>
          </a:xfrm>
          <a:prstGeom prst="line">
            <a:avLst/>
          </a:prstGeom>
          <a:noFill/>
          <a:ln w="12700">
            <a:solidFill>
              <a:schemeClr val="accent1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5" name="文本框 13"/>
          <p:cNvSpPr txBox="1">
            <a:spLocks noChangeArrowheads="1"/>
          </p:cNvSpPr>
          <p:nvPr/>
        </p:nvSpPr>
        <p:spPr bwMode="auto">
          <a:xfrm>
            <a:off x="3964464" y="3317645"/>
            <a:ext cx="4309661" cy="27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8896" tIns="54448" rIns="108896" bIns="54448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1700" b="1" cap="all" dirty="0">
                <a:solidFill>
                  <a:srgbClr val="0099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empus Sans ITC" panose="04020404030D07020202" pitchFamily="82" charset="0"/>
              </a:rPr>
              <a:t>THANK YOU </a:t>
            </a:r>
            <a:r>
              <a:rPr lang="zh-CN" altLang="en-US" sz="1700" b="1" cap="all" dirty="0">
                <a:solidFill>
                  <a:srgbClr val="009999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empus Sans ITC" panose="04020404030D07020202" pitchFamily="82" charset="0"/>
              </a:rPr>
              <a:t>！</a:t>
            </a:r>
            <a:endParaRPr lang="zh-CN" altLang="en-US" sz="1700" b="1" cap="all" dirty="0">
              <a:solidFill>
                <a:srgbClr val="009999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empus Sans ITC" panose="04020404030D07020202" pitchFamily="82" charset="0"/>
            </a:endParaRPr>
          </a:p>
        </p:txBody>
      </p:sp>
      <p:pic>
        <p:nvPicPr>
          <p:cNvPr id="9" name="图片 8" descr="理工社logo矢量图-横排蓝色_1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43991" y="5540131"/>
            <a:ext cx="2431230" cy="11108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nimBg="1"/>
      <p:bldP spid="2" grpId="0" animBg="1"/>
      <p:bldP spid="3075" grpId="0"/>
      <p:bldP spid="3076" grpId="0" animBg="1"/>
      <p:bldP spid="30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210185" y="172085"/>
            <a:ext cx="11758930" cy="6432550"/>
            <a:chOff x="281032" y="243070"/>
            <a:chExt cx="11664041" cy="6380197"/>
          </a:xfrm>
        </p:grpSpPr>
        <p:sp>
          <p:nvSpPr>
            <p:cNvPr id="19" name="任意多边形 18"/>
            <p:cNvSpPr/>
            <p:nvPr/>
          </p:nvSpPr>
          <p:spPr>
            <a:xfrm>
              <a:off x="281032" y="243070"/>
              <a:ext cx="9125961" cy="5890171"/>
            </a:xfrm>
            <a:custGeom>
              <a:avLst/>
              <a:gdLst>
                <a:gd name="connsiteX0" fmla="*/ 0 w 9125961"/>
                <a:gd name="connsiteY0" fmla="*/ 0 h 5890171"/>
                <a:gd name="connsiteX1" fmla="*/ 9125961 w 9125961"/>
                <a:gd name="connsiteY1" fmla="*/ 0 h 5890171"/>
                <a:gd name="connsiteX2" fmla="*/ 3055475 w 9125961"/>
                <a:gd name="connsiteY2" fmla="*/ 5890171 h 5890171"/>
                <a:gd name="connsiteX3" fmla="*/ 0 w 9125961"/>
                <a:gd name="connsiteY3" fmla="*/ 2834696 h 5890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25961" h="5890171">
                  <a:moveTo>
                    <a:pt x="0" y="0"/>
                  </a:moveTo>
                  <a:lnTo>
                    <a:pt x="9125961" y="0"/>
                  </a:lnTo>
                  <a:lnTo>
                    <a:pt x="3055475" y="5890171"/>
                  </a:lnTo>
                  <a:lnTo>
                    <a:pt x="0" y="2834696"/>
                  </a:lnTo>
                  <a:close/>
                </a:path>
              </a:pathLst>
            </a:custGeom>
            <a:solidFill>
              <a:srgbClr val="E0E1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 flipV="1">
              <a:off x="3336391" y="243070"/>
              <a:ext cx="8608682" cy="6380197"/>
            </a:xfrm>
            <a:custGeom>
              <a:avLst/>
              <a:gdLst>
                <a:gd name="connsiteX0" fmla="*/ 2550447 w 8608682"/>
                <a:gd name="connsiteY0" fmla="*/ 6380197 h 6380197"/>
                <a:gd name="connsiteX1" fmla="*/ 0 w 8608682"/>
                <a:gd name="connsiteY1" fmla="*/ 6380197 h 6380197"/>
                <a:gd name="connsiteX2" fmla="*/ 0 w 8608682"/>
                <a:gd name="connsiteY2" fmla="*/ 0 h 6380197"/>
                <a:gd name="connsiteX3" fmla="*/ 8106769 w 8608682"/>
                <a:gd name="connsiteY3" fmla="*/ 0 h 6380197"/>
                <a:gd name="connsiteX4" fmla="*/ 8608682 w 8608682"/>
                <a:gd name="connsiteY4" fmla="*/ 501914 h 6380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608682" h="6380197">
                  <a:moveTo>
                    <a:pt x="2550447" y="6380197"/>
                  </a:moveTo>
                  <a:lnTo>
                    <a:pt x="0" y="6380197"/>
                  </a:lnTo>
                  <a:lnTo>
                    <a:pt x="0" y="0"/>
                  </a:lnTo>
                  <a:lnTo>
                    <a:pt x="8106769" y="0"/>
                  </a:lnTo>
                  <a:lnTo>
                    <a:pt x="8608682" y="501914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直角三角形 20"/>
          <p:cNvSpPr/>
          <p:nvPr/>
        </p:nvSpPr>
        <p:spPr>
          <a:xfrm>
            <a:off x="-21590" y="3129280"/>
            <a:ext cx="3761105" cy="3729990"/>
          </a:xfrm>
          <a:prstGeom prst="rtTriangle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rot="18914386">
            <a:off x="9601835" y="-629920"/>
            <a:ext cx="1254760" cy="1254760"/>
          </a:xfrm>
          <a:prstGeom prst="rtTriangle">
            <a:avLst/>
          </a:pr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18914386">
            <a:off x="9847580" y="97790"/>
            <a:ext cx="744855" cy="744855"/>
          </a:xfrm>
          <a:custGeom>
            <a:avLst/>
            <a:gdLst>
              <a:gd name="connsiteX0" fmla="*/ 0 w 1296133"/>
              <a:gd name="connsiteY0" fmla="*/ 0 h 1296133"/>
              <a:gd name="connsiteX1" fmla="*/ 63602 w 1296133"/>
              <a:gd name="connsiteY1" fmla="*/ 63602 h 1296133"/>
              <a:gd name="connsiteX2" fmla="*/ 63602 w 1296133"/>
              <a:gd name="connsiteY2" fmla="*/ 1231995 h 1296133"/>
              <a:gd name="connsiteX3" fmla="*/ 1231995 w 1296133"/>
              <a:gd name="connsiteY3" fmla="*/ 1231995 h 1296133"/>
              <a:gd name="connsiteX4" fmla="*/ 1296133 w 1296133"/>
              <a:gd name="connsiteY4" fmla="*/ 1296133 h 1296133"/>
              <a:gd name="connsiteX5" fmla="*/ 0 w 1296133"/>
              <a:gd name="connsiteY5" fmla="*/ 1296133 h 1296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6133" h="1296133">
                <a:moveTo>
                  <a:pt x="0" y="0"/>
                </a:moveTo>
                <a:lnTo>
                  <a:pt x="63602" y="63602"/>
                </a:lnTo>
                <a:lnTo>
                  <a:pt x="63602" y="1231995"/>
                </a:lnTo>
                <a:lnTo>
                  <a:pt x="1231995" y="1231995"/>
                </a:lnTo>
                <a:lnTo>
                  <a:pt x="1296133" y="1296133"/>
                </a:lnTo>
                <a:lnTo>
                  <a:pt x="0" y="1296133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210820" y="2997835"/>
            <a:ext cx="3606800" cy="3606800"/>
          </a:xfrm>
          <a:custGeom>
            <a:avLst/>
            <a:gdLst>
              <a:gd name="connsiteX0" fmla="*/ 0 w 3538728"/>
              <a:gd name="connsiteY0" fmla="*/ 0 h 3538728"/>
              <a:gd name="connsiteX1" fmla="*/ 3538728 w 3538728"/>
              <a:gd name="connsiteY1" fmla="*/ 3538728 h 3538728"/>
              <a:gd name="connsiteX2" fmla="*/ 3405621 w 3538728"/>
              <a:gd name="connsiteY2" fmla="*/ 3538728 h 3538728"/>
              <a:gd name="connsiteX3" fmla="*/ 0 w 3538728"/>
              <a:gd name="connsiteY3" fmla="*/ 133107 h 353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8728" h="3538728">
                <a:moveTo>
                  <a:pt x="0" y="0"/>
                </a:moveTo>
                <a:lnTo>
                  <a:pt x="3538728" y="3538728"/>
                </a:lnTo>
                <a:lnTo>
                  <a:pt x="3405621" y="3538728"/>
                </a:lnTo>
                <a:lnTo>
                  <a:pt x="0" y="133107"/>
                </a:lnTo>
                <a:close/>
              </a:path>
            </a:pathLst>
          </a:custGeom>
          <a:solidFill>
            <a:srgbClr val="007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4087495" y="1917700"/>
            <a:ext cx="4359910" cy="1863725"/>
            <a:chOff x="6437" y="3020"/>
            <a:chExt cx="6866" cy="2935"/>
          </a:xfrm>
        </p:grpSpPr>
        <p:sp>
          <p:nvSpPr>
            <p:cNvPr id="25" name="文本框 24"/>
            <p:cNvSpPr txBox="1"/>
            <p:nvPr/>
          </p:nvSpPr>
          <p:spPr>
            <a:xfrm>
              <a:off x="6437" y="4556"/>
              <a:ext cx="6866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800" dirty="0">
                  <a:solidFill>
                    <a:srgbClr val="007F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批量文稿复印</a:t>
              </a:r>
              <a:endParaRPr lang="zh-CN" altLang="en-US" sz="4800" b="1" kern="0" dirty="0">
                <a:solidFill>
                  <a:srgbClr val="007FB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Noto Sans S Chinese Medium" panose="020B0600000000000000" charset="-122"/>
                <a:sym typeface="+mn-ea"/>
              </a:endParaRPr>
            </a:p>
          </p:txBody>
        </p:sp>
        <p:cxnSp>
          <p:nvCxnSpPr>
            <p:cNvPr id="30" name="直接连接符 29"/>
            <p:cNvCxnSpPr/>
            <p:nvPr userDrawn="1"/>
          </p:nvCxnSpPr>
          <p:spPr>
            <a:xfrm>
              <a:off x="6629" y="5955"/>
              <a:ext cx="4353" cy="0"/>
            </a:xfrm>
            <a:prstGeom prst="line">
              <a:avLst/>
            </a:prstGeom>
            <a:ln w="19050">
              <a:solidFill>
                <a:srgbClr val="007FB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7791" y="3020"/>
              <a:ext cx="3203" cy="1113"/>
            </a:xfrm>
            <a:prstGeom prst="rect">
              <a:avLst/>
            </a:prstGeom>
            <a:solidFill>
              <a:srgbClr val="007FB2"/>
            </a:solidFill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任务</a:t>
              </a:r>
              <a:r>
                <a:rPr lang="en-US" altLang="zh-CN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2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427605" y="1557020"/>
            <a:ext cx="7566660" cy="2461260"/>
          </a:xfrm>
          <a:prstGeom prst="rect">
            <a:avLst/>
          </a:prstGeom>
          <a:noFill/>
          <a:ln w="15875">
            <a:solidFill>
              <a:srgbClr val="007FB2"/>
            </a:solidFill>
          </a:ln>
        </p:spPr>
        <p:txBody>
          <a:bodyPr wrap="square" rtlCol="0">
            <a:spAutoFit/>
          </a:bodyPr>
          <a:lstStyle/>
          <a:p>
            <a:pPr indent="5588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1956455923"/>
                </a:ext>
              </a:extLst>
            </a:pP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在现在日常工作生活中，复印机已经渐渐被人们所熟悉，成为信息网络中的一个重要组成部分，也是现代办公自动化中不可缺少的环节，使用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复印机进行批量复印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，可以极大提高工作效率。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grpSp>
        <p:nvGrpSpPr>
          <p:cNvPr id="11" name="组合 10"/>
          <p:cNvGrpSpPr/>
          <p:nvPr/>
        </p:nvGrpSpPr>
        <p:grpSpPr>
          <a:xfrm>
            <a:off x="2879090" y="4519295"/>
            <a:ext cx="6707505" cy="716280"/>
            <a:chOff x="4534" y="7908"/>
            <a:chExt cx="10563" cy="1128"/>
          </a:xfrm>
        </p:grpSpPr>
        <p:sp>
          <p:nvSpPr>
            <p:cNvPr id="29" name="矩形 28"/>
            <p:cNvSpPr/>
            <p:nvPr/>
          </p:nvSpPr>
          <p:spPr>
            <a:xfrm>
              <a:off x="4534" y="7908"/>
              <a:ext cx="10306" cy="1129"/>
            </a:xfrm>
            <a:prstGeom prst="rect">
              <a:avLst/>
            </a:prstGeom>
            <a:solidFill>
              <a:srgbClr val="FFC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12"/>
            <p:cNvSpPr txBox="1"/>
            <p:nvPr/>
          </p:nvSpPr>
          <p:spPr bwMode="auto">
            <a:xfrm>
              <a:off x="4729" y="8009"/>
              <a:ext cx="10368" cy="822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本任务学习复印机</a:t>
              </a:r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批量复印文稿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的方法。</a:t>
              </a:r>
              <a:endParaRPr lang="zh-CN" altLang="en-US" sz="28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6" name="图片 2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grpSp>
        <p:nvGrpSpPr>
          <p:cNvPr id="27" name="组合 26"/>
          <p:cNvGrpSpPr/>
          <p:nvPr/>
        </p:nvGrpSpPr>
        <p:grpSpPr>
          <a:xfrm>
            <a:off x="1673878" y="1224280"/>
            <a:ext cx="3827007" cy="539750"/>
            <a:chOff x="2430" y="1311"/>
            <a:chExt cx="4575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1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098" y="1311"/>
              <a:ext cx="3907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认识办公数码复印机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223" name="图片 12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130" y="2756535"/>
            <a:ext cx="5581650" cy="3286125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860092" y="6236709"/>
            <a:ext cx="196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办公数码复印机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3" name="文本框 803"/>
          <p:cNvSpPr txBox="1"/>
          <p:nvPr/>
        </p:nvSpPr>
        <p:spPr>
          <a:xfrm>
            <a:off x="5714365" y="1989455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送稿器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04" name="文本框 804"/>
          <p:cNvSpPr txBox="1"/>
          <p:nvPr/>
        </p:nvSpPr>
        <p:spPr>
          <a:xfrm>
            <a:off x="7971155" y="2205355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稿台盖板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19" name="文本框 819"/>
          <p:cNvSpPr txBox="1"/>
          <p:nvPr/>
        </p:nvSpPr>
        <p:spPr>
          <a:xfrm>
            <a:off x="9123680" y="2853055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稿台玻璃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17" name="文本框 817"/>
          <p:cNvSpPr txBox="1"/>
          <p:nvPr/>
        </p:nvSpPr>
        <p:spPr>
          <a:xfrm>
            <a:off x="2066925" y="2877820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操作面板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15" name="文本框 815"/>
          <p:cNvSpPr txBox="1"/>
          <p:nvPr/>
        </p:nvSpPr>
        <p:spPr>
          <a:xfrm>
            <a:off x="9699625" y="3789045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操作面板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13" name="文本框 813"/>
          <p:cNvSpPr txBox="1"/>
          <p:nvPr/>
        </p:nvSpPr>
        <p:spPr>
          <a:xfrm>
            <a:off x="6243320" y="5661660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进纸盒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11" name="文本框 811"/>
          <p:cNvSpPr txBox="1"/>
          <p:nvPr/>
        </p:nvSpPr>
        <p:spPr>
          <a:xfrm>
            <a:off x="9483725" y="5085715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出纸盒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09" name="文本框 809"/>
          <p:cNvSpPr txBox="1"/>
          <p:nvPr/>
        </p:nvSpPr>
        <p:spPr>
          <a:xfrm>
            <a:off x="1468755" y="4341495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出纸盒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 flipV="1">
            <a:off x="2376805" y="4221480"/>
            <a:ext cx="2066290" cy="3295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3034030" y="3188970"/>
            <a:ext cx="833120" cy="45656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6747510" y="2299970"/>
            <a:ext cx="935990" cy="7696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flipH="1">
            <a:off x="4947285" y="2339975"/>
            <a:ext cx="935990" cy="7296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>
            <a:off x="7971155" y="2565400"/>
            <a:ext cx="504190" cy="7918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H="1">
            <a:off x="8259445" y="3203575"/>
            <a:ext cx="1151890" cy="44196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H="1" flipV="1">
            <a:off x="8691245" y="3861435"/>
            <a:ext cx="936625" cy="7175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 flipH="1">
            <a:off x="8619490" y="5229225"/>
            <a:ext cx="791845" cy="723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 flipV="1">
            <a:off x="6027420" y="5589270"/>
            <a:ext cx="287655" cy="723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6" name="图片 2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grpSp>
        <p:nvGrpSpPr>
          <p:cNvPr id="27" name="组合 26"/>
          <p:cNvGrpSpPr/>
          <p:nvPr/>
        </p:nvGrpSpPr>
        <p:grpSpPr>
          <a:xfrm>
            <a:off x="1673878" y="1224280"/>
            <a:ext cx="3827007" cy="539750"/>
            <a:chOff x="2430" y="1311"/>
            <a:chExt cx="4575" cy="850"/>
          </a:xfrm>
        </p:grpSpPr>
        <p:sp>
          <p:nvSpPr>
            <p:cNvPr id="44" name="Rectangle 11"/>
            <p:cNvSpPr>
              <a:spLocks noChangeArrowheads="1"/>
            </p:cNvSpPr>
            <p:nvPr/>
          </p:nvSpPr>
          <p:spPr bwMode="auto">
            <a:xfrm>
              <a:off x="2430" y="1325"/>
              <a:ext cx="724" cy="836"/>
            </a:xfrm>
            <a:prstGeom prst="rect">
              <a:avLst/>
            </a:prstGeom>
            <a:solidFill>
              <a:srgbClr val="E56C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Lato Black" panose="020F0A02020204030203" pitchFamily="34" charset="0"/>
                </a:rPr>
                <a:t>1</a:t>
              </a:r>
              <a:endParaRPr lang="en-US" altLang="zh-CN" sz="2400" b="1">
                <a:solidFill>
                  <a:schemeClr val="bg1"/>
                </a:solidFill>
                <a:latin typeface="Lato Black" panose="020F0A02020204030203" pitchFamily="34" charset="0"/>
              </a:endParaRPr>
            </a:p>
          </p:txBody>
        </p:sp>
        <p:sp>
          <p:nvSpPr>
            <p:cNvPr id="68" name="MH_SubTitle_1"/>
            <p:cNvSpPr txBox="1"/>
            <p:nvPr>
              <p:custDataLst>
                <p:tags r:id="rId2"/>
              </p:custDataLst>
            </p:nvPr>
          </p:nvSpPr>
          <p:spPr>
            <a:xfrm>
              <a:off x="3098" y="1311"/>
              <a:ext cx="3907" cy="704"/>
            </a:xfrm>
            <a:prstGeom prst="rect">
              <a:avLst/>
            </a:prstGeom>
            <a:noFill/>
            <a:ln w="25400">
              <a:noFill/>
            </a:ln>
          </p:spPr>
          <p:txBody>
            <a:bodyPr wrap="square" lIns="119989" tIns="0" rIns="119989" bIns="0" anchor="t"/>
            <a:lstStyle/>
            <a:p>
              <a:pPr algn="ctr" defTabSz="914400">
                <a:lnSpc>
                  <a:spcPct val="120000"/>
                </a:lnSpc>
                <a:buClr>
                  <a:srgbClr val="414455"/>
                </a:buClr>
              </a:pPr>
              <a:r>
                <a:rPr lang="zh-CN" altLang="en-US" sz="2400" b="1" noProof="0" dirty="0">
                  <a:ln>
                    <a:noFill/>
                  </a:ln>
                  <a:solidFill>
                    <a:srgbClr val="E56C37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pitchFamily="34" charset="-122"/>
                  <a:cs typeface="+mn-ea"/>
                  <a:sym typeface="+mn-lt"/>
                </a:rPr>
                <a:t>认识办公数码复印机</a:t>
              </a:r>
              <a:endParaRPr lang="zh-CN" altLang="en-US" sz="2400" b="1" noProof="0" dirty="0">
                <a:ln>
                  <a:noFill/>
                </a:ln>
                <a:solidFill>
                  <a:srgbClr val="E56C37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4515162" y="6201149"/>
            <a:ext cx="3738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不带送稿器和带送稿器的复印机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3" name="文本框 803"/>
          <p:cNvSpPr txBox="1"/>
          <p:nvPr/>
        </p:nvSpPr>
        <p:spPr>
          <a:xfrm>
            <a:off x="2286000" y="2277110"/>
            <a:ext cx="1381760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ctr"/>
            <a:r>
              <a:rPr lang="zh-CN" altLang="en-US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不带</a:t>
            </a:r>
            <a:r>
              <a:rPr lang="en-US" altLang="zh-CN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送稿器</a:t>
            </a:r>
            <a:endParaRPr lang="en-US" altLang="zh-CN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804" name="文本框 804"/>
          <p:cNvSpPr txBox="1"/>
          <p:nvPr/>
        </p:nvSpPr>
        <p:spPr>
          <a:xfrm>
            <a:off x="7971155" y="2205355"/>
            <a:ext cx="1090295" cy="35052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noAutofit/>
          </a:bodyPr>
          <a:lstStyle/>
          <a:p>
            <a:pPr algn="just"/>
            <a:r>
              <a:rPr lang="zh-CN" altLang="en-US" sz="2000" kern="1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Times New Roman" panose="02020603050405020304"/>
              </a:rPr>
              <a:t>带送搞器</a:t>
            </a:r>
            <a:endParaRPr lang="zh-CN" altLang="en-US" sz="2000" kern="1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224" name="图片 12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7445" y="2689860"/>
            <a:ext cx="5272405" cy="3384550"/>
          </a:xfrm>
          <a:prstGeom prst="rect">
            <a:avLst/>
          </a:prstGeom>
        </p:spPr>
      </p:pic>
      <p:cxnSp>
        <p:nvCxnSpPr>
          <p:cNvPr id="33" name="直接箭头连接符 32"/>
          <p:cNvCxnSpPr/>
          <p:nvPr/>
        </p:nvCxnSpPr>
        <p:spPr>
          <a:xfrm flipH="1">
            <a:off x="7827645" y="2613025"/>
            <a:ext cx="935990" cy="7442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3794760" y="2493010"/>
            <a:ext cx="720090" cy="21653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731645" y="1722120"/>
            <a:ext cx="8584565" cy="750570"/>
            <a:chOff x="2915" y="3813"/>
            <a:chExt cx="13519" cy="1182"/>
          </a:xfrm>
        </p:grpSpPr>
        <p:sp>
          <p:nvSpPr>
            <p:cNvPr id="5" name="矩形 3"/>
            <p:cNvSpPr>
              <a:spLocks noChangeArrowheads="1"/>
            </p:cNvSpPr>
            <p:nvPr/>
          </p:nvSpPr>
          <p:spPr bwMode="auto">
            <a:xfrm>
              <a:off x="2915" y="3813"/>
              <a:ext cx="13519" cy="11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beve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8" name="TextBox 17"/>
            <p:cNvSpPr txBox="1">
              <a:spLocks noChangeArrowheads="1"/>
            </p:cNvSpPr>
            <p:nvPr/>
          </p:nvSpPr>
          <p:spPr bwMode="auto">
            <a:xfrm>
              <a:off x="3330" y="3815"/>
              <a:ext cx="12715" cy="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indent="508000" eaLnBrk="1" fontAlgn="auto" hangingPunct="1">
                <a:spcBef>
                  <a:spcPct val="0"/>
                </a:spcBef>
                <a:buFontTx/>
                <a:buNone/>
                <a:extLst>
                  <a:ext uri="{35155182-B16C-46BC-9424-99874614C6A1}">
                    <wpsdc:indentchars xmlns:wpsdc="http://www.wps.cn/officeDocument/2017/drawingmlCustomData" val="200" checksum="282533468"/>
                  </a:ext>
                </a:extLst>
              </a:pPr>
              <a:r>
                <a:rPr lang="zh-CN" altLang="en-US">
                  <a:solidFill>
                    <a:srgbClr val="007FB2"/>
                  </a:solidFill>
                  <a:latin typeface="微软雅黑" panose="020B0503020204020204" pitchFamily="34" charset="-122"/>
                </a:rPr>
                <a:t>复印机的复印方式有</a:t>
              </a:r>
              <a:r>
                <a:rPr lang="zh-CN" altLang="en-US">
                  <a:solidFill>
                    <a:srgbClr val="FF0000"/>
                  </a:solidFill>
                  <a:latin typeface="微软雅黑" panose="020B0503020204020204" pitchFamily="34" charset="-122"/>
                </a:rPr>
                <a:t>一对多复印、多对多复印</a:t>
              </a:r>
              <a:r>
                <a:rPr lang="zh-CN" altLang="en-US">
                  <a:solidFill>
                    <a:srgbClr val="007FB2"/>
                  </a:solidFill>
                  <a:latin typeface="微软雅黑" panose="020B0503020204020204" pitchFamily="34" charset="-122"/>
                </a:rPr>
                <a:t>2种方式，多对多复印按照复印顺序分为依次复印、循环复印2种方式。</a:t>
              </a:r>
              <a:endParaRPr lang="zh-CN" altLang="en-US">
                <a:solidFill>
                  <a:srgbClr val="007FB2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5" name="TextBox 1"/>
          <p:cNvSpPr txBox="1"/>
          <p:nvPr/>
        </p:nvSpPr>
        <p:spPr>
          <a:xfrm>
            <a:off x="1468590" y="333450"/>
            <a:ext cx="30168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任务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批量文稿复印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6" name="图片 25" descr="src=http___ku.90sjimg.com_back_pic_05_48_13_995aba0ab31a34e.jpg__fwfh_804x452_quality_90_unsharp_true_compress_true&amp;refer=http___ku.90sjim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1590" y="-26670"/>
            <a:ext cx="1536700" cy="864235"/>
          </a:xfrm>
          <a:prstGeom prst="rect">
            <a:avLst/>
          </a:prstGeom>
          <a:effectLst>
            <a:outerShdw blurRad="50800" dist="38100" dir="2700000" algn="tl" rotWithShape="0">
              <a:srgbClr val="EEB93A">
                <a:alpha val="40000"/>
              </a:srgb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117" name="TextBox 116"/>
          <p:cNvSpPr txBox="1"/>
          <p:nvPr/>
        </p:nvSpPr>
        <p:spPr>
          <a:xfrm>
            <a:off x="626428" y="1197293"/>
            <a:ext cx="186944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复印方式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1633220" y="2782570"/>
          <a:ext cx="8830310" cy="368490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003300"/>
                <a:gridCol w="1571625"/>
                <a:gridCol w="2263775"/>
                <a:gridCol w="1979930"/>
                <a:gridCol w="2011680"/>
              </a:tblGrid>
              <a:tr h="3860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序号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复印方式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说明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原稿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800" b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复印稿</a:t>
                      </a:r>
                      <a:endParaRPr lang="en-US" altLang="en-US" sz="1800" b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100393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一对多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将一张原稿复印为多张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5506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多对多依次复印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 将多张原稿，单张完全复印完后，再复印下一张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多对多循环复印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l">
                        <a:buNone/>
                      </a:pPr>
                      <a:r>
                        <a:rPr lang="en-US" sz="1600" b="0">
                          <a:solidFill>
                            <a:srgbClr val="007FB2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  将多张原稿，按照顺序完整复印多遍，复印出来的文稿按序排列</a:t>
                      </a:r>
                      <a:endParaRPr lang="en-US" altLang="en-US" sz="1600" b="0">
                        <a:solidFill>
                          <a:srgbClr val="007FB2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FB2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 </a:t>
                      </a:r>
                      <a:endParaRPr lang="en-US" altLang="en-US" sz="2000" b="1">
                        <a:solidFill>
                          <a:srgbClr val="007FB2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2000" b="1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68580" marR="68580" marT="0" marB="0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6" name="图片 5"/>
          <p:cNvPicPr/>
          <p:nvPr/>
        </p:nvPicPr>
        <p:blipFill>
          <a:blip r:embed="rId3"/>
          <a:stretch>
            <a:fillRect/>
          </a:stretch>
        </p:blipFill>
        <p:spPr>
          <a:xfrm>
            <a:off x="7202805" y="3297555"/>
            <a:ext cx="619125" cy="790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/>
          <p:nvPr/>
        </p:nvPicPr>
        <p:blipFill>
          <a:blip r:embed="rId4"/>
          <a:stretch>
            <a:fillRect/>
          </a:stretch>
        </p:blipFill>
        <p:spPr>
          <a:xfrm>
            <a:off x="9123680" y="3214370"/>
            <a:ext cx="7239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/>
          <p:nvPr/>
        </p:nvPicPr>
        <p:blipFill>
          <a:blip r:embed="rId5"/>
          <a:stretch>
            <a:fillRect/>
          </a:stretch>
        </p:blipFill>
        <p:spPr>
          <a:xfrm>
            <a:off x="7059295" y="4269740"/>
            <a:ext cx="885825" cy="96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/>
          <p:nvPr/>
        </p:nvPicPr>
        <p:blipFill>
          <a:blip r:embed="rId6"/>
          <a:stretch>
            <a:fillRect/>
          </a:stretch>
        </p:blipFill>
        <p:spPr>
          <a:xfrm>
            <a:off x="8610600" y="4175125"/>
            <a:ext cx="1762125" cy="1085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/>
          <p:cNvPicPr/>
          <p:nvPr/>
        </p:nvPicPr>
        <p:blipFill>
          <a:blip r:embed="rId7"/>
          <a:stretch>
            <a:fillRect/>
          </a:stretch>
        </p:blipFill>
        <p:spPr>
          <a:xfrm>
            <a:off x="7059295" y="5413375"/>
            <a:ext cx="857250" cy="904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/>
          <p:nvPr/>
        </p:nvPicPr>
        <p:blipFill>
          <a:blip r:embed="rId8"/>
          <a:stretch>
            <a:fillRect/>
          </a:stretch>
        </p:blipFill>
        <p:spPr>
          <a:xfrm>
            <a:off x="8548370" y="5404485"/>
            <a:ext cx="1752600" cy="1057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" name="文本框 28"/>
          <p:cNvSpPr txBox="1"/>
          <p:nvPr/>
        </p:nvSpPr>
        <p:spPr>
          <a:xfrm>
            <a:off x="5166037" y="6453879"/>
            <a:ext cx="1706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83B8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不同复印方式</a:t>
            </a:r>
            <a:endParaRPr lang="zh-CN" altLang="en-US" sz="2000" dirty="0">
              <a:solidFill>
                <a:srgbClr val="083B8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10636555" y="6381433"/>
            <a:ext cx="471414" cy="384175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1C929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z="1200" b="1" smtClean="0">
                <a:solidFill>
                  <a:srgbClr val="007FB2"/>
                </a:solidFill>
              </a:rPr>
            </a:fld>
            <a:endParaRPr lang="zh-CN" altLang="en-US" sz="1200" b="1">
              <a:solidFill>
                <a:srgbClr val="007FB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>
</file>

<file path=ppt/tags/tag1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10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11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12.xml><?xml version="1.0" encoding="utf-8"?>
<p:tagLst xmlns:p="http://schemas.openxmlformats.org/presentationml/2006/main">
  <p:tag name="MH" val="20160202082519"/>
  <p:tag name="MH_LIBRARY" val="GRAPHIC"/>
  <p:tag name="MH_TYPE" val="Text"/>
  <p:tag name="MH_ORDER" val="1"/>
</p:tagLst>
</file>

<file path=ppt/tags/tag13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14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15.xml><?xml version="1.0" encoding="utf-8"?>
<p:tagLst xmlns:p="http://schemas.openxmlformats.org/presentationml/2006/main">
  <p:tag name="KSO_WM_UNIT_TABLE_BEAUTIFY" val="smartTable{80a17386-ab9b-411f-b586-7be117715541}"/>
  <p:tag name="TABLE_ENDDRAG_ORIGIN_RECT" val="825*267"/>
  <p:tag name="TABLE_ENDDRAG_RECT" val="67*247*825*267"/>
</p:tagLst>
</file>

<file path=ppt/tags/tag16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17.xml><?xml version="1.0" encoding="utf-8"?>
<p:tagLst xmlns:p="http://schemas.openxmlformats.org/presentationml/2006/main">
  <p:tag name="KSO_WM_UNIT_TABLE_BEAUTIFY" val="smartTable{80a17386-ab9b-411f-b586-7be117715541}"/>
  <p:tag name="TABLE_ENDDRAG_ORIGIN_RECT" val="825*267"/>
  <p:tag name="TABLE_ENDDRAG_RECT" val="67*247*825*267"/>
</p:tagLst>
</file>

<file path=ppt/tags/tag18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19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0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1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2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3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4.xml><?xml version="1.0" encoding="utf-8"?>
<p:tagLst xmlns:p="http://schemas.openxmlformats.org/presentationml/2006/main">
  <p:tag name="KSO_WM_UNIT_TABLE_BEAUTIFY" val="smartTable{80a17386-ab9b-411f-b586-7be117715541}"/>
  <p:tag name="TABLE_ENDDRAG_ORIGIN_RECT" val="825*267"/>
  <p:tag name="TABLE_ENDDRAG_RECT" val="67*247*825*267"/>
</p:tagLst>
</file>

<file path=ppt/tags/tag25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6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7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28.xml><?xml version="1.0" encoding="utf-8"?>
<p:tagLst xmlns:p="http://schemas.openxmlformats.org/presentationml/2006/main">
  <p:tag name="MH" val="20170730141007"/>
  <p:tag name="MH_LIBRARY" val="GRAPHIC"/>
  <p:tag name="MH_TYPE" val="Other"/>
  <p:tag name="MH_ORDER" val="1"/>
</p:tagLst>
</file>

<file path=ppt/tags/tag29.xml><?xml version="1.0" encoding="utf-8"?>
<p:tagLst xmlns:p="http://schemas.openxmlformats.org/presentationml/2006/main">
  <p:tag name="MH" val="20170730141007"/>
  <p:tag name="MH_LIBRARY" val="GRAPHIC"/>
  <p:tag name="MH_TYPE" val="Other"/>
  <p:tag name="MH_ORDER" val="2"/>
</p:tagLst>
</file>

<file path=ppt/tags/tag3.xml><?xml version="1.0" encoding="utf-8"?>
<p:tagLst xmlns:p="http://schemas.openxmlformats.org/presentationml/2006/main">
  <p:tag name="KSO_WM_UNIT_TABLE_BEAUTIFY" val="smartTable{80a17386-ab9b-411f-b586-7be117715541}"/>
  <p:tag name="TABLE_ENDDRAG_ORIGIN_RECT" val="825*267"/>
  <p:tag name="TABLE_ENDDRAG_RECT" val="67*247*825*267"/>
</p:tagLst>
</file>

<file path=ppt/tags/tag30.xml><?xml version="1.0" encoding="utf-8"?>
<p:tagLst xmlns:p="http://schemas.openxmlformats.org/presentationml/2006/main">
  <p:tag name="MH" val="20170730141007"/>
  <p:tag name="MH_LIBRARY" val="GRAPHIC"/>
  <p:tag name="MH_TYPE" val="Other"/>
  <p:tag name="MH_ORDER" val="3"/>
</p:tagLst>
</file>

<file path=ppt/tags/tag31.xml><?xml version="1.0" encoding="utf-8"?>
<p:tagLst xmlns:p="http://schemas.openxmlformats.org/presentationml/2006/main">
  <p:tag name="MH" val="20170730141007"/>
  <p:tag name="MH_LIBRARY" val="GRAPHIC"/>
  <p:tag name="MH_TYPE" val="Other"/>
  <p:tag name="MH_ORDER" val="4"/>
</p:tagLst>
</file>

<file path=ppt/tags/tag32.xml><?xml version="1.0" encoding="utf-8"?>
<p:tagLst xmlns:p="http://schemas.openxmlformats.org/presentationml/2006/main">
  <p:tag name="MH" val="20170730141007"/>
  <p:tag name="MH_LIBRARY" val="GRAPHIC"/>
  <p:tag name="MH_TYPE" val="Other"/>
  <p:tag name="MH_ORDER" val="9"/>
</p:tagLst>
</file>

<file path=ppt/tags/tag33.xml><?xml version="1.0" encoding="utf-8"?>
<p:tagLst xmlns:p="http://schemas.openxmlformats.org/presentationml/2006/main">
  <p:tag name="MH" val="20170730141007"/>
  <p:tag name="MH_LIBRARY" val="GRAPHIC"/>
  <p:tag name="MH_TYPE" val="Other"/>
  <p:tag name="MH_ORDER" val="10"/>
</p:tagLst>
</file>

<file path=ppt/tags/tag34.xml><?xml version="1.0" encoding="utf-8"?>
<p:tagLst xmlns:p="http://schemas.openxmlformats.org/presentationml/2006/main">
  <p:tag name="MH" val="20170730141007"/>
  <p:tag name="MH_LIBRARY" val="GRAPHIC"/>
  <p:tag name="MH_TYPE" val="Other"/>
  <p:tag name="MH_ORDER" val="11"/>
</p:tagLst>
</file>

<file path=ppt/tags/tag35.xml><?xml version="1.0" encoding="utf-8"?>
<p:tagLst xmlns:p="http://schemas.openxmlformats.org/presentationml/2006/main">
  <p:tag name="MH" val="20170730141007"/>
  <p:tag name="MH_LIBRARY" val="GRAPHIC"/>
  <p:tag name="MH_TYPE" val="Other"/>
  <p:tag name="MH_ORDER" val="12"/>
</p:tagLst>
</file>

<file path=ppt/tags/tag36.xml><?xml version="1.0" encoding="utf-8"?>
<p:tagLst xmlns:p="http://schemas.openxmlformats.org/presentationml/2006/main">
  <p:tag name="MH" val="20170730141007"/>
  <p:tag name="MH_LIBRARY" val="GRAPHIC"/>
  <p:tag name="MH_TYPE" val="Other"/>
  <p:tag name="MH_ORDER" val="5"/>
</p:tagLst>
</file>

<file path=ppt/tags/tag37.xml><?xml version="1.0" encoding="utf-8"?>
<p:tagLst xmlns:p="http://schemas.openxmlformats.org/presentationml/2006/main">
  <p:tag name="MH" val="20170730141007"/>
  <p:tag name="MH_LIBRARY" val="GRAPHIC"/>
  <p:tag name="MH_TYPE" val="Other"/>
  <p:tag name="MH_ORDER" val="6"/>
</p:tagLst>
</file>

<file path=ppt/tags/tag38.xml><?xml version="1.0" encoding="utf-8"?>
<p:tagLst xmlns:p="http://schemas.openxmlformats.org/presentationml/2006/main">
  <p:tag name="MH" val="20170730141007"/>
  <p:tag name="MH_LIBRARY" val="GRAPHIC"/>
  <p:tag name="MH_TYPE" val="Other"/>
  <p:tag name="MH_ORDER" val="7"/>
</p:tagLst>
</file>

<file path=ppt/tags/tag39.xml><?xml version="1.0" encoding="utf-8"?>
<p:tagLst xmlns:p="http://schemas.openxmlformats.org/presentationml/2006/main">
  <p:tag name="MH" val="20170730141007"/>
  <p:tag name="MH_LIBRARY" val="GRAPHIC"/>
  <p:tag name="MH_TYPE" val="Other"/>
  <p:tag name="MH_ORDER" val="8"/>
</p:tagLst>
</file>

<file path=ppt/tags/tag4.xml><?xml version="1.0" encoding="utf-8"?>
<p:tagLst xmlns:p="http://schemas.openxmlformats.org/presentationml/2006/main">
  <p:tag name="KSO_WM_UNIT_TABLE_BEAUTIFY" val="smartTable{80a17386-ab9b-411f-b586-7be117715541}"/>
  <p:tag name="TABLE_ENDDRAG_ORIGIN_RECT" val="825*267"/>
  <p:tag name="TABLE_ENDDRAG_RECT" val="67*247*825*267"/>
</p:tagLst>
</file>

<file path=ppt/tags/tag5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6.xml><?xml version="1.0" encoding="utf-8"?>
<p:tagLst xmlns:p="http://schemas.openxmlformats.org/presentationml/2006/main">
  <p:tag name="KSO_WM_UNIT_TABLE_BEAUTIFY" val="smartTable{80a17386-ab9b-411f-b586-7be117715541}"/>
  <p:tag name="TABLE_ENDDRAG_ORIGIN_RECT" val="825*267"/>
  <p:tag name="TABLE_ENDDRAG_RECT" val="67*247*825*267"/>
</p:tagLst>
</file>

<file path=ppt/tags/tag7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8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ags/tag9.xml><?xml version="1.0" encoding="utf-8"?>
<p:tagLst xmlns:p="http://schemas.openxmlformats.org/presentationml/2006/main">
  <p:tag name="MH" val="20160202082519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4739</Words>
  <Application>WPS 演示</Application>
  <PresentationFormat>自定义</PresentationFormat>
  <Paragraphs>970</Paragraphs>
  <Slides>43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64" baseType="lpstr">
      <vt:lpstr>Arial</vt:lpstr>
      <vt:lpstr>宋体</vt:lpstr>
      <vt:lpstr>Wingdings</vt:lpstr>
      <vt:lpstr>微软雅黑</vt:lpstr>
      <vt:lpstr>幼圆</vt:lpstr>
      <vt:lpstr>仿宋_GB2312</vt:lpstr>
      <vt:lpstr>仿宋</vt:lpstr>
      <vt:lpstr>Impact</vt:lpstr>
      <vt:lpstr>Noto Sans S Chinese Medium</vt:lpstr>
      <vt:lpstr>Lato Black</vt:lpstr>
      <vt:lpstr>Segoe Print</vt:lpstr>
      <vt:lpstr>Arial</vt:lpstr>
      <vt:lpstr>Times New Roman</vt:lpstr>
      <vt:lpstr>Arial Unicode MS</vt:lpstr>
      <vt:lpstr>Calibri</vt:lpstr>
      <vt:lpstr>Calibri</vt:lpstr>
      <vt:lpstr>Arial Narrow</vt:lpstr>
      <vt:lpstr>Tempus Sans ITC</vt:lpstr>
      <vt:lpstr>Exotc350 DmBd BT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</dc:title>
  <dc:creator>12sc.taobao.com</dc:creator>
  <cp:lastModifiedBy>月</cp:lastModifiedBy>
  <cp:revision>234</cp:revision>
  <dcterms:created xsi:type="dcterms:W3CDTF">2015-02-02T06:52:00Z</dcterms:created>
  <dcterms:modified xsi:type="dcterms:W3CDTF">2022-01-04T05:36:11Z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  <property fmtid="{D5CDD505-2E9C-101B-9397-08002B2CF9AE}" pid="3" name="ICV">
    <vt:lpwstr>9ECA20B2CEF04D928B9B00A6602BB866</vt:lpwstr>
  </property>
</Properties>
</file>