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2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0" r:id="rId2"/>
    <p:sldMasterId id="2147483732" r:id="rId3"/>
  </p:sldMasterIdLst>
  <p:notesMasterIdLst>
    <p:notesMasterId r:id="rId48"/>
  </p:notesMasterIdLst>
  <p:sldIdLst>
    <p:sldId id="334" r:id="rId4"/>
    <p:sldId id="335" r:id="rId5"/>
    <p:sldId id="494" r:id="rId6"/>
    <p:sldId id="338" r:id="rId7"/>
    <p:sldId id="339" r:id="rId8"/>
    <p:sldId id="258" r:id="rId9"/>
    <p:sldId id="272" r:id="rId10"/>
    <p:sldId id="342" r:id="rId11"/>
    <p:sldId id="378" r:id="rId12"/>
    <p:sldId id="379" r:id="rId13"/>
    <p:sldId id="273" r:id="rId14"/>
    <p:sldId id="456" r:id="rId15"/>
    <p:sldId id="489" r:id="rId16"/>
    <p:sldId id="274" r:id="rId17"/>
    <p:sldId id="381" r:id="rId18"/>
    <p:sldId id="490" r:id="rId19"/>
    <p:sldId id="382" r:id="rId20"/>
    <p:sldId id="430" r:id="rId21"/>
    <p:sldId id="431" r:id="rId22"/>
    <p:sldId id="432" r:id="rId23"/>
    <p:sldId id="433" r:id="rId24"/>
    <p:sldId id="436" r:id="rId25"/>
    <p:sldId id="437" r:id="rId26"/>
    <p:sldId id="438" r:id="rId27"/>
    <p:sldId id="495" r:id="rId28"/>
    <p:sldId id="440" r:id="rId29"/>
    <p:sldId id="496" r:id="rId30"/>
    <p:sldId id="441" r:id="rId31"/>
    <p:sldId id="442" r:id="rId32"/>
    <p:sldId id="443" r:id="rId33"/>
    <p:sldId id="453" r:id="rId34"/>
    <p:sldId id="447" r:id="rId35"/>
    <p:sldId id="448" r:id="rId36"/>
    <p:sldId id="497" r:id="rId37"/>
    <p:sldId id="449" r:id="rId38"/>
    <p:sldId id="450" r:id="rId39"/>
    <p:sldId id="451" r:id="rId40"/>
    <p:sldId id="452" r:id="rId41"/>
    <p:sldId id="498" r:id="rId42"/>
    <p:sldId id="499" r:id="rId43"/>
    <p:sldId id="493" r:id="rId44"/>
    <p:sldId id="454" r:id="rId45"/>
    <p:sldId id="455" r:id="rId46"/>
    <p:sldId id="295" r:id="rId47"/>
  </p:sldIdLst>
  <p:sldSz cx="12198350" cy="6859588"/>
  <p:notesSz cx="6858000" cy="9144000"/>
  <p:defaultTextStyle>
    <a:defPPr>
      <a:defRPr lang="zh-CN"/>
    </a:defPPr>
    <a:lvl1pPr marL="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5CC"/>
    <a:srgbClr val="FFFFFF"/>
    <a:srgbClr val="007FB2"/>
    <a:srgbClr val="FFFF00"/>
    <a:srgbClr val="EEB93A"/>
    <a:srgbClr val="FC3F2C"/>
    <a:srgbClr val="104183"/>
    <a:srgbClr val="4A9E83"/>
    <a:srgbClr val="59B197"/>
    <a:srgbClr val="FC8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3" autoAdjust="0"/>
    <p:restoredTop sz="60444" autoAdjust="0"/>
  </p:normalViewPr>
  <p:slideViewPr>
    <p:cSldViewPr>
      <p:cViewPr varScale="1">
        <p:scale>
          <a:sx n="89" d="100"/>
          <a:sy n="89" d="100"/>
        </p:scale>
        <p:origin x="-312" y="-108"/>
      </p:cViewPr>
      <p:guideLst>
        <p:guide orient="horz" pos="2044"/>
        <p:guide pos="3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A9A04-298B-4049-8C60-C9149E2C1FB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749DE-0A4A-4294-B127-30FDF2A88C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1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7D548EC-D78C-4E2B-8163-69B06428AC45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  <a:t>44</a:t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29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0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26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38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72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73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61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888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031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 userDrawn="1"/>
        </p:nvSpPr>
        <p:spPr>
          <a:xfrm>
            <a:off x="9225915" y="47815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3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05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15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32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4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09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8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53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7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7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15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5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04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 userDrawn="1"/>
        </p:nvSpPr>
        <p:spPr>
          <a:xfrm>
            <a:off x="9225915" y="47815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5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3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1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95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69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8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90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59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75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25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25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48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39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22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4BACC6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71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67.xml"/><Relationship Id="rId39" Type="http://schemas.openxmlformats.org/officeDocument/2006/relationships/slideLayout" Target="../slideLayouts/slideLayout80.xml"/><Relationship Id="rId3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7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5" Type="http://schemas.openxmlformats.org/officeDocument/2006/relationships/slideLayout" Target="../slideLayouts/slideLayout66.xml"/><Relationship Id="rId33" Type="http://schemas.openxmlformats.org/officeDocument/2006/relationships/slideLayout" Target="../slideLayouts/slideLayout74.xml"/><Relationship Id="rId38" Type="http://schemas.openxmlformats.org/officeDocument/2006/relationships/slideLayout" Target="../slideLayouts/slideLayout79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29" Type="http://schemas.openxmlformats.org/officeDocument/2006/relationships/slideLayout" Target="../slideLayouts/slideLayout70.xml"/><Relationship Id="rId41" Type="http://schemas.openxmlformats.org/officeDocument/2006/relationships/slideLayout" Target="../slideLayouts/slideLayout82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65.xml"/><Relationship Id="rId32" Type="http://schemas.openxmlformats.org/officeDocument/2006/relationships/slideLayout" Target="../slideLayouts/slideLayout73.xml"/><Relationship Id="rId37" Type="http://schemas.openxmlformats.org/officeDocument/2006/relationships/slideLayout" Target="../slideLayouts/slideLayout78.xml"/><Relationship Id="rId40" Type="http://schemas.openxmlformats.org/officeDocument/2006/relationships/slideLayout" Target="../slideLayouts/slideLayout81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64.xml"/><Relationship Id="rId28" Type="http://schemas.openxmlformats.org/officeDocument/2006/relationships/slideLayout" Target="../slideLayouts/slideLayout69.xml"/><Relationship Id="rId36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31" Type="http://schemas.openxmlformats.org/officeDocument/2006/relationships/slideLayout" Target="../slideLayouts/slideLayout72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slideLayout" Target="../slideLayouts/slideLayout63.xml"/><Relationship Id="rId27" Type="http://schemas.openxmlformats.org/officeDocument/2006/relationships/slideLayout" Target="../slideLayouts/slideLayout68.xml"/><Relationship Id="rId30" Type="http://schemas.openxmlformats.org/officeDocument/2006/relationships/slideLayout" Target="../slideLayouts/slideLayout71.xml"/><Relationship Id="rId35" Type="http://schemas.openxmlformats.org/officeDocument/2006/relationships/slideLayout" Target="../slideLayouts/slideLayout7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42" Type="http://schemas.openxmlformats.org/officeDocument/2006/relationships/theme" Target="../theme/theme3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38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102.xml"/><Relationship Id="rId29" Type="http://schemas.openxmlformats.org/officeDocument/2006/relationships/slideLayout" Target="../slideLayouts/slideLayout111.xml"/><Relationship Id="rId41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37" Type="http://schemas.openxmlformats.org/officeDocument/2006/relationships/slideLayout" Target="../slideLayouts/slideLayout119.xml"/><Relationship Id="rId40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36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92.xml"/><Relationship Id="rId19" Type="http://schemas.openxmlformats.org/officeDocument/2006/relationships/slideLayout" Target="../slideLayouts/slideLayout101.xml"/><Relationship Id="rId31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slideLayout" Target="../slideLayouts/slideLayout1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  <p:sldLayoutId id="2147483730" r:id="rId40"/>
    <p:sldLayoutId id="2147483731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66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53" r:id="rId21"/>
    <p:sldLayoutId id="2147483754" r:id="rId22"/>
    <p:sldLayoutId id="2147483755" r:id="rId23"/>
    <p:sldLayoutId id="2147483756" r:id="rId24"/>
    <p:sldLayoutId id="2147483757" r:id="rId25"/>
    <p:sldLayoutId id="2147483758" r:id="rId26"/>
    <p:sldLayoutId id="2147483759" r:id="rId27"/>
    <p:sldLayoutId id="2147483760" r:id="rId28"/>
    <p:sldLayoutId id="2147483761" r:id="rId29"/>
    <p:sldLayoutId id="2147483762" r:id="rId30"/>
    <p:sldLayoutId id="2147483763" r:id="rId31"/>
    <p:sldLayoutId id="2147483764" r:id="rId32"/>
    <p:sldLayoutId id="2147483765" r:id="rId33"/>
    <p:sldLayoutId id="2147483766" r:id="rId34"/>
    <p:sldLayoutId id="2147483767" r:id="rId35"/>
    <p:sldLayoutId id="2147483768" r:id="rId36"/>
    <p:sldLayoutId id="2147483769" r:id="rId37"/>
    <p:sldLayoutId id="2147483770" r:id="rId38"/>
    <p:sldLayoutId id="2147483771" r:id="rId39"/>
    <p:sldLayoutId id="2147483772" r:id="rId40"/>
    <p:sldLayoutId id="2147483773" r:id="rId4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8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3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46" y="1809722"/>
            <a:ext cx="12194258" cy="300017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400" dirty="0">
              <a:latin typeface="幼圆" panose="02010509060101010101" charset="-122"/>
              <a:ea typeface="幼圆" panose="02010509060101010101" charset="-122"/>
              <a:cs typeface="+mn-ea"/>
              <a:sym typeface="+mn-lt"/>
            </a:endParaRPr>
          </a:p>
        </p:txBody>
      </p:sp>
      <p:sp>
        <p:nvSpPr>
          <p:cNvPr id="32" name="three-books_73757"/>
          <p:cNvSpPr>
            <a:spLocks noChangeAspect="1"/>
          </p:cNvSpPr>
          <p:nvPr/>
        </p:nvSpPr>
        <p:spPr bwMode="auto">
          <a:xfrm>
            <a:off x="328497" y="209589"/>
            <a:ext cx="531593" cy="414097"/>
          </a:xfrm>
          <a:custGeom>
            <a:avLst/>
            <a:gdLst>
              <a:gd name="T0" fmla="*/ 2471 w 2903"/>
              <a:gd name="T1" fmla="*/ 1598 h 2261"/>
              <a:gd name="T2" fmla="*/ 2471 w 2903"/>
              <a:gd name="T3" fmla="*/ 2127 h 2261"/>
              <a:gd name="T4" fmla="*/ 2505 w 2903"/>
              <a:gd name="T5" fmla="*/ 2127 h 2261"/>
              <a:gd name="T6" fmla="*/ 2572 w 2903"/>
              <a:gd name="T7" fmla="*/ 2194 h 2261"/>
              <a:gd name="T8" fmla="*/ 2505 w 2903"/>
              <a:gd name="T9" fmla="*/ 2261 h 2261"/>
              <a:gd name="T10" fmla="*/ 2405 w 2903"/>
              <a:gd name="T11" fmla="*/ 2261 h 2261"/>
              <a:gd name="T12" fmla="*/ 2124 w 2903"/>
              <a:gd name="T13" fmla="*/ 2261 h 2261"/>
              <a:gd name="T14" fmla="*/ 398 w 2903"/>
              <a:gd name="T15" fmla="*/ 2261 h 2261"/>
              <a:gd name="T16" fmla="*/ 0 w 2903"/>
              <a:gd name="T17" fmla="*/ 1863 h 2261"/>
              <a:gd name="T18" fmla="*/ 398 w 2903"/>
              <a:gd name="T19" fmla="*/ 1465 h 2261"/>
              <a:gd name="T20" fmla="*/ 2124 w 2903"/>
              <a:gd name="T21" fmla="*/ 1465 h 2261"/>
              <a:gd name="T22" fmla="*/ 2405 w 2903"/>
              <a:gd name="T23" fmla="*/ 1465 h 2261"/>
              <a:gd name="T24" fmla="*/ 2505 w 2903"/>
              <a:gd name="T25" fmla="*/ 1465 h 2261"/>
              <a:gd name="T26" fmla="*/ 2572 w 2903"/>
              <a:gd name="T27" fmla="*/ 1532 h 2261"/>
              <a:gd name="T28" fmla="*/ 2505 w 2903"/>
              <a:gd name="T29" fmla="*/ 1598 h 2261"/>
              <a:gd name="T30" fmla="*/ 2471 w 2903"/>
              <a:gd name="T31" fmla="*/ 1598 h 2261"/>
              <a:gd name="T32" fmla="*/ 2836 w 2903"/>
              <a:gd name="T33" fmla="*/ 1195 h 2261"/>
              <a:gd name="T34" fmla="*/ 2786 w 2903"/>
              <a:gd name="T35" fmla="*/ 1195 h 2261"/>
              <a:gd name="T36" fmla="*/ 2786 w 2903"/>
              <a:gd name="T37" fmla="*/ 786 h 2261"/>
              <a:gd name="T38" fmla="*/ 2836 w 2903"/>
              <a:gd name="T39" fmla="*/ 786 h 2261"/>
              <a:gd name="T40" fmla="*/ 2903 w 2903"/>
              <a:gd name="T41" fmla="*/ 720 h 2261"/>
              <a:gd name="T42" fmla="*/ 2836 w 2903"/>
              <a:gd name="T43" fmla="*/ 653 h 2261"/>
              <a:gd name="T44" fmla="*/ 2720 w 2903"/>
              <a:gd name="T45" fmla="*/ 653 h 2261"/>
              <a:gd name="T46" fmla="*/ 2455 w 2903"/>
              <a:gd name="T47" fmla="*/ 653 h 2261"/>
              <a:gd name="T48" fmla="*/ 1005 w 2903"/>
              <a:gd name="T49" fmla="*/ 653 h 2261"/>
              <a:gd name="T50" fmla="*/ 668 w 2903"/>
              <a:gd name="T51" fmla="*/ 991 h 2261"/>
              <a:gd name="T52" fmla="*/ 1005 w 2903"/>
              <a:gd name="T53" fmla="*/ 1328 h 2261"/>
              <a:gd name="T54" fmla="*/ 2455 w 2903"/>
              <a:gd name="T55" fmla="*/ 1328 h 2261"/>
              <a:gd name="T56" fmla="*/ 2720 w 2903"/>
              <a:gd name="T57" fmla="*/ 1328 h 2261"/>
              <a:gd name="T58" fmla="*/ 2836 w 2903"/>
              <a:gd name="T59" fmla="*/ 1328 h 2261"/>
              <a:gd name="T60" fmla="*/ 2903 w 2903"/>
              <a:gd name="T61" fmla="*/ 1262 h 2261"/>
              <a:gd name="T62" fmla="*/ 2836 w 2903"/>
              <a:gd name="T63" fmla="*/ 1195 h 2261"/>
              <a:gd name="T64" fmla="*/ 226 w 2903"/>
              <a:gd name="T65" fmla="*/ 405 h 2261"/>
              <a:gd name="T66" fmla="*/ 159 w 2903"/>
              <a:gd name="T67" fmla="*/ 472 h 2261"/>
              <a:gd name="T68" fmla="*/ 226 w 2903"/>
              <a:gd name="T69" fmla="*/ 539 h 2261"/>
              <a:gd name="T70" fmla="*/ 323 w 2903"/>
              <a:gd name="T71" fmla="*/ 539 h 2261"/>
              <a:gd name="T72" fmla="*/ 671 w 2903"/>
              <a:gd name="T73" fmla="*/ 539 h 2261"/>
              <a:gd name="T74" fmla="*/ 2248 w 2903"/>
              <a:gd name="T75" fmla="*/ 539 h 2261"/>
              <a:gd name="T76" fmla="*/ 2517 w 2903"/>
              <a:gd name="T77" fmla="*/ 269 h 2261"/>
              <a:gd name="T78" fmla="*/ 2248 w 2903"/>
              <a:gd name="T79" fmla="*/ 0 h 2261"/>
              <a:gd name="T80" fmla="*/ 671 w 2903"/>
              <a:gd name="T81" fmla="*/ 0 h 2261"/>
              <a:gd name="T82" fmla="*/ 323 w 2903"/>
              <a:gd name="T83" fmla="*/ 0 h 2261"/>
              <a:gd name="T84" fmla="*/ 226 w 2903"/>
              <a:gd name="T85" fmla="*/ 0 h 2261"/>
              <a:gd name="T86" fmla="*/ 159 w 2903"/>
              <a:gd name="T87" fmla="*/ 66 h 2261"/>
              <a:gd name="T88" fmla="*/ 226 w 2903"/>
              <a:gd name="T89" fmla="*/ 133 h 2261"/>
              <a:gd name="T90" fmla="*/ 257 w 2903"/>
              <a:gd name="T91" fmla="*/ 133 h 2261"/>
              <a:gd name="T92" fmla="*/ 257 w 2903"/>
              <a:gd name="T93" fmla="*/ 405 h 2261"/>
              <a:gd name="T94" fmla="*/ 226 w 2903"/>
              <a:gd name="T95" fmla="*/ 405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03" h="2261">
                <a:moveTo>
                  <a:pt x="2471" y="1598"/>
                </a:moveTo>
                <a:lnTo>
                  <a:pt x="2471" y="2127"/>
                </a:lnTo>
                <a:lnTo>
                  <a:pt x="2505" y="2127"/>
                </a:lnTo>
                <a:cubicBezTo>
                  <a:pt x="2542" y="2127"/>
                  <a:pt x="2572" y="2157"/>
                  <a:pt x="2572" y="2194"/>
                </a:cubicBezTo>
                <a:cubicBezTo>
                  <a:pt x="2572" y="2231"/>
                  <a:pt x="2542" y="2261"/>
                  <a:pt x="2505" y="2261"/>
                </a:cubicBezTo>
                <a:lnTo>
                  <a:pt x="2405" y="2261"/>
                </a:lnTo>
                <a:lnTo>
                  <a:pt x="2124" y="2261"/>
                </a:lnTo>
                <a:lnTo>
                  <a:pt x="398" y="2261"/>
                </a:lnTo>
                <a:cubicBezTo>
                  <a:pt x="178" y="2261"/>
                  <a:pt x="0" y="2082"/>
                  <a:pt x="0" y="1863"/>
                </a:cubicBezTo>
                <a:cubicBezTo>
                  <a:pt x="0" y="1643"/>
                  <a:pt x="178" y="1465"/>
                  <a:pt x="398" y="1465"/>
                </a:cubicBezTo>
                <a:lnTo>
                  <a:pt x="2124" y="1465"/>
                </a:lnTo>
                <a:lnTo>
                  <a:pt x="2405" y="1465"/>
                </a:lnTo>
                <a:lnTo>
                  <a:pt x="2505" y="1465"/>
                </a:lnTo>
                <a:cubicBezTo>
                  <a:pt x="2542" y="1465"/>
                  <a:pt x="2572" y="1495"/>
                  <a:pt x="2572" y="1532"/>
                </a:cubicBezTo>
                <a:cubicBezTo>
                  <a:pt x="2572" y="1568"/>
                  <a:pt x="2542" y="1598"/>
                  <a:pt x="2505" y="1598"/>
                </a:cubicBezTo>
                <a:lnTo>
                  <a:pt x="2471" y="1598"/>
                </a:lnTo>
                <a:close/>
                <a:moveTo>
                  <a:pt x="2836" y="1195"/>
                </a:moveTo>
                <a:lnTo>
                  <a:pt x="2786" y="1195"/>
                </a:lnTo>
                <a:lnTo>
                  <a:pt x="2786" y="786"/>
                </a:lnTo>
                <a:lnTo>
                  <a:pt x="2836" y="786"/>
                </a:lnTo>
                <a:cubicBezTo>
                  <a:pt x="2873" y="786"/>
                  <a:pt x="2903" y="757"/>
                  <a:pt x="2903" y="720"/>
                </a:cubicBezTo>
                <a:cubicBezTo>
                  <a:pt x="2903" y="683"/>
                  <a:pt x="2873" y="653"/>
                  <a:pt x="2836" y="653"/>
                </a:cubicBezTo>
                <a:lnTo>
                  <a:pt x="2720" y="653"/>
                </a:lnTo>
                <a:lnTo>
                  <a:pt x="2455" y="653"/>
                </a:lnTo>
                <a:lnTo>
                  <a:pt x="1005" y="653"/>
                </a:lnTo>
                <a:cubicBezTo>
                  <a:pt x="819" y="653"/>
                  <a:pt x="668" y="805"/>
                  <a:pt x="668" y="991"/>
                </a:cubicBezTo>
                <a:cubicBezTo>
                  <a:pt x="668" y="1177"/>
                  <a:pt x="819" y="1328"/>
                  <a:pt x="1005" y="1328"/>
                </a:cubicBezTo>
                <a:lnTo>
                  <a:pt x="2455" y="1328"/>
                </a:lnTo>
                <a:lnTo>
                  <a:pt x="2720" y="1328"/>
                </a:lnTo>
                <a:lnTo>
                  <a:pt x="2836" y="1328"/>
                </a:lnTo>
                <a:cubicBezTo>
                  <a:pt x="2873" y="1328"/>
                  <a:pt x="2903" y="1299"/>
                  <a:pt x="2903" y="1262"/>
                </a:cubicBezTo>
                <a:cubicBezTo>
                  <a:pt x="2903" y="1225"/>
                  <a:pt x="2873" y="1195"/>
                  <a:pt x="2836" y="1195"/>
                </a:cubicBezTo>
                <a:close/>
                <a:moveTo>
                  <a:pt x="226" y="405"/>
                </a:moveTo>
                <a:cubicBezTo>
                  <a:pt x="189" y="405"/>
                  <a:pt x="159" y="435"/>
                  <a:pt x="159" y="472"/>
                </a:cubicBezTo>
                <a:cubicBezTo>
                  <a:pt x="159" y="509"/>
                  <a:pt x="189" y="539"/>
                  <a:pt x="226" y="539"/>
                </a:cubicBezTo>
                <a:lnTo>
                  <a:pt x="323" y="539"/>
                </a:lnTo>
                <a:lnTo>
                  <a:pt x="671" y="539"/>
                </a:lnTo>
                <a:lnTo>
                  <a:pt x="2248" y="539"/>
                </a:lnTo>
                <a:cubicBezTo>
                  <a:pt x="2396" y="539"/>
                  <a:pt x="2517" y="418"/>
                  <a:pt x="2517" y="269"/>
                </a:cubicBezTo>
                <a:cubicBezTo>
                  <a:pt x="2517" y="121"/>
                  <a:pt x="2396" y="0"/>
                  <a:pt x="2248" y="0"/>
                </a:cubicBezTo>
                <a:lnTo>
                  <a:pt x="671" y="0"/>
                </a:lnTo>
                <a:lnTo>
                  <a:pt x="323" y="0"/>
                </a:lnTo>
                <a:lnTo>
                  <a:pt x="226" y="0"/>
                </a:lnTo>
                <a:cubicBezTo>
                  <a:pt x="189" y="0"/>
                  <a:pt x="159" y="30"/>
                  <a:pt x="159" y="66"/>
                </a:cubicBezTo>
                <a:cubicBezTo>
                  <a:pt x="159" y="103"/>
                  <a:pt x="189" y="133"/>
                  <a:pt x="226" y="133"/>
                </a:cubicBezTo>
                <a:lnTo>
                  <a:pt x="257" y="133"/>
                </a:lnTo>
                <a:lnTo>
                  <a:pt x="257" y="405"/>
                </a:lnTo>
                <a:lnTo>
                  <a:pt x="226" y="405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</p:sp>
      <p:pic>
        <p:nvPicPr>
          <p:cNvPr id="2" name="图片 1" descr="理工社logo矢量图-横排蓝色_1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19150" y="2358192"/>
            <a:ext cx="3371204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481C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模块一  家庭办公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09623" y="3046672"/>
            <a:ext cx="51285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日常业务处理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4212" y="205778"/>
            <a:ext cx="4606891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办公设备维护与维修（第</a:t>
            </a:r>
            <a:r>
              <a:rPr lang="en-US" altLang="zh-CN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pic>
        <p:nvPicPr>
          <p:cNvPr id="3" name="图片 2" descr="C:\Users\pjale\Desktop\办公设备图片\src=http___www.12sucai.com_wp-content_uploads_2020_02_1582693303-f144bd2c099429e.jpg&amp;refer=http___www.12sucai.pngsrc=http___www.12sucai.com_wp-content_uploads_2020_02_1582693303-f144bd2c099429e.jpg&amp;refer=http___www.12sucai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6210" y="1043498"/>
            <a:ext cx="5641114" cy="3760531"/>
          </a:xfrm>
          <a:prstGeom prst="rect">
            <a:avLst/>
          </a:prstGeo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6143296" y="3927893"/>
            <a:ext cx="5544616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系统优化</a:t>
            </a:r>
            <a:endParaRPr lang="en-US" altLang="zh-CN" sz="1200" spc="-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数据恢复</a:t>
            </a:r>
            <a:endParaRPr lang="en-US" altLang="zh-CN" sz="1200" spc="-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升级存储设备</a:t>
            </a:r>
            <a:endParaRPr lang="zh-CN" altLang="zh-CN" sz="1200" spc="-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Line 21"/>
          <p:cNvSpPr>
            <a:spLocks noChangeShapeType="1"/>
          </p:cNvSpPr>
          <p:nvPr/>
        </p:nvSpPr>
        <p:spPr bwMode="auto">
          <a:xfrm>
            <a:off x="6099451" y="3860557"/>
            <a:ext cx="4932000" cy="0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1" bldLvl="0" animBg="1"/>
      <p:bldP spid="12" grpId="0"/>
      <p:bldP spid="12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1379395" y="1773133"/>
            <a:ext cx="9904356" cy="59880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李明准备为张静的计算机安装火绒安全并进行优化。</a:t>
            </a:r>
          </a:p>
        </p:txBody>
      </p:sp>
      <p:grpSp>
        <p:nvGrpSpPr>
          <p:cNvPr id="164" name="组合 163"/>
          <p:cNvGrpSpPr/>
          <p:nvPr/>
        </p:nvGrpSpPr>
        <p:grpSpPr>
          <a:xfrm>
            <a:off x="2586990" y="3285173"/>
            <a:ext cx="7025005" cy="1553372"/>
            <a:chOff x="2062" y="4468"/>
            <a:chExt cx="11063" cy="2446"/>
          </a:xfrm>
        </p:grpSpPr>
        <p:sp>
          <p:nvSpPr>
            <p:cNvPr id="19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2062" y="6223"/>
              <a:ext cx="3560" cy="63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noProof="0" dirty="0">
                  <a:ln>
                    <a:noFill/>
                  </a:ln>
                  <a:solidFill>
                    <a:srgbClr val="007F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病毒及木马查杀</a:t>
              </a:r>
            </a:p>
          </p:txBody>
        </p:sp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19" y="4720"/>
              <a:ext cx="540" cy="824"/>
            </a:xfrm>
            <a:prstGeom prst="rect">
              <a:avLst/>
            </a:prstGeom>
          </p:spPr>
        </p:pic>
        <p:grpSp>
          <p:nvGrpSpPr>
            <p:cNvPr id="129" name="组合 128"/>
            <p:cNvGrpSpPr/>
            <p:nvPr/>
          </p:nvGrpSpPr>
          <p:grpSpPr>
            <a:xfrm>
              <a:off x="3252" y="4468"/>
              <a:ext cx="1395" cy="1390"/>
              <a:chOff x="4450933" y="3791953"/>
              <a:chExt cx="1324028" cy="1319782"/>
            </a:xfrm>
          </p:grpSpPr>
          <p:grpSp>
            <p:nvGrpSpPr>
              <p:cNvPr id="64533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132" name="组合 131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134" name="同心圆 133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135" name="椭圆 134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133" name="椭圆 132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rgbClr val="007FB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31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01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7093" y="4522"/>
              <a:ext cx="1395" cy="1390"/>
              <a:chOff x="4450933" y="3791953"/>
              <a:chExt cx="1324028" cy="1319782"/>
            </a:xfrm>
          </p:grpSpPr>
          <p:grpSp>
            <p:nvGrpSpPr>
              <p:cNvPr id="127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128" name="组合 127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130" name="同心圆 129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137" name="椭圆 136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143" name="椭圆 142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rgbClr val="FC3F2C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44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02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10754" y="4553"/>
              <a:ext cx="1395" cy="1390"/>
              <a:chOff x="4450933" y="3791953"/>
              <a:chExt cx="1324028" cy="1319782"/>
            </a:xfrm>
          </p:grpSpPr>
          <p:grpSp>
            <p:nvGrpSpPr>
              <p:cNvPr id="147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148" name="组合 147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149" name="同心圆 148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150" name="椭圆 149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151" name="椭圆 150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52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03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360" y="4836"/>
              <a:ext cx="540" cy="824"/>
            </a:xfrm>
            <a:prstGeom prst="rect">
              <a:avLst/>
            </a:prstGeom>
          </p:spPr>
        </p:pic>
        <p:sp>
          <p:nvSpPr>
            <p:cNvPr id="162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9772" y="6292"/>
              <a:ext cx="3353" cy="622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noProof="0" dirty="0">
                  <a:ln>
                    <a:noFill/>
                  </a:ln>
                  <a:solidFill>
                    <a:srgbClr val="007F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访问控制</a:t>
              </a:r>
            </a:p>
          </p:txBody>
        </p:sp>
        <p:sp>
          <p:nvSpPr>
            <p:cNvPr id="163" name="MH_SubTitle_1"/>
            <p:cNvSpPr txBox="1"/>
            <p:nvPr>
              <p:custDataLst>
                <p:tags r:id="rId3"/>
              </p:custDataLst>
            </p:nvPr>
          </p:nvSpPr>
          <p:spPr>
            <a:xfrm>
              <a:off x="6165" y="6224"/>
              <a:ext cx="3224" cy="625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dirty="0">
                  <a:solidFill>
                    <a:srgbClr val="007FB2"/>
                  </a:solidFill>
                  <a:latin typeface="Arial" panose="020B0604020202020204"/>
                  <a:ea typeface="微软雅黑" panose="020B0503020204020204" pitchFamily="34" charset="-122"/>
                  <a:sym typeface="Calibri" panose="020F0502020204030204"/>
                </a:rPr>
                <a:t>漏洞修复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368040" y="1228725"/>
            <a:ext cx="3091180" cy="50863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．病毒及木马查杀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22" name="图片 2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67" y="3717826"/>
            <a:ext cx="3234055" cy="19508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4" name="图片 23"/>
          <p:cNvPicPr/>
          <p:nvPr/>
        </p:nvPicPr>
        <p:blipFill>
          <a:blip r:embed="rId5"/>
          <a:stretch>
            <a:fillRect/>
          </a:stretch>
        </p:blipFill>
        <p:spPr>
          <a:xfrm>
            <a:off x="4107503" y="3717826"/>
            <a:ext cx="3196703" cy="19508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5" name="图片 24"/>
          <p:cNvPicPr/>
          <p:nvPr/>
        </p:nvPicPr>
        <p:blipFill>
          <a:blip r:embed="rId6"/>
          <a:stretch>
            <a:fillRect/>
          </a:stretch>
        </p:blipFill>
        <p:spPr>
          <a:xfrm>
            <a:off x="7551087" y="3717826"/>
            <a:ext cx="4104456" cy="19508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775208" y="2421682"/>
            <a:ext cx="2947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（1）运行火绒安全</a:t>
            </a: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主界面左下角单击 </a:t>
            </a: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【病毒查杀】 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69826" y="2425931"/>
            <a:ext cx="3072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 在打开的页面</a:t>
            </a: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单击【快速查杀】 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</a:t>
            </a: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然后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单击 【立即扫描】 </a:t>
            </a: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即开始对计算机</a:t>
            </a: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</a:t>
            </a: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病毒及木马扫描。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971383" y="2421682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（3）若计算机内潜伏有病毒或木马等风险项目，按照提示单击 【立即处理】按钮，即可清除病毒或木马。</a:t>
            </a:r>
          </a:p>
        </p:txBody>
      </p:sp>
      <p:sp>
        <p:nvSpPr>
          <p:cNvPr id="13" name="文本框 28"/>
          <p:cNvSpPr txBox="1"/>
          <p:nvPr/>
        </p:nvSpPr>
        <p:spPr>
          <a:xfrm>
            <a:off x="1253579" y="583518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火绒安全主界面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8"/>
          <p:cNvSpPr txBox="1"/>
          <p:nvPr/>
        </p:nvSpPr>
        <p:spPr>
          <a:xfrm>
            <a:off x="4715839" y="583518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扫描病毒及木马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8"/>
          <p:cNvSpPr txBox="1"/>
          <p:nvPr/>
        </p:nvSpPr>
        <p:spPr>
          <a:xfrm>
            <a:off x="8709560" y="580975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清除病毒或木马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368040" y="1228725"/>
            <a:ext cx="3091180" cy="48831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．修复漏洞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868" y="2052931"/>
            <a:ext cx="5617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（1）在首页单击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安全工具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图标，在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打开的页面中单击 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漏洞修复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图标，开始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扫描 系统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漏洞。</a:t>
            </a:r>
            <a:endParaRPr lang="zh-CN" altLang="en-US" sz="16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96" y="2816796"/>
            <a:ext cx="5609233" cy="31273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"/>
          <a:stretch/>
        </p:blipFill>
        <p:spPr>
          <a:xfrm>
            <a:off x="6451231" y="3656891"/>
            <a:ext cx="5385479" cy="144719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891263" y="2052931"/>
            <a:ext cx="37930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）在安全工具中还有其他常用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功能。</a:t>
            </a:r>
            <a:endParaRPr lang="zh-CN" altLang="en-US" sz="16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0355" y="602208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漏洞修复</a:t>
            </a:r>
          </a:p>
        </p:txBody>
      </p:sp>
      <p:sp>
        <p:nvSpPr>
          <p:cNvPr id="12" name="矩形 11"/>
          <p:cNvSpPr/>
          <p:nvPr/>
        </p:nvSpPr>
        <p:spPr>
          <a:xfrm>
            <a:off x="7425466" y="5104088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其他常用安全工具功能及作用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368040" y="1228725"/>
            <a:ext cx="3091180" cy="4826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3．访问控制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590" y="2133650"/>
            <a:ext cx="5937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在首页单击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访问控制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打开的页面中单击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访问控制的选项的开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75571" y="2131928"/>
            <a:ext cx="53479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）单击右上角的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密码保护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按钮ꎬ 打开设置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页面，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进行详细的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设置。</a:t>
            </a:r>
            <a:endParaRPr lang="zh-CN" altLang="en-US" dirty="0"/>
          </a:p>
        </p:txBody>
      </p:sp>
      <p:pic>
        <p:nvPicPr>
          <p:cNvPr id="6151" name="图片 61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60" y="3069754"/>
            <a:ext cx="6031230" cy="26962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167" name="图片 61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125" y="3083089"/>
            <a:ext cx="5393690" cy="26822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2800355" y="602208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访问控制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57676" y="603560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设置页面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70573" y="2321347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任务说明</a:t>
            </a:r>
          </a:p>
        </p:txBody>
      </p:sp>
      <p:sp>
        <p:nvSpPr>
          <p:cNvPr id="91" name="标题2"/>
          <p:cNvSpPr>
            <a:spLocks noChangeArrowheads="1"/>
          </p:cNvSpPr>
          <p:nvPr/>
        </p:nvSpPr>
        <p:spPr bwMode="gray">
          <a:xfrm>
            <a:off x="616585" y="1292860"/>
            <a:ext cx="3969385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拓展任务：系统自带优化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8005" y="4495800"/>
            <a:ext cx="77450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66727" y="3285778"/>
            <a:ext cx="8291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李明告诉张静</a:t>
            </a:r>
            <a:r>
              <a:rPr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Windows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10自带的Windows安全中心、Windows更新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，就能提供较好的系统防护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algn="l"/>
            <a:endParaRPr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2690" y="2784634"/>
            <a:ext cx="5003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（1）Windows安全中心。该程序默认启动，单击右下角的Windows安全中心图标</a:t>
            </a:r>
            <a:r>
              <a:rPr 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1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6169" name="图片 61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711" y="3808604"/>
            <a:ext cx="3456325" cy="9929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04249" y="2290445"/>
            <a:ext cx="55600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Windows安全中心集成了常用的病毒和威胁防护、账户保护、防火墙和网络保护等基础功能，可以单击左下角【设置】按钮进行设置</a:t>
            </a:r>
          </a:p>
        </p:txBody>
      </p:sp>
      <p:pic>
        <p:nvPicPr>
          <p:cNvPr id="6173" name="图片 6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279" y="3374321"/>
            <a:ext cx="3627755" cy="29444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标题2"/>
          <p:cNvSpPr>
            <a:spLocks noChangeArrowheads="1"/>
          </p:cNvSpPr>
          <p:nvPr/>
        </p:nvSpPr>
        <p:spPr bwMode="gray">
          <a:xfrm>
            <a:off x="616585" y="1292860"/>
            <a:ext cx="3969385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拓展任务：系统自带优化</a:t>
            </a:r>
          </a:p>
        </p:txBody>
      </p:sp>
      <p:sp>
        <p:nvSpPr>
          <p:cNvPr id="3" name="矩形 2"/>
          <p:cNvSpPr/>
          <p:nvPr/>
        </p:nvSpPr>
        <p:spPr>
          <a:xfrm>
            <a:off x="5437776" y="3221251"/>
            <a:ext cx="132279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设置页面 </a:t>
            </a:r>
            <a:endParaRPr lang="zh-CN" altLang="en-US" dirty="0"/>
          </a:p>
        </p:txBody>
      </p:sp>
      <p:sp>
        <p:nvSpPr>
          <p:cNvPr id="12" name="文本框 28"/>
          <p:cNvSpPr txBox="1"/>
          <p:nvPr/>
        </p:nvSpPr>
        <p:spPr>
          <a:xfrm>
            <a:off x="2210743" y="4925534"/>
            <a:ext cx="3161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Windows10</a:t>
            </a:r>
            <a:r>
              <a:rPr lang="zh-CN" altLang="en-US" sz="2000" dirty="0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中心图标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8"/>
          <p:cNvSpPr txBox="1"/>
          <p:nvPr/>
        </p:nvSpPr>
        <p:spPr>
          <a:xfrm>
            <a:off x="7755359" y="6370300"/>
            <a:ext cx="2347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zh-CN" altLang="en-US" sz="2000" dirty="0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2690" y="2790190"/>
            <a:ext cx="500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（2）Windows系统更新。系统左下角搜索栏中输入关键字“更新”，再弹出的匹配中选择</a:t>
            </a:r>
            <a:r>
              <a:rPr 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“Windows更新设置”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1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标题2"/>
          <p:cNvSpPr>
            <a:spLocks noChangeArrowheads="1"/>
          </p:cNvSpPr>
          <p:nvPr/>
        </p:nvSpPr>
        <p:spPr bwMode="gray">
          <a:xfrm>
            <a:off x="616585" y="1292860"/>
            <a:ext cx="3969385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拓展任务：系统自带优化</a:t>
            </a:r>
          </a:p>
        </p:txBody>
      </p:sp>
      <p:pic>
        <p:nvPicPr>
          <p:cNvPr id="6176" name="图片 617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263" y="2023260"/>
            <a:ext cx="3889375" cy="39941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1202690" y="4362450"/>
            <a:ext cx="500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打开的“Windows更新设置”菜单中选择</a:t>
            </a:r>
            <a:r>
              <a:rPr 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【检查更新】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按照提示进行更新，即可修复漏洞</a:t>
            </a:r>
          </a:p>
        </p:txBody>
      </p:sp>
      <p:sp>
        <p:nvSpPr>
          <p:cNvPr id="10" name="文本框 28"/>
          <p:cNvSpPr txBox="1"/>
          <p:nvPr/>
        </p:nvSpPr>
        <p:spPr>
          <a:xfrm>
            <a:off x="7755359" y="6166098"/>
            <a:ext cx="2347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系统更新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185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087495" y="1917700"/>
            <a:ext cx="3806190" cy="1863725"/>
            <a:chOff x="6437" y="3020"/>
            <a:chExt cx="5994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6437" y="4556"/>
              <a:ext cx="599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数据恢复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3750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数据恢复</a:t>
                </a: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2427605" y="1700530"/>
            <a:ext cx="7566660" cy="263149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张静在清理电脑垃圾时不小心把重要的图片文件删除了，找到李明寻求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帮助。李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明将用数据恢复软件找回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现在市面上有不少数据恢复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 </a:t>
            </a:r>
            <a:r>
              <a:rPr lang="en-US" altLang="zh-CN" sz="2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DiskGenius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易我数据恢复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、Ｅ</a:t>
            </a:r>
            <a:r>
              <a:rPr lang="en-US" altLang="zh-CN" sz="2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asy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Recovery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超级硬盘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的功能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类似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任务使用 </a:t>
            </a:r>
            <a:r>
              <a:rPr lang="en-US" altLang="zh-CN" sz="2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DiskGenius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68755" y="4948047"/>
            <a:ext cx="9865596" cy="1018540"/>
            <a:chOff x="4534" y="7908"/>
            <a:chExt cx="12243" cy="1604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2243" cy="1124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4729" y="8009"/>
              <a:ext cx="12048" cy="15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本任务目标是学会使用</a:t>
              </a:r>
              <a:r>
                <a:rPr lang="zh-CN" altLang="en-US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数据恢复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软件</a:t>
              </a:r>
              <a:r>
                <a:rPr lang="en-US" altLang="zh-CN" sz="2800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DiskGenius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恢复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数据。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673860" y="2182153"/>
            <a:ext cx="4061494" cy="530860"/>
            <a:chOff x="2430" y="1325"/>
            <a:chExt cx="4894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154" y="1325"/>
              <a:ext cx="4170" cy="836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1．认识数据恢复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893570" y="3081948"/>
            <a:ext cx="8252460" cy="707886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数据恢复是指通过技术手段</a:t>
            </a:r>
            <a:r>
              <a:rPr lang="zh-CN" sz="2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sz="2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硬盘</a:t>
            </a: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、U盘、存储卡等设备上丢失的数据进行抢救和恢复的技术</a:t>
            </a:r>
            <a:r>
              <a:rPr lang="zh-CN" sz="2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19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2381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数据恢复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4760595" y="2276208"/>
            <a:ext cx="680783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08000" eaLnBrk="1" fontAlgn="auto" hangingPunct="1">
              <a:lnSpc>
                <a:spcPct val="150000"/>
              </a:lnSpc>
              <a:spcBef>
                <a:spcPct val="0"/>
              </a:spcBef>
              <a:buFontTx/>
              <a:buNone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</a:rPr>
              <a:t>同学张静想利用课余时间在网上做点小生意，为此还买了台笔记本电脑。为了更好的使用，他请李明传授一些维护的经验</a:t>
            </a:r>
          </a:p>
        </p:txBody>
      </p:sp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2680" cy="582930"/>
            <a:chOff x="576" y="935"/>
            <a:chExt cx="3768" cy="918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496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项目概述</a:t>
              </a:r>
            </a:p>
          </p:txBody>
        </p:sp>
      </p:grpSp>
      <p:sp>
        <p:nvSpPr>
          <p:cNvPr id="7" name="五边形 6"/>
          <p:cNvSpPr/>
          <p:nvPr/>
        </p:nvSpPr>
        <p:spPr>
          <a:xfrm>
            <a:off x="0" y="0"/>
            <a:ext cx="4134678" cy="6858000"/>
          </a:xfrm>
          <a:prstGeom prst="homePlate">
            <a:avLst>
              <a:gd name="adj" fmla="val 25320"/>
            </a:avLst>
          </a:prstGeom>
          <a:solidFill>
            <a:srgbClr val="007FB2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1669705"/>
            <a:ext cx="3445565" cy="3445565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 rot="5400000">
            <a:off x="4677410" y="2115553"/>
            <a:ext cx="288290" cy="32448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6200000">
            <a:off x="11387268" y="3483262"/>
            <a:ext cx="320675" cy="28638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t>2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  <p:bldP spid="36" grpId="0" autoUpdateAnimBg="0"/>
      <p:bldP spid="17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1593215" y="1391920"/>
            <a:ext cx="8472170" cy="1923415"/>
            <a:chOff x="2636" y="2154"/>
            <a:chExt cx="13342" cy="3029"/>
          </a:xfrm>
        </p:grpSpPr>
        <p:grpSp>
          <p:nvGrpSpPr>
            <p:cNvPr id="2" name="组合 1"/>
            <p:cNvGrpSpPr/>
            <p:nvPr/>
          </p:nvGrpSpPr>
          <p:grpSpPr>
            <a:xfrm>
              <a:off x="2636" y="2154"/>
              <a:ext cx="5282" cy="850"/>
              <a:chOff x="2430" y="1311"/>
              <a:chExt cx="4010" cy="850"/>
            </a:xfrm>
          </p:grpSpPr>
          <p:sp>
            <p:nvSpPr>
              <p:cNvPr id="44" name="Rectangle 11"/>
              <p:cNvSpPr>
                <a:spLocks noChangeArrowheads="1"/>
              </p:cNvSpPr>
              <p:nvPr/>
            </p:nvSpPr>
            <p:spPr bwMode="auto">
              <a:xfrm>
                <a:off x="2430" y="1325"/>
                <a:ext cx="724" cy="836"/>
              </a:xfrm>
              <a:prstGeom prst="rect">
                <a:avLst/>
              </a:prstGeom>
              <a:solidFill>
                <a:srgbClr val="E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2</a:t>
                </a:r>
              </a:p>
            </p:txBody>
          </p:sp>
          <p:sp>
            <p:nvSpPr>
              <p:cNvPr id="68" name="MH_SubTitle_1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3025" y="1311"/>
                <a:ext cx="3415" cy="70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lIns="119989" tIns="0" rIns="119989" bIns="0" anchor="t"/>
              <a:lstStyle/>
              <a:p>
                <a:pPr algn="ctr" defTabSz="914400">
                  <a:lnSpc>
                    <a:spcPct val="120000"/>
                  </a:lnSpc>
                  <a:buClr>
                    <a:srgbClr val="414455"/>
                  </a:buClr>
                </a:pPr>
                <a:r>
                  <a:rPr lang="zh-CN" altLang="en-US" sz="2400" b="1" noProof="0" dirty="0" smtClean="0">
                    <a:ln>
                      <a:noFill/>
                    </a:ln>
                    <a:solidFill>
                      <a:srgbClr val="E56C37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认识数据</a:t>
                </a:r>
                <a:r>
                  <a:rPr lang="zh-CN" altLang="en-US" sz="2400" b="1" noProof="0" dirty="0">
                    <a:ln>
                      <a:noFill/>
                    </a:ln>
                    <a:solidFill>
                      <a:srgbClr val="E56C37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恢复软件</a:t>
                </a: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519" y="3585"/>
              <a:ext cx="12459" cy="1598"/>
            </a:xfrm>
            <a:prstGeom prst="rect">
              <a:avLst/>
            </a:prstGeom>
            <a:solidFill>
              <a:srgbClr val="007FB2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508000" fontAlgn="auto">
                <a:extLst>
                  <a:ext uri="{35155182-B16C-46BC-9424-99874614C6A1}">
                    <wpsdc:indentchars xmlns:wpsdc="http://www.wps.cn/officeDocument/2017/drawingmlCustomData" xmlns="" val="200" checksum="282533468"/>
                  </a:ext>
                </a:extLst>
              </a:pPr>
              <a:r>
                <a:rPr lang="zh-CN" sz="20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数据恢复软件较多，常用的有DiskGenius、EasyRecovery、易我数据恢复等，通常软件基础功能免费，一些特色功能需要付费。另外360安全卫士等部分安全辅助软件也集成了数据恢复功能。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2381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数据恢复</a:t>
            </a:r>
          </a:p>
        </p:txBody>
      </p:sp>
      <p:pic>
        <p:nvPicPr>
          <p:cNvPr id="6180" name="图片 61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215" y="3871595"/>
            <a:ext cx="9514205" cy="10775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9" name="文本框 28"/>
          <p:cNvSpPr txBox="1"/>
          <p:nvPr/>
        </p:nvSpPr>
        <p:spPr>
          <a:xfrm>
            <a:off x="5103822" y="522999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常用的数据恢复软件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2381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数据恢复</a:t>
            </a:r>
          </a:p>
        </p:txBody>
      </p:sp>
      <p:sp>
        <p:nvSpPr>
          <p:cNvPr id="68" name="MH_SubTitle_1"/>
          <p:cNvSpPr txBox="1"/>
          <p:nvPr>
            <p:custDataLst>
              <p:tags r:id="rId1"/>
            </p:custDataLst>
          </p:nvPr>
        </p:nvSpPr>
        <p:spPr>
          <a:xfrm>
            <a:off x="2090903" y="1391920"/>
            <a:ext cx="2465857" cy="447040"/>
          </a:xfrm>
          <a:prstGeom prst="rect">
            <a:avLst/>
          </a:prstGeom>
          <a:noFill/>
          <a:ln w="25400">
            <a:noFill/>
          </a:ln>
        </p:spPr>
        <p:txBody>
          <a:bodyPr wrap="square" lIns="119989" tIns="0" rIns="119989" bIns="0" anchor="t"/>
          <a:lstStyle/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任务准备</a:t>
            </a:r>
            <a:endParaRPr lang="zh-CN" altLang="en-US" sz="2400" b="1" noProof="0" dirty="0">
              <a:ln>
                <a:noFill/>
              </a:ln>
              <a:solidFill>
                <a:srgbClr val="E56C3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1593215" y="1400810"/>
            <a:ext cx="605590" cy="530860"/>
          </a:xfrm>
          <a:prstGeom prst="rect">
            <a:avLst/>
          </a:prstGeom>
          <a:solidFill>
            <a:srgbClr val="E56C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rPr>
              <a:t>3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11321" y="3081515"/>
            <a:ext cx="8856984" cy="104644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任务说明的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要求，需要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一台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计算机，上面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有被删除的图片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sz="2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320290" y="2875915"/>
            <a:ext cx="756666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李明在张静计算机上下载安装了免费版的DiskGenius，接下来恢复丢失的图片文件。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2381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数据恢复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1685" y="1978660"/>
            <a:ext cx="47694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（1）打开DiskGenius。主界面里可以看到该计算机的硬盘的分区、容量等详细信息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恢复图片数据的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" y="3300596"/>
            <a:ext cx="4933950" cy="29375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5798185" y="1978660"/>
            <a:ext cx="640461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）单击菜单栏下面【恢复文件】图标，在弹出的对话框中需要选择恢复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方式【仅恢复误删的文件】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或【完整恢复】，这里选择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【仅恢复误删的文件】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9780" y="3723640"/>
            <a:ext cx="2747327" cy="2540245"/>
          </a:xfrm>
          <a:prstGeom prst="rect">
            <a:avLst/>
          </a:prstGeom>
        </p:spPr>
      </p:pic>
      <p:pic>
        <p:nvPicPr>
          <p:cNvPr id="26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885" y="3723640"/>
            <a:ext cx="3232150" cy="1983105"/>
          </a:xfrm>
          <a:prstGeom prst="rect">
            <a:avLst/>
          </a:prstGeom>
        </p:spPr>
      </p:pic>
      <p:sp>
        <p:nvSpPr>
          <p:cNvPr id="35" name="TextBox 1"/>
          <p:cNvSpPr txBox="1"/>
          <p:nvPr/>
        </p:nvSpPr>
        <p:spPr>
          <a:xfrm>
            <a:off x="1468755" y="333375"/>
            <a:ext cx="2381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数据恢复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993186" y="6382990"/>
            <a:ext cx="2318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DiskGenius</a:t>
            </a:r>
            <a:r>
              <a:rPr lang="zh-CN" altLang="en-US" sz="2000" dirty="0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主界面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8607107" y="4509914"/>
            <a:ext cx="251778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8"/>
          <p:cNvSpPr txBox="1"/>
          <p:nvPr/>
        </p:nvSpPr>
        <p:spPr>
          <a:xfrm>
            <a:off x="8081879" y="635000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设置恢复参数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485" y="2012570"/>
            <a:ext cx="5950714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）软件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开始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扫描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分区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会将该分区自创建以来被删除过的文件均查找出来，所需时间根据该分区容量大小决定，越大的空间用时越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830" y="3101086"/>
            <a:ext cx="3375660" cy="30295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4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8542" y="3286358"/>
            <a:ext cx="4508099" cy="286361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603230" y="2029309"/>
            <a:ext cx="5067201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（4）扫描完成以后，被删除的文件显示在窗口中，图标上会有一个红色垃圾桶的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468755" y="333375"/>
            <a:ext cx="2381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数据恢复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87394" y="63101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开始扫描分区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8"/>
          <p:cNvSpPr txBox="1"/>
          <p:nvPr/>
        </p:nvSpPr>
        <p:spPr>
          <a:xfrm>
            <a:off x="8131333" y="629687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被删除的文件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 smtClean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pPr/>
              <a:t>25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30622" y="1989634"/>
            <a:ext cx="9336083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）选择需要恢复的文件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张静 淘宝店模特图片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，并单击鼠标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右键，在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弹出的快捷菜单 中选择将文件复制到的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位置，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这里选择 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复制到 “桌面” 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命令。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" name="图片 30"/>
          <p:cNvPicPr>
            <a:picLocks noChangeAspect="1"/>
          </p:cNvPicPr>
          <p:nvPr/>
        </p:nvPicPr>
        <p:blipFill>
          <a:blip r:embed="rId3"/>
          <a:srcRect l="18182" t="27927" r="50279" b="33749"/>
          <a:stretch>
            <a:fillRect/>
          </a:stretch>
        </p:blipFill>
        <p:spPr>
          <a:xfrm>
            <a:off x="3454513" y="2853730"/>
            <a:ext cx="4636467" cy="3168352"/>
          </a:xfrm>
          <a:prstGeom prst="rect">
            <a:avLst/>
          </a:prstGeom>
          <a:ln>
            <a:solidFill>
              <a:srgbClr val="0095CC"/>
            </a:solidFill>
          </a:ln>
        </p:spPr>
      </p:pic>
      <p:sp>
        <p:nvSpPr>
          <p:cNvPr id="35" name="TextBox 1"/>
          <p:cNvSpPr txBox="1"/>
          <p:nvPr/>
        </p:nvSpPr>
        <p:spPr>
          <a:xfrm>
            <a:off x="1468755" y="333375"/>
            <a:ext cx="23812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数据恢复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73840" y="619803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将文件复制到指定位置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511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468755" y="333375"/>
            <a:ext cx="3840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【任务拓展】系统备份还原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29" name="标题2"/>
          <p:cNvSpPr>
            <a:spLocks noChangeArrowheads="1"/>
          </p:cNvSpPr>
          <p:nvPr/>
        </p:nvSpPr>
        <p:spPr bwMode="gray">
          <a:xfrm>
            <a:off x="626745" y="1268730"/>
            <a:ext cx="3888254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</a:t>
            </a:r>
            <a:r>
              <a:rPr lang="zh-CN" altLang="en-US" sz="240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：系统备份还原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99"/>
          <p:cNvSpPr txBox="1"/>
          <p:nvPr/>
        </p:nvSpPr>
        <p:spPr>
          <a:xfrm>
            <a:off x="1202689" y="2718435"/>
            <a:ext cx="8928934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进入系统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控制面板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备份和还原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(Windows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７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】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174" y="3285778"/>
            <a:ext cx="5178666" cy="255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文本框 28"/>
          <p:cNvSpPr txBox="1"/>
          <p:nvPr/>
        </p:nvSpPr>
        <p:spPr>
          <a:xfrm>
            <a:off x="4411492" y="601292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选择备份和还原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b="1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pPr/>
              <a:t>27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468755" y="333375"/>
            <a:ext cx="3840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【任务拓展】系统备份还原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29" name="标题2"/>
          <p:cNvSpPr>
            <a:spLocks noChangeArrowheads="1"/>
          </p:cNvSpPr>
          <p:nvPr/>
        </p:nvSpPr>
        <p:spPr bwMode="gray">
          <a:xfrm>
            <a:off x="626745" y="1268730"/>
            <a:ext cx="3888254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</a:t>
            </a:r>
            <a:r>
              <a:rPr lang="zh-CN" altLang="en-US" sz="2400" b="1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：系统备份还原</a:t>
            </a:r>
            <a:endParaRPr lang="zh-CN" altLang="en-US" sz="2400" b="1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99"/>
          <p:cNvSpPr txBox="1"/>
          <p:nvPr/>
        </p:nvSpPr>
        <p:spPr>
          <a:xfrm>
            <a:off x="1202688" y="2565698"/>
            <a:ext cx="4900931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）在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弹出的窗口中选择 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创建系统映像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 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然后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根据提示选择备份文件存放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位置，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此位置是非系统安装分区。</a:t>
            </a:r>
          </a:p>
        </p:txBody>
      </p:sp>
      <p:sp>
        <p:nvSpPr>
          <p:cNvPr id="31" name="文本框 28"/>
          <p:cNvSpPr txBox="1"/>
          <p:nvPr/>
        </p:nvSpPr>
        <p:spPr>
          <a:xfrm>
            <a:off x="2930823" y="640270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备份系统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543099" y="3625769"/>
            <a:ext cx="3787545" cy="274946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720081" y="2569042"/>
            <a:ext cx="47124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３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系统备份完成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以后，如果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计算机出现故障导致系统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崩溃，可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在备份设置页面通过 </a:t>
            </a:r>
            <a:r>
              <a:rPr lang="en-US" altLang="zh-CN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还原我的文件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按钮可以将系统还原到备份前的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状态。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59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656965" y="1917700"/>
            <a:ext cx="4488815" cy="1863725"/>
            <a:chOff x="5759" y="3020"/>
            <a:chExt cx="7069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5759" y="4556"/>
              <a:ext cx="706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升级存储设备</a:t>
              </a: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5192" cy="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升级存储设备</a:t>
                </a: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2427605" y="1844040"/>
            <a:ext cx="7566660" cy="2060244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发展，计算机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软件的功能越来越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强大，运行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各类软件所需消耗的硬件 资源越来越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多，计算机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会出现内存不够、 硬盘速度慢等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情况。张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静家里的笔记本电脑运行速 度越来越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慢，李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明决定升级内存并加装固态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硬盘。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50703" y="4437906"/>
            <a:ext cx="8712968" cy="1103630"/>
          </a:xfrm>
          <a:prstGeom prst="rect">
            <a:avLst/>
          </a:prstGeom>
          <a:solidFill>
            <a:srgbClr val="FFC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本任务的学习达到 ２ 个目的</a:t>
            </a:r>
            <a:r>
              <a:rPr lang="en-US" altLang="zh-CN" sz="2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一是学会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查看计算机硬件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</a:t>
            </a:r>
            <a:r>
              <a:rPr lang="zh-CN" altLang="en-US" sz="2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 </a:t>
            </a:r>
            <a:r>
              <a:rPr lang="zh-CN" altLang="en-US" sz="2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二是学会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升级内存 </a:t>
            </a:r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加装固态硬盘</a:t>
            </a:r>
            <a:r>
              <a:rPr lang="zh-CN" altLang="en-US" sz="2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方法。</a:t>
            </a:r>
            <a:endParaRPr lang="zh-CN" altLang="en-US" sz="2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29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5220" cy="583565"/>
            <a:chOff x="576" y="935"/>
            <a:chExt cx="3772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0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项目任务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152831" y="1946846"/>
            <a:ext cx="4883423" cy="530087"/>
            <a:chOff x="4810542" y="2448339"/>
            <a:chExt cx="4883423" cy="530087"/>
          </a:xfrm>
        </p:grpSpPr>
        <p:sp>
          <p:nvSpPr>
            <p:cNvPr id="4" name="矩形 3"/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系统优化</a:t>
              </a: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五边形 10"/>
            <p:cNvSpPr/>
            <p:nvPr/>
          </p:nvSpPr>
          <p:spPr>
            <a:xfrm>
              <a:off x="4810542" y="2448339"/>
              <a:ext cx="1497493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</a:t>
              </a:r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66083" y="2871685"/>
            <a:ext cx="4870171" cy="530087"/>
            <a:chOff x="4823794" y="2448339"/>
            <a:chExt cx="4870171" cy="530087"/>
          </a:xfrm>
        </p:grpSpPr>
        <p:sp>
          <p:nvSpPr>
            <p:cNvPr id="13" name="矩形 12"/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数据恢复</a:t>
              </a: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五边形 13"/>
            <p:cNvSpPr/>
            <p:nvPr/>
          </p:nvSpPr>
          <p:spPr>
            <a:xfrm>
              <a:off x="4823794" y="2448339"/>
              <a:ext cx="1484241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</a:t>
              </a:r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66083" y="3795415"/>
            <a:ext cx="4870171" cy="530087"/>
            <a:chOff x="4823794" y="2448339"/>
            <a:chExt cx="4870171" cy="530087"/>
          </a:xfrm>
        </p:grpSpPr>
        <p:sp>
          <p:nvSpPr>
            <p:cNvPr id="16" name="矩形 15"/>
            <p:cNvSpPr/>
            <p:nvPr/>
          </p:nvSpPr>
          <p:spPr>
            <a:xfrm>
              <a:off x="6056244" y="2448339"/>
              <a:ext cx="3637721" cy="53008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升级存储设备</a:t>
              </a: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五边形 16"/>
            <p:cNvSpPr/>
            <p:nvPr/>
          </p:nvSpPr>
          <p:spPr>
            <a:xfrm>
              <a:off x="4823794" y="2448339"/>
              <a:ext cx="1484241" cy="530087"/>
            </a:xfrm>
            <a:prstGeom prst="homePlate">
              <a:avLst>
                <a:gd name="adj" fmla="val 20000"/>
              </a:avLst>
            </a:prstGeom>
            <a:solidFill>
              <a:srgbClr val="007FB2"/>
            </a:solidFill>
            <a:ln>
              <a:solidFill>
                <a:srgbClr val="007F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任务</a:t>
              </a:r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pPr/>
              <a:t>3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85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673878" y="1224280"/>
            <a:ext cx="3366094" cy="539750"/>
            <a:chOff x="2430" y="1311"/>
            <a:chExt cx="4024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25" y="1311"/>
              <a:ext cx="3429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认识内存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761543" y="2133650"/>
            <a:ext cx="8433435" cy="736868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内存是CPU通过总线寻址，进行读写操作的计算机部件，是计算机中必不可少的组成部分，内存的大小影响计算机运行的速度</a:t>
            </a:r>
            <a:r>
              <a:rPr lang="zh-CN" sz="2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9557" y="3148092"/>
            <a:ext cx="6697403" cy="263329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5314436" y="6002595"/>
            <a:ext cx="1327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内存分类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436370" y="1989455"/>
            <a:ext cx="9271317" cy="759182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固态硬盘（简称SSD），是用固态电子存储芯片阵列制成的硬盘，读写速度一般500MB/s左右，使用固态硬盘能极大提升开机速度和程序运行速度</a:t>
            </a:r>
            <a:r>
              <a:rPr 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96" y="3141762"/>
            <a:ext cx="6232765" cy="259228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673878" y="1224280"/>
            <a:ext cx="3366094" cy="539750"/>
            <a:chOff x="2430" y="1311"/>
            <a:chExt cx="4024" cy="850"/>
          </a:xfrm>
        </p:grpSpPr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  <p:sp>
          <p:nvSpPr>
            <p:cNvPr id="1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25" y="1311"/>
              <a:ext cx="3429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认识固态硬盘</a:t>
              </a: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458452" y="5950074"/>
            <a:ext cx="2152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固态硬盘分类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673878" y="1224280"/>
            <a:ext cx="2139778" cy="539750"/>
            <a:chOff x="2430" y="1311"/>
            <a:chExt cx="2558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189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692" y="2236169"/>
            <a:ext cx="8752004" cy="3356722"/>
          </a:xfrm>
          <a:prstGeom prst="rect">
            <a:avLst/>
          </a:prstGeom>
        </p:spPr>
      </p:pic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sp>
        <p:nvSpPr>
          <p:cNvPr id="26" name="文本框 28"/>
          <p:cNvSpPr txBox="1"/>
          <p:nvPr/>
        </p:nvSpPr>
        <p:spPr>
          <a:xfrm>
            <a:off x="4882388" y="5662042"/>
            <a:ext cx="3305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任务所需设备及工具清单</a:t>
            </a:r>
            <a:endParaRPr lang="zh-CN" altLang="en-US" sz="2000" dirty="0">
              <a:solidFill>
                <a:srgbClr val="083B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816225" y="2478088"/>
            <a:ext cx="8916035" cy="1553372"/>
            <a:chOff x="2062" y="4468"/>
            <a:chExt cx="14041" cy="2446"/>
          </a:xfrm>
        </p:grpSpPr>
        <p:sp>
          <p:nvSpPr>
            <p:cNvPr id="29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2062" y="6223"/>
              <a:ext cx="3927" cy="63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dirty="0">
                  <a:solidFill>
                    <a:srgbClr val="007FB2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查看存储设备型号</a:t>
              </a:r>
              <a:endParaRPr lang="zh-CN" altLang="en-US" b="1" noProof="0" dirty="0">
                <a:ln>
                  <a:noFill/>
                </a:ln>
                <a:solidFill>
                  <a:srgbClr val="007FB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19" y="4720"/>
              <a:ext cx="540" cy="824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3252" y="4468"/>
              <a:ext cx="1395" cy="1390"/>
              <a:chOff x="4450933" y="3791953"/>
              <a:chExt cx="1324028" cy="1319782"/>
            </a:xfrm>
          </p:grpSpPr>
          <p:grpSp>
            <p:nvGrpSpPr>
              <p:cNvPr id="51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54" name="组合 53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56" name="同心圆 55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55" name="椭圆 54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rgbClr val="007FB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53" name="TextBox 52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01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7093" y="4522"/>
              <a:ext cx="1395" cy="1390"/>
              <a:chOff x="4450933" y="3791953"/>
              <a:chExt cx="1324028" cy="1319782"/>
            </a:xfrm>
          </p:grpSpPr>
          <p:grpSp>
            <p:nvGrpSpPr>
              <p:cNvPr id="45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49" name="同心圆 48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50" name="椭圆 49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48" name="椭圆 47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rgbClr val="FC3F2C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6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02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754" y="4553"/>
              <a:ext cx="1395" cy="1390"/>
              <a:chOff x="4450933" y="3791953"/>
              <a:chExt cx="1324028" cy="1319782"/>
            </a:xfrm>
          </p:grpSpPr>
          <p:grpSp>
            <p:nvGrpSpPr>
              <p:cNvPr id="39" name="组合 129"/>
              <p:cNvGrpSpPr/>
              <p:nvPr/>
            </p:nvGrpSpPr>
            <p:grpSpPr>
              <a:xfrm>
                <a:off x="4450933" y="3791953"/>
                <a:ext cx="1319306" cy="1319782"/>
                <a:chOff x="4345444" y="2542859"/>
                <a:chExt cx="1810550" cy="1811205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4345444" y="2542859"/>
                  <a:ext cx="1810550" cy="1811205"/>
                  <a:chOff x="1463339" y="1072758"/>
                  <a:chExt cx="1546058" cy="1546058"/>
                </a:xfrm>
                <a:effectLst>
                  <a:outerShdw blurRad="330200" dist="215900" dir="6900000" sx="91000" sy="91000" algn="t" rotWithShape="0">
                    <a:prstClr val="black">
                      <a:alpha val="49000"/>
                    </a:prstClr>
                  </a:outerShdw>
                </a:effectLst>
              </p:grpSpPr>
              <p:sp>
                <p:nvSpPr>
                  <p:cNvPr id="43" name="同心圆 42"/>
                  <p:cNvSpPr/>
                  <p:nvPr/>
                </p:nvSpPr>
                <p:spPr>
                  <a:xfrm>
                    <a:off x="1463339" y="1072758"/>
                    <a:ext cx="1546058" cy="1546058"/>
                  </a:xfrm>
                  <a:prstGeom prst="donut">
                    <a:avLst>
                      <a:gd name="adj" fmla="val 4879"/>
                    </a:avLst>
                  </a:prstGeom>
                  <a:gradFill>
                    <a:gsLst>
                      <a:gs pos="0">
                        <a:sysClr val="window" lastClr="FFFFFF">
                          <a:lumMod val="95000"/>
                        </a:sysClr>
                      </a:gs>
                      <a:gs pos="55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81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44" name="椭圆 43"/>
                  <p:cNvSpPr/>
                  <p:nvPr/>
                </p:nvSpPr>
                <p:spPr>
                  <a:xfrm>
                    <a:off x="1484232" y="1093651"/>
                    <a:ext cx="1504274" cy="1504273"/>
                  </a:xfrm>
                  <a:prstGeom prst="ellipse">
                    <a:avLst/>
                  </a:prstGeom>
                  <a:gradFill>
                    <a:gsLst>
                      <a:gs pos="0">
                        <a:sysClr val="window" lastClr="FFFFFF"/>
                      </a:gs>
                      <a:gs pos="51000">
                        <a:sysClr val="window" lastClr="FFFFFF">
                          <a:lumMod val="95000"/>
                        </a:sysClr>
                      </a:gs>
                      <a:gs pos="100000">
                        <a:sysClr val="window" lastClr="FFFFFF">
                          <a:lumMod val="85000"/>
                        </a:sysClr>
                      </a:gs>
                    </a:gsLst>
                    <a:lin ang="189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 panose="020F0502020204030204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42" name="椭圆 41"/>
                <p:cNvSpPr/>
                <p:nvPr/>
              </p:nvSpPr>
              <p:spPr>
                <a:xfrm>
                  <a:off x="4565570" y="2763062"/>
                  <a:ext cx="1370298" cy="1370793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0" name="TextBox 130"/>
              <p:cNvSpPr txBox="1"/>
              <p:nvPr/>
            </p:nvSpPr>
            <p:spPr>
              <a:xfrm>
                <a:off x="4690206" y="4073308"/>
                <a:ext cx="1084755" cy="756738"/>
              </a:xfrm>
              <a:prstGeom prst="rect">
                <a:avLst/>
              </a:prstGeom>
              <a:noFill/>
            </p:spPr>
            <p:txBody>
              <a:bodyPr wrap="square" lIns="138192" tIns="69096" rIns="138192" bIns="69096" rtlCol="0">
                <a:spAutoFit/>
              </a:bodyPr>
              <a:lstStyle/>
              <a:p>
                <a:pPr defTabSz="914400" fontAlgn="auto">
                  <a:defRPr/>
                </a:pPr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sym typeface="+mn-ea"/>
                  </a:rPr>
                  <a:t>03</a:t>
                </a:r>
                <a:endParaRPr lang="en-US" altLang="zh-CN" sz="2400" b="1" kern="0" noProof="1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  <a:sym typeface="+mn-ea"/>
                </a:endParaRPr>
              </a:p>
            </p:txBody>
          </p:sp>
        </p:grpSp>
        <p:sp>
          <p:nvSpPr>
            <p:cNvPr id="34" name="TextBox 130"/>
            <p:cNvSpPr txBox="1"/>
            <p:nvPr/>
          </p:nvSpPr>
          <p:spPr>
            <a:xfrm>
              <a:off x="14960" y="4903"/>
              <a:ext cx="1143" cy="79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pPr defTabSz="914400" fontAlgn="auto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+mn-ea"/>
                </a:rPr>
                <a:t>04</a:t>
              </a:r>
              <a:endParaRPr lang="en-US" altLang="zh-CN" sz="2400" b="1" kern="0" noProof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360" y="4836"/>
              <a:ext cx="540" cy="824"/>
            </a:xfrm>
            <a:prstGeom prst="rect">
              <a:avLst/>
            </a:prstGeom>
          </p:spPr>
        </p:pic>
        <p:sp>
          <p:nvSpPr>
            <p:cNvPr id="36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9772" y="6292"/>
              <a:ext cx="3353" cy="622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noProof="0" dirty="0" smtClean="0">
                  <a:ln>
                    <a:noFill/>
                  </a:ln>
                  <a:solidFill>
                    <a:srgbClr val="007F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加装固态硬盘</a:t>
              </a:r>
              <a:endParaRPr lang="zh-CN" altLang="en-US" b="1" noProof="0" dirty="0">
                <a:ln>
                  <a:noFill/>
                </a:ln>
                <a:solidFill>
                  <a:srgbClr val="007FB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MH_SubTitle_1"/>
            <p:cNvSpPr txBox="1"/>
            <p:nvPr>
              <p:custDataLst>
                <p:tags r:id="rId3"/>
              </p:custDataLst>
            </p:nvPr>
          </p:nvSpPr>
          <p:spPr>
            <a:xfrm>
              <a:off x="6165" y="6224"/>
              <a:ext cx="3224" cy="625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b="1" dirty="0" smtClean="0">
                  <a:solidFill>
                    <a:srgbClr val="007FB2"/>
                  </a:solidFill>
                  <a:latin typeface="Arial" panose="020B0604020202020204"/>
                  <a:ea typeface="微软雅黑" panose="020B0503020204020204" pitchFamily="34" charset="-122"/>
                  <a:sym typeface="Calibri" panose="020F0502020204030204"/>
                </a:rPr>
                <a:t>升级内存</a:t>
              </a:r>
              <a:endParaRPr lang="zh-CN" altLang="en-US" b="1" dirty="0">
                <a:solidFill>
                  <a:srgbClr val="007FB2"/>
                </a:solidFill>
                <a:latin typeface="Arial" panose="020B0604020202020204"/>
                <a:ea typeface="微软雅黑" panose="020B0503020204020204" pitchFamily="34" charset="-122"/>
                <a:sym typeface="Calibri" panose="020F050202020403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 smtClean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773610"/>
            <a:ext cx="9497695" cy="1345565"/>
            <a:chOff x="1008" y="3812"/>
            <a:chExt cx="14957" cy="2119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4375" cy="909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1.</a:t>
              </a:r>
              <a:r>
                <a:rPr sz="22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查看存储设备型号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12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508000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  <a:extLst>
                  <a:ext uri="{35155182-B16C-46BC-9424-99874614C6A1}">
                    <wpsdc:indentchars xmlns:wpsdc="http://www.wps.cn/officeDocument/2017/drawingmlCustomData" xmlns="" val="200" checksum="282533468"/>
                  </a:ext>
                </a:extLst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（1）查看内存型号。内存等计算机硬件的型号，可以通过鲁大师或CPU-Z等第三方软件进行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查看。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pPr/>
              <a:t>34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pic>
        <p:nvPicPr>
          <p:cNvPr id="54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970" y="3141762"/>
            <a:ext cx="4361180" cy="308991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390680" y="6310114"/>
            <a:ext cx="3868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使用鲁大师查看计算机硬件型号</a:t>
            </a:r>
          </a:p>
        </p:txBody>
      </p:sp>
    </p:spTree>
    <p:extLst>
      <p:ext uri="{BB962C8B-B14F-4D97-AF65-F5344CB8AC3E}">
        <p14:creationId xmlns:p14="http://schemas.microsoft.com/office/powerpoint/2010/main" val="227263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773610"/>
            <a:ext cx="9497695" cy="984250"/>
            <a:chOff x="1008" y="3812"/>
            <a:chExt cx="14957" cy="1550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4375" cy="909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1.</a:t>
              </a:r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查看存储设备型号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14957" cy="6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xmlns="" val="200" checksum="282533468"/>
                  </a:ext>
                </a:extLst>
              </a:pP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35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sp>
        <p:nvSpPr>
          <p:cNvPr id="7" name="矩形 6"/>
          <p:cNvSpPr/>
          <p:nvPr/>
        </p:nvSpPr>
        <p:spPr>
          <a:xfrm>
            <a:off x="1202631" y="2937932"/>
            <a:ext cx="9048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固态硬盘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型号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笔记本电脑官方网站或开机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检查，确定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固态硬盘接口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型号。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6647" y="3949909"/>
            <a:ext cx="9048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３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根据该笔记本电脑的主板、 内存信息、 固态硬盘接口ꎬ 确定内存型号及固态硬盘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类型，并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在实体店或网上商店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购买。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70610" y="1918335"/>
            <a:ext cx="4876800" cy="1684020"/>
            <a:chOff x="1008" y="3812"/>
            <a:chExt cx="7680" cy="2652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4462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 升级内存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7680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xmlns="" val="200" checksum="282533468"/>
                  </a:ext>
                </a:extLst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（1）拔掉笔记本电脑的电源线以后，取下笔记本电脑的电池，防止在安装内存时烧坏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设备。</a:t>
              </a:r>
              <a:endPara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pic>
        <p:nvPicPr>
          <p:cNvPr id="44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831" y="3857403"/>
            <a:ext cx="3156357" cy="21975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08433" y="2521512"/>
            <a:ext cx="5283517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（2）用螺丝刀取下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内存护板，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把新购内存呈30°角插进内存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插槽，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插紧后按下即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可。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63" name="图片 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9332" y="3846449"/>
            <a:ext cx="3208973" cy="2263186"/>
          </a:xfrm>
          <a:prstGeom prst="rect">
            <a:avLst/>
          </a:prstGeom>
        </p:spPr>
      </p:pic>
      <p:sp>
        <p:nvSpPr>
          <p:cNvPr id="30" name="文本框 28"/>
          <p:cNvSpPr txBox="1"/>
          <p:nvPr/>
        </p:nvSpPr>
        <p:spPr>
          <a:xfrm>
            <a:off x="2282751" y="6291967"/>
            <a:ext cx="3211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取下笔记本电脑电池</a:t>
            </a:r>
          </a:p>
        </p:txBody>
      </p:sp>
      <p:sp>
        <p:nvSpPr>
          <p:cNvPr id="31" name="文本框 28"/>
          <p:cNvSpPr txBox="1"/>
          <p:nvPr/>
        </p:nvSpPr>
        <p:spPr>
          <a:xfrm>
            <a:off x="8379599" y="6270044"/>
            <a:ext cx="1463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安装内存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299845" y="1846580"/>
            <a:ext cx="2595880" cy="50546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加装固态硬盘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41494" y="2825854"/>
            <a:ext cx="4238633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（2）安装笔记本电脑护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板，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装上电池并接好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电源，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开机系统正常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启动，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则内存及固态硬 盘升级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pic>
        <p:nvPicPr>
          <p:cNvPr id="6194" name="图片 619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555" y="3789834"/>
            <a:ext cx="3342005" cy="2346960"/>
          </a:xfrm>
          <a:prstGeom prst="rect">
            <a:avLst/>
          </a:prstGeom>
        </p:spPr>
      </p:pic>
      <p:sp>
        <p:nvSpPr>
          <p:cNvPr id="29" name="文本框 87"/>
          <p:cNvSpPr txBox="1"/>
          <p:nvPr/>
        </p:nvSpPr>
        <p:spPr>
          <a:xfrm>
            <a:off x="1083883" y="2830911"/>
            <a:ext cx="4380493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（1）找到固态硬盘接口，将固态硬盘插入接口，并且固定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好。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30" name="文本框 28"/>
          <p:cNvSpPr txBox="1"/>
          <p:nvPr/>
        </p:nvSpPr>
        <p:spPr>
          <a:xfrm>
            <a:off x="2282751" y="6291967"/>
            <a:ext cx="3211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加装固态硬盘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38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29" name="标题2"/>
          <p:cNvSpPr>
            <a:spLocks noChangeArrowheads="1"/>
          </p:cNvSpPr>
          <p:nvPr/>
        </p:nvSpPr>
        <p:spPr bwMode="gray">
          <a:xfrm>
            <a:off x="626745" y="1268730"/>
            <a:ext cx="5184398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：台式计算机升级内存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99"/>
          <p:cNvSpPr txBox="1"/>
          <p:nvPr/>
        </p:nvSpPr>
        <p:spPr>
          <a:xfrm>
            <a:off x="1130623" y="2637706"/>
            <a:ext cx="10462662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）使用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鲁大师或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CPU-Z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硬件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兼容性确定内存的购买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范围，最好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选择同 一型号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内存。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4639" y="3141762"/>
            <a:ext cx="10260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２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拔掉主机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电源，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使用螺丝刀取下主机箱背后的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螺丝，打开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机箱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盖板。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2"/>
          <a:stretch/>
        </p:blipFill>
        <p:spPr bwMode="auto">
          <a:xfrm>
            <a:off x="4292476" y="3822492"/>
            <a:ext cx="2814811" cy="261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文本框 28"/>
          <p:cNvSpPr txBox="1"/>
          <p:nvPr/>
        </p:nvSpPr>
        <p:spPr>
          <a:xfrm>
            <a:off x="4543961" y="6454130"/>
            <a:ext cx="3211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取下机箱背面螺丝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pPr/>
              <a:t>39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573" y="2060258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29" name="标题2"/>
          <p:cNvSpPr>
            <a:spLocks noChangeArrowheads="1"/>
          </p:cNvSpPr>
          <p:nvPr/>
        </p:nvSpPr>
        <p:spPr bwMode="gray">
          <a:xfrm>
            <a:off x="626745" y="1268730"/>
            <a:ext cx="5184398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拓展任务：台式计算机升级内存</a:t>
            </a:r>
          </a:p>
        </p:txBody>
      </p:sp>
      <p:sp>
        <p:nvSpPr>
          <p:cNvPr id="30" name="文本框 99"/>
          <p:cNvSpPr txBox="1"/>
          <p:nvPr/>
        </p:nvSpPr>
        <p:spPr>
          <a:xfrm>
            <a:off x="1130623" y="2637706"/>
            <a:ext cx="10462662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将内存插槽的卡扣向两边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打开，根据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内存条接口确定内存条的方向。</a:t>
            </a:r>
          </a:p>
        </p:txBody>
      </p:sp>
      <p:sp>
        <p:nvSpPr>
          <p:cNvPr id="3" name="矩形 2"/>
          <p:cNvSpPr/>
          <p:nvPr/>
        </p:nvSpPr>
        <p:spPr>
          <a:xfrm>
            <a:off x="1274639" y="3141762"/>
            <a:ext cx="10260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双手拇指将内存条按进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插槽，直到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两边卡扣自动合上卡住内存条两端。</a:t>
            </a:r>
          </a:p>
        </p:txBody>
      </p:sp>
      <p:sp>
        <p:nvSpPr>
          <p:cNvPr id="31" name="文本框 28"/>
          <p:cNvSpPr txBox="1"/>
          <p:nvPr/>
        </p:nvSpPr>
        <p:spPr>
          <a:xfrm>
            <a:off x="2282834" y="6381750"/>
            <a:ext cx="1605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打开卡扣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34" y="3800019"/>
            <a:ext cx="4686300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813" y="3768465"/>
            <a:ext cx="340042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文本框 28"/>
          <p:cNvSpPr txBox="1"/>
          <p:nvPr/>
        </p:nvSpPr>
        <p:spPr>
          <a:xfrm>
            <a:off x="8021868" y="6375673"/>
            <a:ext cx="1605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安装内存</a:t>
            </a:r>
          </a:p>
        </p:txBody>
      </p:sp>
    </p:spTree>
    <p:extLst>
      <p:ext uri="{BB962C8B-B14F-4D97-AF65-F5344CB8AC3E}">
        <p14:creationId xmlns:p14="http://schemas.microsoft.com/office/powerpoint/2010/main" val="422976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项目目标</a:t>
              </a:r>
              <a:endParaRPr lang="en-US" altLang="zh-CN" sz="3200" b="1" dirty="0">
                <a:ln w="6350">
                  <a:noFill/>
                </a:ln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5019055" y="2390722"/>
            <a:ext cx="453681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系统优化的方法</a:t>
            </a:r>
          </a:p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数据备份恢复的方法</a:t>
            </a:r>
          </a:p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升级存储设备的方法</a:t>
            </a: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  <a:t>4</a:t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pPr/>
              <a:t>40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573" y="2609379"/>
            <a:ext cx="17786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操作提示</a:t>
            </a:r>
          </a:p>
        </p:txBody>
      </p:sp>
      <p:sp>
        <p:nvSpPr>
          <p:cNvPr id="29" name="标题2"/>
          <p:cNvSpPr>
            <a:spLocks noChangeArrowheads="1"/>
          </p:cNvSpPr>
          <p:nvPr/>
        </p:nvSpPr>
        <p:spPr bwMode="gray">
          <a:xfrm>
            <a:off x="626745" y="1611045"/>
            <a:ext cx="5184398" cy="522605"/>
          </a:xfrm>
          <a:prstGeom prst="roundRect">
            <a:avLst>
              <a:gd name="adj" fmla="val 11921"/>
            </a:avLst>
          </a:prstGeom>
          <a:solidFill>
            <a:srgbClr val="ED7D3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拓展任务：台式计算机升级内存</a:t>
            </a:r>
          </a:p>
        </p:txBody>
      </p:sp>
      <p:sp>
        <p:nvSpPr>
          <p:cNvPr id="30" name="文本框 99"/>
          <p:cNvSpPr txBox="1"/>
          <p:nvPr/>
        </p:nvSpPr>
        <p:spPr>
          <a:xfrm>
            <a:off x="1130623" y="3492510"/>
            <a:ext cx="10462662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５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盖上主机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盖板，接通电源，打开计算机，待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计算机正常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启动，内存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升级</a:t>
            </a:r>
            <a:r>
              <a:rPr lang="zh-CN" altLang="en-US" sz="1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完毕。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16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41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升级存储设备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236980" y="1541780"/>
            <a:ext cx="9928225" cy="5037455"/>
            <a:chOff x="399" y="1642"/>
            <a:chExt cx="15635" cy="7933"/>
          </a:xfrm>
        </p:grpSpPr>
        <p:sp>
          <p:nvSpPr>
            <p:cNvPr id="29" name="圆角矩形 28"/>
            <p:cNvSpPr/>
            <p:nvPr/>
          </p:nvSpPr>
          <p:spPr>
            <a:xfrm>
              <a:off x="399" y="2904"/>
              <a:ext cx="15635" cy="6671"/>
            </a:xfrm>
            <a:prstGeom prst="roundRect">
              <a:avLst/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2953" y="1642"/>
              <a:ext cx="10678" cy="1312"/>
            </a:xfrm>
            <a:prstGeom prst="roundRect">
              <a:avLst/>
            </a:prstGeom>
            <a:solidFill>
              <a:srgbClr val="E4544C"/>
            </a:solidFill>
            <a:ln w="25400" cap="flat" cmpd="sng" algn="ctr">
              <a:noFill/>
              <a:prstDash val="solid"/>
            </a:ln>
            <a:effectLst>
              <a:outerShdw blurRad="215900" dist="152400" dir="2700000" algn="tl" rotWithShape="0">
                <a:prstClr val="black">
                  <a:alpha val="18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R="0" algn="ctr" defTabSz="9144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2400" b="1" kern="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首款纯国产 “中国芯” 内存条大规模量产</a:t>
              </a:r>
              <a:endParaRPr kumimoji="0" lang="zh-CN" altLang="en-US" sz="2400" b="1" i="0" u="none" strike="noStrike" kern="0" cap="none" spc="100" normalizeH="0" baseline="0" noProof="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TextBox 57"/>
            <p:cNvSpPr txBox="1"/>
            <p:nvPr/>
          </p:nvSpPr>
          <p:spPr>
            <a:xfrm>
              <a:off x="866" y="3645"/>
              <a:ext cx="15027" cy="4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ts val="2600"/>
                </a:lnSpc>
                <a:defRPr/>
              </a:pPr>
              <a:r>
                <a:rPr lang="en-US" altLang="zh-CN" sz="1800" kern="0" spc="100" dirty="0" smtClean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 2020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年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7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月，一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款名为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“光威弈”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Pro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系列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的内存条在深圳坪山区大规模量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产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.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消息称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,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这是首款 “中国芯”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内存条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,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从元器件到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制造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，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都是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纯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国产，打破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了国外的技术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垄断。 </a:t>
              </a:r>
              <a:endParaRPr lang="en-US" altLang="zh-CN" sz="1800" kern="0" spc="1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defTabSz="914400">
                <a:lnSpc>
                  <a:spcPts val="2600"/>
                </a:lnSpc>
                <a:defRPr/>
              </a:pPr>
              <a:r>
                <a:rPr lang="zh-CN" altLang="en-US" sz="1800" kern="0" spc="100" dirty="0" smtClean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“光威弈”</a:t>
              </a:r>
              <a:r>
                <a:rPr lang="en-US" altLang="zh-CN" sz="1800" kern="0" spc="100" dirty="0" smtClean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Pro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系列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内存条从芯片制造、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封装，到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模组测试、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制造，全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链条都实现了国产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自主化。其中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最难生产的元器件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———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闪存颗粒由合肥长鑫存储技术有限公司 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(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简称长鑫存储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)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提供。长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鑫存储已经建成了一座 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12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英寸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晶圆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厂，其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生产的内存芯片采用国产第一代 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,10nm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级 工艺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制造， 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已大规模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投产。长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鑫存储内存芯片自主研发的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成功，直接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打破了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三星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SK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海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力士 以及美光科技等国外公司在此领域的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垄断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.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“光威弈” 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Pro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系列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的大规模量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产</a:t>
              </a:r>
              <a:r>
                <a:rPr lang="en-US" altLang="zh-CN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,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更是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标志着核 心技术国产化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更进一步</a:t>
              </a:r>
              <a:r>
                <a:rPr lang="zh-CN" altLang="en-US" sz="1800" kern="0" spc="1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项目小结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70767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42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71085" y="1917700"/>
            <a:ext cx="6532880" cy="2239139"/>
          </a:xfrm>
          <a:prstGeom prst="rect">
            <a:avLst/>
          </a:prstGeom>
          <a:noFill/>
          <a:ln w="19050">
            <a:solidFill>
              <a:srgbClr val="007FB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通过本项目的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学习，学生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学会了使用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第三方软件对系统进行优化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方法，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对删除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了的文件进行恢复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方法，以及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升级内存及加装固态硬盘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等存储设备的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办法。</a:t>
            </a:r>
            <a:endParaRPr lang="zh-CN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课后作业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43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42485" y="1553845"/>
            <a:ext cx="7217410" cy="788670"/>
            <a:chOff x="7989" y="2560"/>
            <a:chExt cx="11366" cy="1242"/>
          </a:xfrm>
        </p:grpSpPr>
        <p:grpSp>
          <p:nvGrpSpPr>
            <p:cNvPr id="4" name="组合 3"/>
            <p:cNvGrpSpPr/>
            <p:nvPr/>
          </p:nvGrpSpPr>
          <p:grpSpPr>
            <a:xfrm>
              <a:off x="7989" y="2560"/>
              <a:ext cx="1396" cy="1242"/>
              <a:chOff x="2172891" y="1594248"/>
              <a:chExt cx="778669" cy="692944"/>
            </a:xfrm>
          </p:grpSpPr>
          <p:sp>
            <p:nvSpPr>
              <p:cNvPr id="5" name="MH_Other_1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2172891" y="1594248"/>
                <a:ext cx="378619" cy="3786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 dirty="0">
                    <a:solidFill>
                      <a:srgbClr val="FFFFFF"/>
                    </a:solidFill>
                  </a:rPr>
                  <a:t>01</a:t>
                </a:r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MH_Other_2"/>
              <p:cNvSpPr/>
              <p:nvPr>
                <p:custDataLst>
                  <p:tags r:id="rId10"/>
                </p:custDataLst>
              </p:nvPr>
            </p:nvSpPr>
            <p:spPr>
              <a:xfrm>
                <a:off x="2572941" y="1672828"/>
                <a:ext cx="300038" cy="3000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MH_Other_3"/>
              <p:cNvSpPr/>
              <p:nvPr>
                <p:custDataLst>
                  <p:tags r:id="rId11"/>
                </p:custDataLst>
              </p:nvPr>
            </p:nvSpPr>
            <p:spPr>
              <a:xfrm>
                <a:off x="2258616" y="1994298"/>
                <a:ext cx="292894" cy="29289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MH_Other_4"/>
              <p:cNvSpPr/>
              <p:nvPr>
                <p:custDataLst>
                  <p:tags r:id="rId12"/>
                </p:custDataLst>
              </p:nvPr>
            </p:nvSpPr>
            <p:spPr>
              <a:xfrm>
                <a:off x="2572941" y="1994298"/>
                <a:ext cx="378619" cy="2500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9645" y="2733"/>
              <a:ext cx="9710" cy="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    </a:t>
              </a:r>
              <a:r>
                <a:rPr lang="zh-CN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</a:t>
              </a:r>
              <a:r>
                <a:rPr lang="zh-CN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小组对同学的计算机进行系统优化加速，修复</a:t>
              </a:r>
              <a:r>
                <a:rPr lang="zh-CN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漏洞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。</a:t>
              </a:r>
              <a:endParaRPr 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1" y="3734"/>
              <a:ext cx="92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4651375" y="3141980"/>
            <a:ext cx="6986905" cy="922020"/>
            <a:chOff x="9133" y="4948"/>
            <a:chExt cx="11003" cy="1452"/>
          </a:xfrm>
        </p:grpSpPr>
        <p:grpSp>
          <p:nvGrpSpPr>
            <p:cNvPr id="17" name="组合 16"/>
            <p:cNvGrpSpPr/>
            <p:nvPr/>
          </p:nvGrpSpPr>
          <p:grpSpPr>
            <a:xfrm>
              <a:off x="9133" y="5138"/>
              <a:ext cx="1396" cy="1242"/>
              <a:chOff x="3123010" y="2593182"/>
              <a:chExt cx="778669" cy="692944"/>
            </a:xfrm>
          </p:grpSpPr>
          <p:sp>
            <p:nvSpPr>
              <p:cNvPr id="18" name="MH_Other_9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123010" y="2593182"/>
                <a:ext cx="378619" cy="3786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</a:rPr>
                  <a:t>02</a:t>
                </a:r>
                <a:endParaRPr lang="zh-CN" alt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MH_Other_10"/>
              <p:cNvSpPr/>
              <p:nvPr>
                <p:custDataLst>
                  <p:tags r:id="rId6"/>
                </p:custDataLst>
              </p:nvPr>
            </p:nvSpPr>
            <p:spPr>
              <a:xfrm>
                <a:off x="3523060" y="2671762"/>
                <a:ext cx="300038" cy="30003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MH_Other_11"/>
              <p:cNvSpPr/>
              <p:nvPr>
                <p:custDataLst>
                  <p:tags r:id="rId7"/>
                </p:custDataLst>
              </p:nvPr>
            </p:nvSpPr>
            <p:spPr>
              <a:xfrm>
                <a:off x="3208735" y="2993232"/>
                <a:ext cx="292894" cy="2928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MH_Other_12"/>
              <p:cNvSpPr/>
              <p:nvPr>
                <p:custDataLst>
                  <p:tags r:id="rId8"/>
                </p:custDataLst>
              </p:nvPr>
            </p:nvSpPr>
            <p:spPr>
              <a:xfrm>
                <a:off x="3523060" y="2993232"/>
                <a:ext cx="378619" cy="25003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0626" y="4948"/>
              <a:ext cx="9510" cy="1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xmlns="" val="200" checksum="59296752"/>
                  </a:ext>
                </a:extLst>
              </a:pPr>
              <a:r>
                <a:rPr lang="zh-CN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分小组对同学们的U盘进行数据恢复，恢复以前删除的</a:t>
              </a:r>
              <a:r>
                <a:rPr lang="zh-CN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数据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。</a:t>
              </a:r>
              <a:endParaRPr 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687" y="6291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638040" y="4990465"/>
            <a:ext cx="7005955" cy="788670"/>
            <a:chOff x="10951" y="5706"/>
            <a:chExt cx="11033" cy="1242"/>
          </a:xfrm>
        </p:grpSpPr>
        <p:grpSp>
          <p:nvGrpSpPr>
            <p:cNvPr id="12" name="组合 11"/>
            <p:cNvGrpSpPr/>
            <p:nvPr/>
          </p:nvGrpSpPr>
          <p:grpSpPr>
            <a:xfrm>
              <a:off x="10951" y="5706"/>
              <a:ext cx="1396" cy="1242"/>
              <a:chOff x="4054079" y="3592116"/>
              <a:chExt cx="778669" cy="692944"/>
            </a:xfrm>
          </p:grpSpPr>
          <p:sp>
            <p:nvSpPr>
              <p:cNvPr id="13" name="MH_Other_5"/>
              <p:cNvSpPr/>
              <p:nvPr>
                <p:custDataLst>
                  <p:tags r:id="rId1"/>
                </p:custDataLst>
              </p:nvPr>
            </p:nvSpPr>
            <p:spPr>
              <a:xfrm>
                <a:off x="4054079" y="3592116"/>
                <a:ext cx="378619" cy="378619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</a:rPr>
                  <a:t>03</a:t>
                </a:r>
                <a:endParaRPr lang="zh-CN" altLang="en-US" sz="1400" b="1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MH_Other_6"/>
              <p:cNvSpPr/>
              <p:nvPr>
                <p:custDataLst>
                  <p:tags r:id="rId2"/>
                </p:custDataLst>
              </p:nvPr>
            </p:nvSpPr>
            <p:spPr>
              <a:xfrm>
                <a:off x="4454128" y="3670697"/>
                <a:ext cx="300038" cy="30003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MH_Other_7"/>
              <p:cNvSpPr/>
              <p:nvPr>
                <p:custDataLst>
                  <p:tags r:id="rId3"/>
                </p:custDataLst>
              </p:nvPr>
            </p:nvSpPr>
            <p:spPr>
              <a:xfrm>
                <a:off x="4139804" y="3992166"/>
                <a:ext cx="292894" cy="292894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MH_Other_8"/>
              <p:cNvSpPr/>
              <p:nvPr>
                <p:custDataLst>
                  <p:tags r:id="rId4"/>
                </p:custDataLst>
              </p:nvPr>
            </p:nvSpPr>
            <p:spPr>
              <a:xfrm>
                <a:off x="4454129" y="3992167"/>
                <a:ext cx="378619" cy="25003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2520" y="5856"/>
              <a:ext cx="9464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7200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xmlns="" val="200" checksum="59296752"/>
                  </a:ext>
                </a:extLst>
              </a:pPr>
              <a:r>
                <a:rPr lang="zh-CN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尝试自己升级家里的台式计算机或者笔记本电脑。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2585" y="6890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3"/>
          <p:cNvSpPr>
            <a:spLocks noChangeArrowheads="1"/>
          </p:cNvSpPr>
          <p:nvPr/>
        </p:nvSpPr>
        <p:spPr bwMode="auto">
          <a:xfrm>
            <a:off x="-3451" y="2123495"/>
            <a:ext cx="12198350" cy="1594331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txBody>
          <a:bodyPr lIns="108896" tIns="54448" rIns="108896" bIns="5444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75344" y="1413570"/>
            <a:ext cx="6840760" cy="27363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4706620" y="2061845"/>
            <a:ext cx="388810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79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9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3076" name="椭圆 4"/>
          <p:cNvSpPr>
            <a:spLocks noChangeArrowheads="1"/>
          </p:cNvSpPr>
          <p:nvPr/>
        </p:nvSpPr>
        <p:spPr bwMode="auto">
          <a:xfrm>
            <a:off x="6141531" y="3201731"/>
            <a:ext cx="72004" cy="53987"/>
          </a:xfrm>
          <a:prstGeom prst="ellips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077" name="直接连接符 6"/>
          <p:cNvCxnSpPr>
            <a:cxnSpLocks noChangeShapeType="1"/>
          </p:cNvCxnSpPr>
          <p:nvPr/>
        </p:nvCxnSpPr>
        <p:spPr bwMode="auto">
          <a:xfrm>
            <a:off x="3701861" y="3223961"/>
            <a:ext cx="2302016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7"/>
          <p:cNvCxnSpPr>
            <a:cxnSpLocks noChangeShapeType="1"/>
          </p:cNvCxnSpPr>
          <p:nvPr/>
        </p:nvCxnSpPr>
        <p:spPr bwMode="auto">
          <a:xfrm>
            <a:off x="6351190" y="3223961"/>
            <a:ext cx="2304133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5" name="文本框 13"/>
          <p:cNvSpPr txBox="1">
            <a:spLocks noChangeArrowheads="1"/>
          </p:cNvSpPr>
          <p:nvPr/>
        </p:nvSpPr>
        <p:spPr bwMode="auto">
          <a:xfrm>
            <a:off x="3964464" y="3317645"/>
            <a:ext cx="4309661" cy="27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96" tIns="54448" rIns="108896" bIns="54448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THANK YOU </a:t>
            </a:r>
            <a:r>
              <a:rPr lang="zh-CN" altLang="en-US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！</a:t>
            </a:r>
          </a:p>
        </p:txBody>
      </p:sp>
      <p:pic>
        <p:nvPicPr>
          <p:cNvPr id="9" name="图片 8" descr="理工社logo矢量图-横排蓝色_1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  <p:bldP spid="2" grpId="0" animBg="1"/>
      <p:bldP spid="3075" grpId="0"/>
      <p:bldP spid="3076" grpId="0" animBg="1"/>
      <p:bldP spid="30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185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087495" y="1917700"/>
            <a:ext cx="4359910" cy="1863725"/>
            <a:chOff x="6437" y="3020"/>
            <a:chExt cx="6866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6437" y="4556"/>
              <a:ext cx="686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系统优化</a:t>
              </a:r>
              <a:endParaRPr lang="zh-CN" altLang="en-US" sz="4800" b="1" kern="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oto Sans S Chinese Medium" panose="020B0600000000000000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427605" y="1557020"/>
            <a:ext cx="7566660" cy="206383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计算机应安装优化系统的软件，这些软件通常具有病毒及木马查杀、漏洞修复、访问控制等功能，代表软件有火绒安全、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安全卫士和腾讯电脑管家等，这些软件都是免费的。</a:t>
            </a: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6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7605" y="4221882"/>
            <a:ext cx="7566660" cy="1060450"/>
          </a:xfrm>
          <a:prstGeom prst="rect">
            <a:avLst/>
          </a:prstGeom>
          <a:solidFill>
            <a:srgbClr val="007FB2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本任务达到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个目的：一是学会病毒及木马查杀， 二是学会修复漏洞，三是会设置访问控制。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673878" y="1224280"/>
            <a:ext cx="3827007" cy="539750"/>
            <a:chOff x="2430" y="1311"/>
            <a:chExt cx="4575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认识木马</a:t>
              </a:r>
            </a:p>
          </p:txBody>
        </p:sp>
      </p:grpSp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7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28" name="图片 27"/>
          <p:cNvPicPr/>
          <p:nvPr/>
        </p:nvPicPr>
        <p:blipFill>
          <a:blip r:embed="rId5"/>
          <a:stretch>
            <a:fillRect/>
          </a:stretch>
        </p:blipFill>
        <p:spPr>
          <a:xfrm>
            <a:off x="1117702" y="2565698"/>
            <a:ext cx="9962945" cy="274202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659942" y="6022079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黑客和被控制计算机示意图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673878" y="1224280"/>
            <a:ext cx="4713702" cy="539750"/>
            <a:chOff x="2430" y="1311"/>
            <a:chExt cx="5635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4967" cy="552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认识系统优化工具软件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8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4670" y="1975485"/>
            <a:ext cx="6144260" cy="4162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659942" y="6237344"/>
            <a:ext cx="297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083B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常见的系统优化工具软件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2311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系统优化</a:t>
            </a: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673878" y="1224280"/>
            <a:ext cx="2139778" cy="539750"/>
            <a:chOff x="2430" y="1311"/>
            <a:chExt cx="2558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Lato Black" panose="020F0A02020204030203" pitchFamily="34" charset="0"/>
                </a:rPr>
                <a:t>3</a:t>
              </a:r>
            </a:p>
          </p:txBody>
        </p:sp>
        <p:sp>
          <p:nvSpPr>
            <p:cNvPr id="68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3098" y="1311"/>
              <a:ext cx="189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  <a:t>9</a:t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79507" y="2927444"/>
            <a:ext cx="7566660" cy="1060450"/>
          </a:xfrm>
          <a:prstGeom prst="rect">
            <a:avLst/>
          </a:prstGeom>
          <a:solidFill>
            <a:srgbClr val="007FB2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根据任务说明的要求，需要一台安装了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Windows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操作系统并连接到互联网的计算机。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2413</Words>
  <Application>Microsoft Office PowerPoint</Application>
  <PresentationFormat>自定义</PresentationFormat>
  <Paragraphs>376</Paragraphs>
  <Slides>44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47" baseType="lpstr"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</dc:title>
  <dc:creator>12sc.taobao.com</dc:creator>
  <cp:lastModifiedBy>admin</cp:lastModifiedBy>
  <cp:revision>275</cp:revision>
  <dcterms:created xsi:type="dcterms:W3CDTF">2015-02-02T06:52:00Z</dcterms:created>
  <dcterms:modified xsi:type="dcterms:W3CDTF">2022-01-04T08:39:37Z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9ECA20B2CEF04D928B9B00A6602BB866</vt:lpwstr>
  </property>
</Properties>
</file>