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2"/>
  </p:sldMasterIdLst>
  <p:notesMasterIdLst>
    <p:notesMasterId r:id="rId66"/>
  </p:notesMasterIdLst>
  <p:sldIdLst>
    <p:sldId id="334" r:id="rId3"/>
    <p:sldId id="335" r:id="rId4"/>
    <p:sldId id="336" r:id="rId5"/>
    <p:sldId id="338" r:id="rId6"/>
    <p:sldId id="339" r:id="rId7"/>
    <p:sldId id="258" r:id="rId8"/>
    <p:sldId id="272" r:id="rId9"/>
    <p:sldId id="342" r:id="rId10"/>
    <p:sldId id="378" r:id="rId11"/>
    <p:sldId id="341" r:id="rId12"/>
    <p:sldId id="377" r:id="rId13"/>
    <p:sldId id="463" r:id="rId14"/>
    <p:sldId id="464" r:id="rId15"/>
    <p:sldId id="466" r:id="rId16"/>
    <p:sldId id="467" r:id="rId17"/>
    <p:sldId id="500" r:id="rId18"/>
    <p:sldId id="379" r:id="rId19"/>
    <p:sldId id="273" r:id="rId20"/>
    <p:sldId id="501" r:id="rId21"/>
    <p:sldId id="502" r:id="rId22"/>
    <p:sldId id="503" r:id="rId23"/>
    <p:sldId id="504" r:id="rId24"/>
    <p:sldId id="505" r:id="rId25"/>
    <p:sldId id="506" r:id="rId26"/>
    <p:sldId id="274" r:id="rId27"/>
    <p:sldId id="381" r:id="rId28"/>
    <p:sldId id="275" r:id="rId29"/>
    <p:sldId id="382" r:id="rId30"/>
    <p:sldId id="430" r:id="rId31"/>
    <p:sldId id="507" r:id="rId32"/>
    <p:sldId id="431" r:id="rId33"/>
    <p:sldId id="508" r:id="rId34"/>
    <p:sldId id="432" r:id="rId35"/>
    <p:sldId id="433" r:id="rId36"/>
    <p:sldId id="540" r:id="rId37"/>
    <p:sldId id="435" r:id="rId38"/>
    <p:sldId id="436" r:id="rId39"/>
    <p:sldId id="437" r:id="rId40"/>
    <p:sldId id="438" r:id="rId41"/>
    <p:sldId id="439" r:id="rId42"/>
    <p:sldId id="541" r:id="rId43"/>
    <p:sldId id="542" r:id="rId44"/>
    <p:sldId id="543" r:id="rId45"/>
    <p:sldId id="440" r:id="rId46"/>
    <p:sldId id="441" r:id="rId47"/>
    <p:sldId id="442" r:id="rId48"/>
    <p:sldId id="443" r:id="rId49"/>
    <p:sldId id="453" r:id="rId50"/>
    <p:sldId id="544" r:id="rId51"/>
    <p:sldId id="545" r:id="rId52"/>
    <p:sldId id="546" r:id="rId53"/>
    <p:sldId id="447" r:id="rId54"/>
    <p:sldId id="448" r:id="rId55"/>
    <p:sldId id="449" r:id="rId56"/>
    <p:sldId id="547" r:id="rId57"/>
    <p:sldId id="450" r:id="rId58"/>
    <p:sldId id="451" r:id="rId59"/>
    <p:sldId id="548" r:id="rId60"/>
    <p:sldId id="549" r:id="rId61"/>
    <p:sldId id="452" r:id="rId62"/>
    <p:sldId id="454" r:id="rId63"/>
    <p:sldId id="455" r:id="rId64"/>
    <p:sldId id="295" r:id="rId65"/>
  </p:sldIdLst>
  <p:sldSz cx="12198350" cy="6859588"/>
  <p:notesSz cx="6858000" cy="9144000"/>
  <p:defaultText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8050" algn="l" defTabSz="1089025" rtl="0" eaLnBrk="1" latinLnBrk="0" hangingPunct="1">
      <a:defRPr sz="2100" kern="1200">
        <a:solidFill>
          <a:schemeClr val="tx1"/>
        </a:solidFill>
        <a:latin typeface="+mn-lt"/>
        <a:ea typeface="+mn-ea"/>
        <a:cs typeface="+mn-cs"/>
      </a:defRPr>
    </a:lvl5pPr>
    <a:lvl6pPr marL="2722245" algn="l" defTabSz="1089025" rtl="0" eaLnBrk="1" latinLnBrk="0" hangingPunct="1">
      <a:defRPr sz="2100" kern="1200">
        <a:solidFill>
          <a:schemeClr val="tx1"/>
        </a:solidFill>
        <a:latin typeface="+mn-lt"/>
        <a:ea typeface="+mn-ea"/>
        <a:cs typeface="+mn-cs"/>
      </a:defRPr>
    </a:lvl6pPr>
    <a:lvl7pPr marL="3267075" algn="l" defTabSz="1089025" rtl="0" eaLnBrk="1" latinLnBrk="0" hangingPunct="1">
      <a:defRPr sz="2100" kern="1200">
        <a:solidFill>
          <a:schemeClr val="tx1"/>
        </a:solidFill>
        <a:latin typeface="+mn-lt"/>
        <a:ea typeface="+mn-ea"/>
        <a:cs typeface="+mn-cs"/>
      </a:defRPr>
    </a:lvl7pPr>
    <a:lvl8pPr marL="3811270" algn="l" defTabSz="1089025" rtl="0" eaLnBrk="1" latinLnBrk="0" hangingPunct="1">
      <a:defRPr sz="2100" kern="1200">
        <a:solidFill>
          <a:schemeClr val="tx1"/>
        </a:solidFill>
        <a:latin typeface="+mn-lt"/>
        <a:ea typeface="+mn-ea"/>
        <a:cs typeface="+mn-cs"/>
      </a:defRPr>
    </a:lvl8pPr>
    <a:lvl9pPr marL="4356100" algn="l" defTabSz="1089025"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34">
          <p15:clr>
            <a:srgbClr val="A4A3A4"/>
          </p15:clr>
        </p15:guide>
        <p15:guide id="2" pos="390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FF"/>
    <a:srgbClr val="007FB2"/>
    <a:srgbClr val="0095CC"/>
    <a:srgbClr val="EEB93A"/>
    <a:srgbClr val="FC3F2C"/>
    <a:srgbClr val="104183"/>
    <a:srgbClr val="4A9E83"/>
    <a:srgbClr val="59B197"/>
    <a:srgbClr val="FC8E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73" autoAdjust="0"/>
    <p:restoredTop sz="60444" autoAdjust="0"/>
  </p:normalViewPr>
  <p:slideViewPr>
    <p:cSldViewPr>
      <p:cViewPr varScale="1">
        <p:scale>
          <a:sx n="56" d="100"/>
          <a:sy n="56" d="100"/>
        </p:scale>
        <p:origin x="72" y="1026"/>
      </p:cViewPr>
      <p:guideLst>
        <p:guide orient="horz" pos="2034"/>
        <p:guide pos="390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t>2022/1/12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1089025" rtl="0" eaLnBrk="1" latinLnBrk="0" hangingPunct="1">
      <a:defRPr sz="1400" kern="1200">
        <a:solidFill>
          <a:schemeClr val="tx1"/>
        </a:solidFill>
        <a:latin typeface="+mn-lt"/>
        <a:ea typeface="+mn-ea"/>
        <a:cs typeface="+mn-cs"/>
      </a:defRPr>
    </a:lvl1pPr>
    <a:lvl2pPr marL="544195" algn="l" defTabSz="1089025" rtl="0" eaLnBrk="1" latinLnBrk="0" hangingPunct="1">
      <a:defRPr sz="1400" kern="1200">
        <a:solidFill>
          <a:schemeClr val="tx1"/>
        </a:solidFill>
        <a:latin typeface="+mn-lt"/>
        <a:ea typeface="+mn-ea"/>
        <a:cs typeface="+mn-cs"/>
      </a:defRPr>
    </a:lvl2pPr>
    <a:lvl3pPr marL="1089025" algn="l" defTabSz="1089025" rtl="0" eaLnBrk="1" latinLnBrk="0" hangingPunct="1">
      <a:defRPr sz="1400" kern="1200">
        <a:solidFill>
          <a:schemeClr val="tx1"/>
        </a:solidFill>
        <a:latin typeface="+mn-lt"/>
        <a:ea typeface="+mn-ea"/>
        <a:cs typeface="+mn-cs"/>
      </a:defRPr>
    </a:lvl3pPr>
    <a:lvl4pPr marL="1633220" algn="l" defTabSz="1089025" rtl="0" eaLnBrk="1" latinLnBrk="0" hangingPunct="1">
      <a:defRPr sz="1400" kern="1200">
        <a:solidFill>
          <a:schemeClr val="tx1"/>
        </a:solidFill>
        <a:latin typeface="+mn-lt"/>
        <a:ea typeface="+mn-ea"/>
        <a:cs typeface="+mn-cs"/>
      </a:defRPr>
    </a:lvl4pPr>
    <a:lvl5pPr marL="2178050" algn="l" defTabSz="1089025" rtl="0" eaLnBrk="1" latinLnBrk="0" hangingPunct="1">
      <a:defRPr sz="1400" kern="1200">
        <a:solidFill>
          <a:schemeClr val="tx1"/>
        </a:solidFill>
        <a:latin typeface="+mn-lt"/>
        <a:ea typeface="+mn-ea"/>
        <a:cs typeface="+mn-cs"/>
      </a:defRPr>
    </a:lvl5pPr>
    <a:lvl6pPr marL="2722245" algn="l" defTabSz="1089025" rtl="0" eaLnBrk="1" latinLnBrk="0" hangingPunct="1">
      <a:defRPr sz="1400" kern="1200">
        <a:solidFill>
          <a:schemeClr val="tx1"/>
        </a:solidFill>
        <a:latin typeface="+mn-lt"/>
        <a:ea typeface="+mn-ea"/>
        <a:cs typeface="+mn-cs"/>
      </a:defRPr>
    </a:lvl6pPr>
    <a:lvl7pPr marL="3267075" algn="l" defTabSz="1089025" rtl="0" eaLnBrk="1" latinLnBrk="0" hangingPunct="1">
      <a:defRPr sz="1400" kern="1200">
        <a:solidFill>
          <a:schemeClr val="tx1"/>
        </a:solidFill>
        <a:latin typeface="+mn-lt"/>
        <a:ea typeface="+mn-ea"/>
        <a:cs typeface="+mn-cs"/>
      </a:defRPr>
    </a:lvl7pPr>
    <a:lvl8pPr marL="3811270" algn="l" defTabSz="1089025" rtl="0" eaLnBrk="1" latinLnBrk="0" hangingPunct="1">
      <a:defRPr sz="1400" kern="1200">
        <a:solidFill>
          <a:schemeClr val="tx1"/>
        </a:solidFill>
        <a:latin typeface="+mn-lt"/>
        <a:ea typeface="+mn-ea"/>
        <a:cs typeface="+mn-cs"/>
      </a:defRPr>
    </a:lvl8pPr>
    <a:lvl9pPr marL="435610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7</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charset="0"/>
                <a:ea typeface="宋体" panose="02010600030101010101" pitchFamily="2" charset="-122"/>
              </a:rPr>
              <a:t>63</a:t>
            </a:fld>
            <a:endParaRPr lang="zh-CN" alt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11067415" y="6381115"/>
            <a:ext cx="865505" cy="360680"/>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2460"/>
            <a:chOff x="0" y="378"/>
            <a:chExt cx="19210" cy="996"/>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066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4" name="矩形 13"/>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8698"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p>
          </p:txBody>
        </p:sp>
        <p:sp>
          <p:nvSpPr>
            <p:cNvPr id="3" name="矩形 2"/>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5" name="矩形 4"/>
            <p:cNvSpPr/>
            <p:nvPr userDrawn="1"/>
          </p:nvSpPr>
          <p:spPr>
            <a:xfrm>
              <a:off x="12587" y="667"/>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rgbClr val="FC3F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FB2"/>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8" name="矩形 17"/>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40" name="矩形 39"/>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8" name="矩形 17"/>
            <p:cNvSpPr/>
            <p:nvPr userDrawn="1"/>
          </p:nvSpPr>
          <p:spPr>
            <a:xfrm>
              <a:off x="12628" y="379"/>
              <a:ext cx="1927"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40" name="矩形 39"/>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p>
          </p:txBody>
        </p:sp>
        <p:sp>
          <p:nvSpPr>
            <p:cNvPr id="13" name="矩形 12"/>
            <p:cNvSpPr/>
            <p:nvPr userDrawn="1"/>
          </p:nvSpPr>
          <p:spPr>
            <a:xfrm>
              <a:off x="1459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任务拓展</a:t>
              </a: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24" name="矩形 23"/>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p>
          </p:txBody>
        </p:sp>
        <p:sp>
          <p:nvSpPr>
            <p:cNvPr id="13" name="矩形 12"/>
            <p:cNvSpPr/>
            <p:nvPr userDrawn="1"/>
          </p:nvSpPr>
          <p:spPr>
            <a:xfrm>
              <a:off x="1459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任务拓展</a:t>
              </a: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24" name="矩形 23"/>
            <p:cNvSpPr/>
            <p:nvPr userDrawn="1"/>
          </p:nvSpPr>
          <p:spPr>
            <a:xfrm>
              <a:off x="16636" y="379"/>
              <a:ext cx="1927" cy="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userDrawn="1"/>
        </p:nvSpPr>
        <p:spPr>
          <a:xfrm>
            <a:off x="9225915" y="47815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11067415" y="6381115"/>
            <a:ext cx="865505" cy="360680"/>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2460"/>
            <a:chOff x="0" y="378"/>
            <a:chExt cx="19210" cy="996"/>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066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4" name="矩形 13"/>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8698"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p>
          </p:txBody>
        </p:sp>
        <p:sp>
          <p:nvSpPr>
            <p:cNvPr id="3" name="矩形 2"/>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5" name="矩形 4"/>
            <p:cNvSpPr/>
            <p:nvPr userDrawn="1"/>
          </p:nvSpPr>
          <p:spPr>
            <a:xfrm>
              <a:off x="12587" y="667"/>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rgbClr val="FC3F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FB2"/>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8" name="矩形 17"/>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40" name="矩形 39"/>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8" name="矩形 17"/>
            <p:cNvSpPr/>
            <p:nvPr userDrawn="1"/>
          </p:nvSpPr>
          <p:spPr>
            <a:xfrm>
              <a:off x="12628" y="379"/>
              <a:ext cx="1927"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40" name="矩形 39"/>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p>
          </p:txBody>
        </p:sp>
        <p:sp>
          <p:nvSpPr>
            <p:cNvPr id="13" name="矩形 12"/>
            <p:cNvSpPr/>
            <p:nvPr userDrawn="1"/>
          </p:nvSpPr>
          <p:spPr>
            <a:xfrm>
              <a:off x="1459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任务拓展</a:t>
              </a: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24" name="矩形 23"/>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2022/1/12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t>2022/1/12</a:t>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 id="2147483729" r:id="rId39"/>
    <p:sldLayoutId id="2147483730" r:id="rId40"/>
    <p:sldLayoutId id="2147483731" r:id="rId4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6.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6.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7.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12.xml"/><Relationship Id="rId5" Type="http://schemas.openxmlformats.org/officeDocument/2006/relationships/slideLayout" Target="../slideLayouts/slideLayout68.xml"/><Relationship Id="rId4"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7.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7.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7.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7.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69.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1.xml"/><Relationship Id="rId5" Type="http://schemas.openxmlformats.org/officeDocument/2006/relationships/image" Target="../media/image27.png"/><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2.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4.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png"/><Relationship Id="rId5" Type="http://schemas.openxmlformats.org/officeDocument/2006/relationships/slideLayout" Target="../slideLayouts/slideLayout12.xml"/><Relationship Id="rId4" Type="http://schemas.openxmlformats.org/officeDocument/2006/relationships/tags" Target="../tags/tag17.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5.jpeg"/></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8.jpe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20.xml"/><Relationship Id="rId5" Type="http://schemas.openxmlformats.org/officeDocument/2006/relationships/image" Target="../media/image42.jpeg"/><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21.xml"/><Relationship Id="rId5" Type="http://schemas.openxmlformats.org/officeDocument/2006/relationships/image" Target="../media/image44.jpeg"/><Relationship Id="rId4" Type="http://schemas.openxmlformats.org/officeDocument/2006/relationships/image" Target="../media/image43.jpe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22.xml"/><Relationship Id="rId5" Type="http://schemas.openxmlformats.org/officeDocument/2006/relationships/image" Target="../media/image46.png"/><Relationship Id="rId4" Type="http://schemas.openxmlformats.org/officeDocument/2006/relationships/image" Target="../media/image45.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tags" Target="../tags/tag23.xml"/><Relationship Id="rId4" Type="http://schemas.openxmlformats.org/officeDocument/2006/relationships/image" Target="../media/image47.png"/></Relationships>
</file>

<file path=ppt/slides/_rels/slide53.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1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4.png"/><Relationship Id="rId5" Type="http://schemas.openxmlformats.org/officeDocument/2006/relationships/slideLayout" Target="../slideLayouts/slideLayout12.xml"/><Relationship Id="rId4" Type="http://schemas.openxmlformats.org/officeDocument/2006/relationships/tags" Target="../tags/tag27.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54.jpeg"/></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56.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image" Target="../media/image3.GIF"/><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slideLayout" Target="../slideLayouts/slideLayout2.xml"/><Relationship Id="rId2" Type="http://schemas.openxmlformats.org/officeDocument/2006/relationships/tags" Target="../tags/tag29.xml"/><Relationship Id="rId16" Type="http://schemas.openxmlformats.org/officeDocument/2006/relationships/tags" Target="../tags/tag43.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tags" Target="../tags/tag42.xml"/><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6.xml"/><Relationship Id="rId1" Type="http://schemas.openxmlformats.org/officeDocument/2006/relationships/tags" Target="../tags/tag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46" y="1809722"/>
            <a:ext cx="12194258" cy="300017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latin typeface="幼圆" panose="02010509060101010101" charset="-122"/>
              <a:ea typeface="幼圆" panose="02010509060101010101" charset="-122"/>
              <a:cs typeface="+mn-ea"/>
              <a:sym typeface="+mn-lt"/>
            </a:endParaRPr>
          </a:p>
        </p:txBody>
      </p:sp>
      <p:sp>
        <p:nvSpPr>
          <p:cNvPr id="32" name="three-books_73757"/>
          <p:cNvSpPr>
            <a:spLocks noChangeAspect="1"/>
          </p:cNvSpPr>
          <p:nvPr/>
        </p:nvSpPr>
        <p:spPr bwMode="auto">
          <a:xfrm>
            <a:off x="328497" y="209589"/>
            <a:ext cx="531593" cy="414097"/>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rgbClr val="007FB2"/>
          </a:solidFill>
          <a:ln>
            <a:noFill/>
          </a:ln>
        </p:spPr>
      </p:sp>
      <p:pic>
        <p:nvPicPr>
          <p:cNvPr id="2" name="图片 1" descr="理工社logo矢量图-横排蓝色_1_"/>
          <p:cNvPicPr>
            <a:picLocks noChangeAspect="1"/>
          </p:cNvPicPr>
          <p:nvPr/>
        </p:nvPicPr>
        <p:blipFill>
          <a:blip r:embed="rId2"/>
          <a:stretch>
            <a:fillRect/>
          </a:stretch>
        </p:blipFill>
        <p:spPr>
          <a:xfrm>
            <a:off x="9343991" y="5540131"/>
            <a:ext cx="2431230" cy="1110821"/>
          </a:xfrm>
          <a:prstGeom prst="rect">
            <a:avLst/>
          </a:prstGeom>
        </p:spPr>
      </p:pic>
      <p:sp>
        <p:nvSpPr>
          <p:cNvPr id="11" name="TextBox 10"/>
          <p:cNvSpPr txBox="1"/>
          <p:nvPr/>
        </p:nvSpPr>
        <p:spPr>
          <a:xfrm>
            <a:off x="6019150" y="2358192"/>
            <a:ext cx="3371204" cy="583565"/>
          </a:xfrm>
          <a:prstGeom prst="rect">
            <a:avLst/>
          </a:prstGeom>
          <a:noFill/>
          <a:extLst>
            <a:ext uri="{909E8E84-426E-40DD-AFC4-6F175D3DCCD1}">
              <a14:hiddenFill xmlns:a14="http://schemas.microsoft.com/office/drawing/2010/main">
                <a:solidFill>
                  <a:srgbClr val="F8481C"/>
                </a:solidFill>
              </a14:hiddenFill>
            </a:ext>
          </a:extLst>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模块一  家庭办公</a:t>
            </a:r>
          </a:p>
        </p:txBody>
      </p:sp>
      <p:sp>
        <p:nvSpPr>
          <p:cNvPr id="12" name="TextBox 11"/>
          <p:cNvSpPr txBox="1"/>
          <p:nvPr/>
        </p:nvSpPr>
        <p:spPr>
          <a:xfrm>
            <a:off x="6009623" y="3046672"/>
            <a:ext cx="5128575" cy="706755"/>
          </a:xfrm>
          <a:prstGeom prst="rect">
            <a:avLst/>
          </a:prstGeom>
          <a:noFill/>
        </p:spPr>
        <p:txBody>
          <a:bodyPr wrap="square" rtlCol="0">
            <a:spAutoFit/>
          </a:bodyPr>
          <a:lstStyle/>
          <a:p>
            <a:r>
              <a:rPr lang="zh-CN" altLang="en-US" sz="4000" b="1" dirty="0">
                <a:solidFill>
                  <a:srgbClr val="FFFF00"/>
                </a:solidFill>
                <a:latin typeface="微软雅黑" panose="020B0503020204020204" pitchFamily="34" charset="-122"/>
                <a:ea typeface="微软雅黑" panose="020B0503020204020204" pitchFamily="34" charset="-122"/>
              </a:rPr>
              <a:t>项目二  日常业务处理</a:t>
            </a:r>
          </a:p>
        </p:txBody>
      </p:sp>
      <p:pic>
        <p:nvPicPr>
          <p:cNvPr id="3" name="图片 2" descr="C:\Users\pjale\Desktop\办公设备图片\src=http___www.12sucai.com_wp-content_uploads_2020_02_1582693303-f144bd2c099429e.jpg&amp;refer=http___www.12sucai.pngsrc=http___www.12sucai.com_wp-content_uploads_2020_02_1582693303-f144bd2c099429e.jpg&amp;refer=http___www.12sucai"/>
          <p:cNvPicPr>
            <a:picLocks noChangeAspect="1"/>
          </p:cNvPicPr>
          <p:nvPr/>
        </p:nvPicPr>
        <p:blipFill>
          <a:blip r:embed="rId3"/>
          <a:srcRect/>
          <a:stretch>
            <a:fillRect/>
          </a:stretch>
        </p:blipFill>
        <p:spPr>
          <a:xfrm>
            <a:off x="-6210" y="1043498"/>
            <a:ext cx="5641114" cy="3760531"/>
          </a:xfrm>
          <a:prstGeom prst="rect">
            <a:avLst/>
          </a:prstGeom>
        </p:spPr>
      </p:pic>
      <p:sp>
        <p:nvSpPr>
          <p:cNvPr id="5" name="Rectangle 20"/>
          <p:cNvSpPr>
            <a:spLocks noChangeArrowheads="1"/>
          </p:cNvSpPr>
          <p:nvPr/>
        </p:nvSpPr>
        <p:spPr bwMode="auto">
          <a:xfrm>
            <a:off x="6099175" y="4005580"/>
            <a:ext cx="779526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文档录入与打印</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图片打印</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任务三</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创意打印</a:t>
            </a:r>
          </a:p>
        </p:txBody>
      </p:sp>
      <p:sp>
        <p:nvSpPr>
          <p:cNvPr id="6" name="Line 21"/>
          <p:cNvSpPr>
            <a:spLocks noChangeShapeType="1"/>
          </p:cNvSpPr>
          <p:nvPr/>
        </p:nvSpPr>
        <p:spPr bwMode="auto">
          <a:xfrm>
            <a:off x="6099451" y="3860557"/>
            <a:ext cx="4932000" cy="0"/>
          </a:xfrm>
          <a:prstGeom prst="line">
            <a:avLst/>
          </a:prstGeom>
          <a:noFill/>
          <a:ln w="12700">
            <a:solidFill>
              <a:srgbClr val="FFFF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75000"/>
                    <a:lumOff val="25000"/>
                  </a:schemeClr>
                </a:solidFill>
              </a:ln>
              <a:solidFill>
                <a:srgbClr val="000000"/>
              </a:solidFill>
              <a:latin typeface="Arial" panose="020B0604020202020204" pitchFamily="34" charset="0"/>
            </a:endParaRPr>
          </a:p>
        </p:txBody>
      </p:sp>
      <p:sp>
        <p:nvSpPr>
          <p:cNvPr id="14" name="TextBox 12">
            <a:extLst>
              <a:ext uri="{FF2B5EF4-FFF2-40B4-BE49-F238E27FC236}">
                <a16:creationId xmlns:a16="http://schemas.microsoft.com/office/drawing/2014/main" id="{7F6DBB36-5E6E-451D-9124-CC891B07CEAD}"/>
              </a:ext>
            </a:extLst>
          </p:cNvPr>
          <p:cNvSpPr txBox="1"/>
          <p:nvPr/>
        </p:nvSpPr>
        <p:spPr>
          <a:xfrm>
            <a:off x="844212" y="205778"/>
            <a:ext cx="4534883" cy="400110"/>
          </a:xfrm>
          <a:prstGeom prst="rect">
            <a:avLst/>
          </a:prstGeom>
          <a:noFill/>
          <a:extLst>
            <a:ext uri="{909E8E84-426E-40DD-AFC4-6F175D3DCCD1}">
              <a14:hiddenFill xmlns:a14="http://schemas.microsoft.com/office/drawing/2010/main">
                <a:solidFill>
                  <a:srgbClr val="007FB2"/>
                </a:solidFill>
              </a14:hiddenFill>
            </a:ext>
          </a:extLst>
        </p:spPr>
        <p:txBody>
          <a:bodyPr wrap="square" rtlCol="0">
            <a:spAutoFit/>
          </a:bodyPr>
          <a:lstStyle/>
          <a:p>
            <a:r>
              <a:rPr sz="2000" dirty="0">
                <a:solidFill>
                  <a:srgbClr val="007FB2"/>
                </a:solidFill>
                <a:latin typeface="微软雅黑" panose="020B0503020204020204" pitchFamily="34" charset="-122"/>
                <a:ea typeface="微软雅黑" panose="020B0503020204020204" pitchFamily="34" charset="-122"/>
              </a:rPr>
              <a:t>《</a:t>
            </a:r>
            <a:r>
              <a:rPr lang="zh-CN" altLang="en-US" sz="2000" dirty="0">
                <a:solidFill>
                  <a:srgbClr val="007FB2"/>
                </a:solidFill>
                <a:latin typeface="微软雅黑" panose="020B0503020204020204" pitchFamily="34" charset="-122"/>
                <a:ea typeface="微软雅黑" panose="020B0503020204020204" pitchFamily="34" charset="-122"/>
              </a:rPr>
              <a:t>办公设备维护与维修（第</a:t>
            </a:r>
            <a:r>
              <a:rPr lang="en-US" altLang="zh-CN" sz="2000" dirty="0">
                <a:solidFill>
                  <a:srgbClr val="007FB2"/>
                </a:solidFill>
                <a:latin typeface="微软雅黑" panose="020B0503020204020204" pitchFamily="34" charset="-122"/>
                <a:ea typeface="微软雅黑" panose="020B0503020204020204" pitchFamily="34" charset="-122"/>
              </a:rPr>
              <a:t>2</a:t>
            </a:r>
            <a:r>
              <a:rPr lang="zh-CN" altLang="en-US" sz="2000" dirty="0">
                <a:solidFill>
                  <a:srgbClr val="007FB2"/>
                </a:solidFill>
                <a:latin typeface="微软雅黑" panose="020B0503020204020204" pitchFamily="34" charset="-122"/>
                <a:ea typeface="微软雅黑" panose="020B0503020204020204" pitchFamily="34" charset="-122"/>
              </a:rPr>
              <a:t>版）</a:t>
            </a:r>
            <a:r>
              <a:rPr sz="2000" dirty="0">
                <a:solidFill>
                  <a:srgbClr val="007FB2"/>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2" presetClass="entr" presetSubtype="8" fill="hold" grpId="1" nodeType="afterEffect">
                                  <p:stCondLst>
                                    <p:cond delay="0"/>
                                  </p:stCondLst>
                                  <p:iterate type="lt">
                                    <p:tmPct val="0"/>
                                  </p:iterate>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2500"/>
                            </p:stCondLst>
                            <p:childTnLst>
                              <p:par>
                                <p:cTn id="21" presetID="1" presetClass="entr" presetSubtype="0" fill="hold" grpId="1" nodeType="afterEffect">
                                  <p:stCondLst>
                                    <p:cond delay="0"/>
                                  </p:stCondLst>
                                  <p:iterate type="lt">
                                    <p:tmAbs val="0"/>
                                  </p:iterate>
                                  <p:childTnLst>
                                    <p:set>
                                      <p:cBhvr>
                                        <p:cTn id="22" dur="1" fill="hold">
                                          <p:stCondLst>
                                            <p:cond delay="499"/>
                                          </p:stCondLst>
                                        </p:cTn>
                                        <p:tgtEl>
                                          <p:spTgt spid="12"/>
                                        </p:tgtEl>
                                        <p:attrNameLst>
                                          <p:attrName>style.visibility</p:attrName>
                                        </p:attrNameLst>
                                      </p:cBhvr>
                                      <p:to>
                                        <p:strVal val="visible"/>
                                      </p:to>
                                    </p:set>
                                  </p:childTnLst>
                                </p:cTn>
                              </p:par>
                            </p:childTnLst>
                          </p:cTn>
                        </p:par>
                        <p:par>
                          <p:cTn id="23" fill="hold">
                            <p:stCondLst>
                              <p:cond delay="30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40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1" bldLvl="0" animBg="1"/>
      <p:bldP spid="12" grpId="0"/>
      <p:bldP spid="12"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1731645" y="1722120"/>
            <a:ext cx="8584565" cy="750570"/>
          </a:xfrm>
          <a:prstGeom prst="rect">
            <a:avLst/>
          </a:prstGeom>
          <a:solidFill>
            <a:schemeClr val="bg1">
              <a:lumMod val="95000"/>
            </a:schemeClr>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10</a:t>
            </a:fld>
            <a:endParaRPr lang="zh-CN" altLang="en-US" sz="1200" b="1">
              <a:solidFill>
                <a:srgbClr val="007FB2"/>
              </a:solidFill>
            </a:endParaRPr>
          </a:p>
        </p:txBody>
      </p:sp>
      <p:sp>
        <p:nvSpPr>
          <p:cNvPr id="2" name="文本框 1"/>
          <p:cNvSpPr txBox="1"/>
          <p:nvPr/>
        </p:nvSpPr>
        <p:spPr>
          <a:xfrm>
            <a:off x="914400" y="1196975"/>
            <a:ext cx="161798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（1）分类</a:t>
            </a:r>
          </a:p>
        </p:txBody>
      </p:sp>
      <p:sp>
        <p:nvSpPr>
          <p:cNvPr id="12" name="文本框 11"/>
          <p:cNvSpPr txBox="1"/>
          <p:nvPr/>
        </p:nvSpPr>
        <p:spPr>
          <a:xfrm>
            <a:off x="1731010" y="1793875"/>
            <a:ext cx="8569325"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根据不同使用场景，打印机分为喷墨打印机、热敏打印机、激光打印机、针式打印机等</a:t>
            </a:r>
          </a:p>
        </p:txBody>
      </p:sp>
      <p:pic>
        <p:nvPicPr>
          <p:cNvPr id="13" name="图片 12"/>
          <p:cNvPicPr>
            <a:picLocks noChangeAspect="1"/>
          </p:cNvPicPr>
          <p:nvPr/>
        </p:nvPicPr>
        <p:blipFill>
          <a:blip r:embed="rId4"/>
          <a:stretch>
            <a:fillRect/>
          </a:stretch>
        </p:blipFill>
        <p:spPr>
          <a:xfrm>
            <a:off x="3390265" y="2493010"/>
            <a:ext cx="5417820" cy="40538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1707515" y="1990725"/>
            <a:ext cx="8584565" cy="750570"/>
          </a:xfrm>
          <a:prstGeom prst="rect">
            <a:avLst/>
          </a:prstGeom>
          <a:solidFill>
            <a:schemeClr val="bg1">
              <a:lumMod val="95000"/>
            </a:schemeClr>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11</a:t>
            </a:fld>
            <a:endParaRPr lang="zh-CN" altLang="en-US" sz="1200" b="1">
              <a:solidFill>
                <a:srgbClr val="007FB2"/>
              </a:solidFill>
            </a:endParaRPr>
          </a:p>
        </p:txBody>
      </p:sp>
      <p:sp>
        <p:nvSpPr>
          <p:cNvPr id="2" name="文本框 1"/>
          <p:cNvSpPr txBox="1"/>
          <p:nvPr/>
        </p:nvSpPr>
        <p:spPr>
          <a:xfrm>
            <a:off x="914400" y="1269365"/>
            <a:ext cx="209613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（2）主要参数</a:t>
            </a:r>
          </a:p>
        </p:txBody>
      </p:sp>
      <p:sp>
        <p:nvSpPr>
          <p:cNvPr id="6" name="文本框 5"/>
          <p:cNvSpPr txBox="1"/>
          <p:nvPr/>
        </p:nvSpPr>
        <p:spPr>
          <a:xfrm>
            <a:off x="1706880" y="2132965"/>
            <a:ext cx="858075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打印机主要的参数有打印分辨率、打印速度、打印幅面等。</a:t>
            </a:r>
          </a:p>
        </p:txBody>
      </p:sp>
      <p:sp>
        <p:nvSpPr>
          <p:cNvPr id="7" name="文本框 6"/>
          <p:cNvSpPr txBox="1"/>
          <p:nvPr/>
        </p:nvSpPr>
        <p:spPr>
          <a:xfrm>
            <a:off x="1706880" y="2924810"/>
            <a:ext cx="8585200" cy="2354491"/>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①打印分辨率。打印机分辨率又称为输出分辨率，通常以“</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dpi</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表示打印分辨率越高，打印输出的效果越精细越逼真，当然输出时间也就越长。</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②</a:t>
            </a:r>
            <a:r>
              <a:rPr lang="zh-CN" altLang="en-US" dirty="0">
                <a:latin typeface="微软雅黑" panose="020B0503020204020204" pitchFamily="34" charset="-122"/>
                <a:ea typeface="微软雅黑" panose="020B0503020204020204" pitchFamily="34" charset="-122"/>
              </a:rPr>
              <a:t>打印速度。打印速度是指打印机每分钟打印输出的纸张页数，单位 “ </a:t>
            </a:r>
            <a:r>
              <a:rPr lang="en-US" altLang="zh-CN" dirty="0">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ｐｍ”，如 ３０ｐｐｍ 代表打印机每分钟可以打印 ３０ 页。</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③打印幅面。</a:t>
            </a:r>
            <a:r>
              <a:rPr lang="zh-CN" altLang="en-US" dirty="0">
                <a:latin typeface="微软雅黑" panose="020B0503020204020204" pitchFamily="34" charset="-122"/>
                <a:ea typeface="微软雅黑" panose="020B0503020204020204" pitchFamily="34" charset="-122"/>
              </a:rPr>
              <a:t>打印幅面是打印机可打印输出的面积，而最大打印幅面就是指打印机所能 打印的最大纸张面积，通常打印幅面有 Ａ３、 Ａ４ 等。</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12</a:t>
            </a:fld>
            <a:endParaRPr lang="zh-CN" altLang="en-US" sz="1200" b="1">
              <a:solidFill>
                <a:srgbClr val="007FB2"/>
              </a:solidFill>
            </a:endParaRPr>
          </a:p>
        </p:txBody>
      </p:sp>
      <p:sp>
        <p:nvSpPr>
          <p:cNvPr id="2" name="文本框 1"/>
          <p:cNvSpPr txBox="1"/>
          <p:nvPr/>
        </p:nvSpPr>
        <p:spPr>
          <a:xfrm>
            <a:off x="914400" y="1269365"/>
            <a:ext cx="209613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）机身结构</a:t>
            </a:r>
          </a:p>
        </p:txBody>
      </p:sp>
      <p:sp>
        <p:nvSpPr>
          <p:cNvPr id="3" name="文本框 2"/>
          <p:cNvSpPr txBox="1"/>
          <p:nvPr/>
        </p:nvSpPr>
        <p:spPr>
          <a:xfrm>
            <a:off x="1707515" y="1845310"/>
            <a:ext cx="8613140" cy="737235"/>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rPr>
              <a:t>打印机的外部主要结构类似，打印机的正面包括进纸盒、出纸盒和电源开关。进纸盒可以根据纸张大小调节卡纸器，提高打印效果。</a:t>
            </a:r>
          </a:p>
        </p:txBody>
      </p:sp>
      <p:pic>
        <p:nvPicPr>
          <p:cNvPr id="46" name="图片 46"/>
          <p:cNvPicPr/>
          <p:nvPr/>
        </p:nvPicPr>
        <p:blipFill>
          <a:blip r:embed="rId4"/>
          <a:stretch>
            <a:fillRect/>
          </a:stretch>
        </p:blipFill>
        <p:spPr>
          <a:xfrm>
            <a:off x="4352925" y="3357245"/>
            <a:ext cx="3322320" cy="2232660"/>
          </a:xfrm>
          <a:prstGeom prst="rect">
            <a:avLst/>
          </a:prstGeom>
        </p:spPr>
      </p:pic>
      <p:cxnSp>
        <p:nvCxnSpPr>
          <p:cNvPr id="177" name="直接连接符 177"/>
          <p:cNvCxnSpPr/>
          <p:nvPr/>
        </p:nvCxnSpPr>
        <p:spPr>
          <a:xfrm flipV="1">
            <a:off x="4443095" y="4509770"/>
            <a:ext cx="58674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76" name="文本框 176"/>
          <p:cNvSpPr txBox="1"/>
          <p:nvPr/>
        </p:nvSpPr>
        <p:spPr>
          <a:xfrm>
            <a:off x="3731260" y="4450080"/>
            <a:ext cx="6934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ct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电源开关</a:t>
            </a:r>
          </a:p>
        </p:txBody>
      </p:sp>
      <p:cxnSp>
        <p:nvCxnSpPr>
          <p:cNvPr id="179" name="直接连接符 179"/>
          <p:cNvCxnSpPr/>
          <p:nvPr/>
        </p:nvCxnSpPr>
        <p:spPr>
          <a:xfrm flipV="1">
            <a:off x="6746875" y="3573145"/>
            <a:ext cx="769620" cy="2057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78" name="文本框 178"/>
          <p:cNvSpPr txBox="1"/>
          <p:nvPr/>
        </p:nvSpPr>
        <p:spPr>
          <a:xfrm>
            <a:off x="7539355" y="3501390"/>
            <a:ext cx="6934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ct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出纸盒托盘</a:t>
            </a:r>
          </a:p>
        </p:txBody>
      </p:sp>
      <p:cxnSp>
        <p:nvCxnSpPr>
          <p:cNvPr id="182" name="直接连接符 182"/>
          <p:cNvCxnSpPr/>
          <p:nvPr/>
        </p:nvCxnSpPr>
        <p:spPr>
          <a:xfrm flipV="1">
            <a:off x="7035165" y="4797425"/>
            <a:ext cx="670560" cy="2057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81" name="文本框 181"/>
          <p:cNvSpPr txBox="1"/>
          <p:nvPr/>
        </p:nvSpPr>
        <p:spPr>
          <a:xfrm>
            <a:off x="7682865" y="4725670"/>
            <a:ext cx="6934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ct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进纸盒托盘</a:t>
            </a:r>
          </a:p>
        </p:txBody>
      </p:sp>
      <p:cxnSp>
        <p:nvCxnSpPr>
          <p:cNvPr id="183" name="直接连接符 183"/>
          <p:cNvCxnSpPr>
            <a:cxnSpLocks noChangeShapeType="1"/>
          </p:cNvCxnSpPr>
          <p:nvPr/>
        </p:nvCxnSpPr>
        <p:spPr bwMode="auto">
          <a:xfrm>
            <a:off x="6675120" y="5301615"/>
            <a:ext cx="601980" cy="143510"/>
          </a:xfrm>
          <a:prstGeom prst="line">
            <a:avLst/>
          </a:prstGeom>
          <a:noFill/>
          <a:ln w="9525">
            <a:solidFill>
              <a:schemeClr val="tx1">
                <a:lumMod val="100000"/>
                <a:lumOff val="0"/>
              </a:schemeClr>
            </a:solidFill>
            <a:round/>
          </a:ln>
          <a:extLst>
            <a:ext uri="{909E8E84-426E-40DD-AFC4-6F175D3DCCD1}">
              <a14:hiddenFill xmlns:a14="http://schemas.microsoft.com/office/drawing/2010/main">
                <a:noFill/>
              </a14:hiddenFill>
            </a:ext>
          </a:extLst>
        </p:spPr>
      </p:cxnSp>
      <p:sp>
        <p:nvSpPr>
          <p:cNvPr id="184" name="文本框 184"/>
          <p:cNvSpPr txBox="1"/>
          <p:nvPr/>
        </p:nvSpPr>
        <p:spPr>
          <a:xfrm>
            <a:off x="7251700" y="5373370"/>
            <a:ext cx="4800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ct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卡纸器</a:t>
            </a:r>
          </a:p>
        </p:txBody>
      </p:sp>
      <p:sp>
        <p:nvSpPr>
          <p:cNvPr id="4" name="文本框 3"/>
          <p:cNvSpPr txBox="1"/>
          <p:nvPr/>
        </p:nvSpPr>
        <p:spPr>
          <a:xfrm>
            <a:off x="5451475" y="5743575"/>
            <a:ext cx="153987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打印机正面</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13</a:t>
            </a:fld>
            <a:endParaRPr lang="zh-CN" altLang="en-US" sz="1200" b="1">
              <a:solidFill>
                <a:srgbClr val="007FB2"/>
              </a:solidFill>
            </a:endParaRPr>
          </a:p>
        </p:txBody>
      </p:sp>
      <p:sp>
        <p:nvSpPr>
          <p:cNvPr id="5" name="文本框 4"/>
          <p:cNvSpPr txBox="1"/>
          <p:nvPr/>
        </p:nvSpPr>
        <p:spPr>
          <a:xfrm>
            <a:off x="2930525" y="1557020"/>
            <a:ext cx="6548120" cy="861774"/>
          </a:xfrm>
          <a:prstGeom prst="rect">
            <a:avLst/>
          </a:prstGeom>
          <a:noFill/>
        </p:spPr>
        <p:txBody>
          <a:bodyPr wrap="square" rtlCol="0" anchor="t">
            <a:spAutoFit/>
          </a:bodyPr>
          <a:lstStyle/>
          <a:p>
            <a:pPr>
              <a:lnSpc>
                <a:spcPts val="2000"/>
              </a:lnSpc>
            </a:pPr>
            <a:r>
              <a:rPr lang="zh-CN" altLang="en-US" dirty="0">
                <a:latin typeface="微软雅黑" panose="020B0503020204020204" pitchFamily="34" charset="-122"/>
                <a:ea typeface="微软雅黑" panose="020B0503020204020204" pitchFamily="34" charset="-122"/>
              </a:rPr>
              <a:t>打印机背面有通用串行总线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Ｕｎｉｖｅｒｓａｌ ＳｅｒｉｄＢｕｓ，ＵＳＢ</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接口、电源线插口。ＵＳＢ 接口直接与计算机进行连接</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8" name="图片 48"/>
          <p:cNvPicPr/>
          <p:nvPr/>
        </p:nvPicPr>
        <p:blipFill>
          <a:blip r:embed="rId4"/>
          <a:stretch>
            <a:fillRect/>
          </a:stretch>
        </p:blipFill>
        <p:spPr>
          <a:xfrm>
            <a:off x="4438015" y="3069273"/>
            <a:ext cx="3322320" cy="1876425"/>
          </a:xfrm>
          <a:prstGeom prst="rect">
            <a:avLst/>
          </a:prstGeom>
        </p:spPr>
      </p:pic>
      <p:cxnSp>
        <p:nvCxnSpPr>
          <p:cNvPr id="173" name="直接连接符 173"/>
          <p:cNvCxnSpPr/>
          <p:nvPr/>
        </p:nvCxnSpPr>
        <p:spPr>
          <a:xfrm flipH="1">
            <a:off x="7684770" y="3213100"/>
            <a:ext cx="360045" cy="17843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75" name="文本框 175"/>
          <p:cNvSpPr txBox="1"/>
          <p:nvPr/>
        </p:nvSpPr>
        <p:spPr>
          <a:xfrm>
            <a:off x="8115935" y="3143250"/>
            <a:ext cx="927100" cy="4298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l"/>
            <a:r>
              <a:rPr lang="en-US" sz="1050" kern="100">
                <a:effectLst/>
                <a:latin typeface="微软雅黑" panose="020B0503020204020204" pitchFamily="34" charset="-122"/>
                <a:ea typeface="微软雅黑" panose="020B0503020204020204" pitchFamily="34" charset="-122"/>
                <a:cs typeface="微软雅黑" panose="020B0503020204020204" pitchFamily="34" charset="-122"/>
              </a:rPr>
              <a:t>USB</a:t>
            </a:r>
            <a:r>
              <a:rPr lang="zh-CN" sz="1050" kern="100">
                <a:effectLst/>
                <a:latin typeface="微软雅黑" panose="020B0503020204020204" pitchFamily="34" charset="-122"/>
                <a:ea typeface="微软雅黑" panose="020B0503020204020204" pitchFamily="34" charset="-122"/>
                <a:cs typeface="微软雅黑" panose="020B0503020204020204" pitchFamily="34" charset="-122"/>
              </a:rPr>
              <a:t>数据线接口</a:t>
            </a:r>
          </a:p>
        </p:txBody>
      </p:sp>
      <p:cxnSp>
        <p:nvCxnSpPr>
          <p:cNvPr id="172" name="直接连接符 172"/>
          <p:cNvCxnSpPr/>
          <p:nvPr/>
        </p:nvCxnSpPr>
        <p:spPr>
          <a:xfrm flipV="1">
            <a:off x="7683500" y="4437380"/>
            <a:ext cx="289560" cy="1447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文本框 171"/>
          <p:cNvSpPr txBox="1"/>
          <p:nvPr/>
        </p:nvSpPr>
        <p:spPr>
          <a:xfrm>
            <a:off x="7973060" y="4365625"/>
            <a:ext cx="6934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ctr"/>
            <a:r>
              <a:rPr lang="zh-CN" sz="1050" kern="100">
                <a:effectLst/>
                <a:latin typeface="微软雅黑" panose="020B0503020204020204" pitchFamily="34" charset="-122"/>
                <a:ea typeface="微软雅黑" panose="020B0503020204020204" pitchFamily="34" charset="-122"/>
                <a:cs typeface="Times New Roman" panose="02020603050405020304" pitchFamily="18" charset="0"/>
              </a:rPr>
              <a:t>电源线插口</a:t>
            </a:r>
          </a:p>
        </p:txBody>
      </p:sp>
      <p:sp>
        <p:nvSpPr>
          <p:cNvPr id="6" name="文本框 5"/>
          <p:cNvSpPr txBox="1"/>
          <p:nvPr/>
        </p:nvSpPr>
        <p:spPr>
          <a:xfrm>
            <a:off x="5305425" y="5805805"/>
            <a:ext cx="166497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打印机背面</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14</a:t>
            </a:fld>
            <a:endParaRPr lang="zh-CN" altLang="en-US" sz="1200" b="1">
              <a:solidFill>
                <a:srgbClr val="007FB2"/>
              </a:solidFill>
            </a:endParaRPr>
          </a:p>
        </p:txBody>
      </p:sp>
      <p:sp>
        <p:nvSpPr>
          <p:cNvPr id="2" name="文本框 1"/>
          <p:cNvSpPr txBox="1"/>
          <p:nvPr/>
        </p:nvSpPr>
        <p:spPr>
          <a:xfrm>
            <a:off x="914400" y="1269365"/>
            <a:ext cx="209613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4</a:t>
            </a:r>
            <a:r>
              <a:rPr lang="zh-CN" altLang="en-US">
                <a:latin typeface="微软雅黑" panose="020B0503020204020204" pitchFamily="34" charset="-122"/>
                <a:ea typeface="微软雅黑" panose="020B0503020204020204" pitchFamily="34" charset="-122"/>
                <a:cs typeface="微软雅黑" panose="020B0503020204020204" pitchFamily="34" charset="-122"/>
              </a:rPr>
              <a:t>）连接线</a:t>
            </a:r>
          </a:p>
        </p:txBody>
      </p:sp>
      <p:sp>
        <p:nvSpPr>
          <p:cNvPr id="5" name="文本框 4"/>
          <p:cNvSpPr txBox="1"/>
          <p:nvPr/>
        </p:nvSpPr>
        <p:spPr>
          <a:xfrm>
            <a:off x="2930525" y="1845310"/>
            <a:ext cx="7237095" cy="737235"/>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打印机连接到计算机有无线连接和有线连接两种方式。有线连接采用的线缆接头主要有USB接口、并口和网线头3种</a:t>
            </a:r>
          </a:p>
        </p:txBody>
      </p:sp>
      <p:pic>
        <p:nvPicPr>
          <p:cNvPr id="49" name="图片 49"/>
          <p:cNvPicPr/>
          <p:nvPr/>
        </p:nvPicPr>
        <p:blipFill>
          <a:blip r:embed="rId4"/>
          <a:stretch>
            <a:fillRect/>
          </a:stretch>
        </p:blipFill>
        <p:spPr>
          <a:xfrm>
            <a:off x="1859280" y="2926080"/>
            <a:ext cx="8970010" cy="1858645"/>
          </a:xfrm>
          <a:prstGeom prst="rect">
            <a:avLst/>
          </a:prstGeom>
        </p:spPr>
      </p:pic>
      <p:sp>
        <p:nvSpPr>
          <p:cNvPr id="7" name="文本框 6"/>
          <p:cNvSpPr txBox="1"/>
          <p:nvPr/>
        </p:nvSpPr>
        <p:spPr>
          <a:xfrm>
            <a:off x="1945640" y="4797425"/>
            <a:ext cx="887412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并口转并口        USB头转USB头      USB头转并口          网线头转网线头</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15</a:t>
            </a:fld>
            <a:endParaRPr lang="zh-CN" altLang="en-US" sz="1200" b="1">
              <a:solidFill>
                <a:srgbClr val="007FB2"/>
              </a:solidFill>
            </a:endParaRPr>
          </a:p>
        </p:txBody>
      </p:sp>
      <p:sp>
        <p:nvSpPr>
          <p:cNvPr id="2" name="文本框 1"/>
          <p:cNvSpPr txBox="1"/>
          <p:nvPr/>
        </p:nvSpPr>
        <p:spPr>
          <a:xfrm>
            <a:off x="914400" y="1269365"/>
            <a:ext cx="209613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5</a:t>
            </a:r>
            <a:r>
              <a:rPr lang="zh-CN" altLang="en-US">
                <a:latin typeface="微软雅黑" panose="020B0503020204020204" pitchFamily="34" charset="-122"/>
                <a:ea typeface="微软雅黑" panose="020B0503020204020204" pitchFamily="34" charset="-122"/>
                <a:cs typeface="微软雅黑" panose="020B0503020204020204" pitchFamily="34" charset="-122"/>
              </a:rPr>
              <a:t>）打印云盒</a:t>
            </a:r>
          </a:p>
        </p:txBody>
      </p:sp>
      <p:sp>
        <p:nvSpPr>
          <p:cNvPr id="3" name="文本框 2"/>
          <p:cNvSpPr txBox="1"/>
          <p:nvPr/>
        </p:nvSpPr>
        <p:spPr>
          <a:xfrm>
            <a:off x="1967230" y="1929765"/>
            <a:ext cx="8510270" cy="106045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打印云盒。又叫打印服务器，连接上打印机后，可以实现手机APP打印、远程打印等功能。知名的打印云盒有钉钉智能打印云盒、wisiyilink打印机服务器、蓝阔等品牌</a:t>
            </a:r>
          </a:p>
        </p:txBody>
      </p:sp>
      <p:pic>
        <p:nvPicPr>
          <p:cNvPr id="6198" name="图片 6198"/>
          <p:cNvPicPr/>
          <p:nvPr/>
        </p:nvPicPr>
        <p:blipFill>
          <a:blip r:embed="rId4" cstate="print">
            <a:extLst>
              <a:ext uri="{28A0092B-C50C-407E-A947-70E740481C1C}">
                <a14:useLocalDpi xmlns:a14="http://schemas.microsoft.com/office/drawing/2010/main" val="0"/>
              </a:ext>
            </a:extLst>
          </a:blip>
          <a:stretch>
            <a:fillRect/>
          </a:stretch>
        </p:blipFill>
        <p:spPr>
          <a:xfrm>
            <a:off x="4370705" y="3069590"/>
            <a:ext cx="3763645" cy="1936115"/>
          </a:xfrm>
          <a:prstGeom prst="rect">
            <a:avLst/>
          </a:prstGeom>
        </p:spPr>
      </p:pic>
      <p:sp>
        <p:nvSpPr>
          <p:cNvPr id="4" name="文本框 3"/>
          <p:cNvSpPr txBox="1"/>
          <p:nvPr/>
        </p:nvSpPr>
        <p:spPr>
          <a:xfrm>
            <a:off x="5666105" y="5373370"/>
            <a:ext cx="132651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打印云盒</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4"/>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27" name="组合 26"/>
          <p:cNvGrpSpPr/>
          <p:nvPr/>
        </p:nvGrpSpPr>
        <p:grpSpPr>
          <a:xfrm>
            <a:off x="1673878" y="1224280"/>
            <a:ext cx="2408296" cy="539750"/>
            <a:chOff x="2430" y="1311"/>
            <a:chExt cx="2879"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4</a:t>
              </a:r>
            </a:p>
          </p:txBody>
        </p:sp>
        <p:sp>
          <p:nvSpPr>
            <p:cNvPr id="68" name="MH_SubTitle_1"/>
            <p:cNvSpPr txBox="1"/>
            <p:nvPr>
              <p:custDataLst>
                <p:tags r:id="rId1"/>
              </p:custDataLst>
            </p:nvPr>
          </p:nvSpPr>
          <p:spPr>
            <a:xfrm>
              <a:off x="3098" y="1311"/>
              <a:ext cx="2211"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16</a:t>
            </a:fld>
            <a:endParaRPr lang="zh-CN" altLang="en-US" sz="1200" b="1">
              <a:solidFill>
                <a:srgbClr val="007FB2"/>
              </a:solidFill>
            </a:endParaRPr>
          </a:p>
        </p:txBody>
      </p:sp>
      <p:sp>
        <p:nvSpPr>
          <p:cNvPr id="5" name="文本框 4"/>
          <p:cNvSpPr txBox="1"/>
          <p:nvPr/>
        </p:nvSpPr>
        <p:spPr>
          <a:xfrm>
            <a:off x="2667000" y="1893570"/>
            <a:ext cx="6674485" cy="414020"/>
          </a:xfrm>
          <a:prstGeom prst="rect">
            <a:avLst/>
          </a:prstGeom>
          <a:noFill/>
        </p:spPr>
        <p:txBody>
          <a:bodyPr wrap="square" rtlCol="0" anchor="t">
            <a:spAutoFit/>
          </a:bodyPr>
          <a:lstStyle/>
          <a:p>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根据任务说明的要求，需要的设备清单如表所示</a:t>
            </a:r>
          </a:p>
        </p:txBody>
      </p:sp>
      <p:pic>
        <p:nvPicPr>
          <p:cNvPr id="3" name="图片 2"/>
          <p:cNvPicPr>
            <a:picLocks noChangeAspect="1"/>
          </p:cNvPicPr>
          <p:nvPr/>
        </p:nvPicPr>
        <p:blipFill>
          <a:blip r:embed="rId5"/>
          <a:stretch>
            <a:fillRect/>
          </a:stretch>
        </p:blipFill>
        <p:spPr>
          <a:xfrm>
            <a:off x="3506470" y="2565400"/>
            <a:ext cx="5363210" cy="32283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7"/>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64" name="组合 163"/>
          <p:cNvGrpSpPr/>
          <p:nvPr/>
        </p:nvGrpSpPr>
        <p:grpSpPr>
          <a:xfrm>
            <a:off x="1309370" y="2334578"/>
            <a:ext cx="9649460" cy="1576869"/>
            <a:chOff x="2062" y="4468"/>
            <a:chExt cx="15196" cy="2483"/>
          </a:xfrm>
        </p:grpSpPr>
        <p:sp>
          <p:nvSpPr>
            <p:cNvPr id="19" name="MH_SubTitle_1"/>
            <p:cNvSpPr txBox="1"/>
            <p:nvPr>
              <p:custDataLst>
                <p:tags r:id="rId1"/>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录入文字</a:t>
              </a:r>
            </a:p>
          </p:txBody>
        </p:sp>
        <p:pic>
          <p:nvPicPr>
            <p:cNvPr id="125" name="图片 1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29" name="组合 128"/>
            <p:cNvGrpSpPr/>
            <p:nvPr/>
          </p:nvGrpSpPr>
          <p:grpSpPr>
            <a:xfrm>
              <a:off x="3252" y="4468"/>
              <a:ext cx="1395" cy="1390"/>
              <a:chOff x="4450933" y="3791953"/>
              <a:chExt cx="1324028" cy="1319782"/>
            </a:xfrm>
          </p:grpSpPr>
          <p:grpSp>
            <p:nvGrpSpPr>
              <p:cNvPr id="64533" name="组合 129"/>
              <p:cNvGrpSpPr/>
              <p:nvPr/>
            </p:nvGrpSpPr>
            <p:grpSpPr>
              <a:xfrm>
                <a:off x="4450933" y="3791953"/>
                <a:ext cx="1319306" cy="1319782"/>
                <a:chOff x="4345444" y="2542859"/>
                <a:chExt cx="1810550" cy="1811205"/>
              </a:xfrm>
            </p:grpSpPr>
            <p:grpSp>
              <p:nvGrpSpPr>
                <p:cNvPr id="132" name="组合 13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4" name="同心圆 13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35" name="椭圆 13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33" name="椭圆 132"/>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26" name="组合 125"/>
            <p:cNvGrpSpPr/>
            <p:nvPr/>
          </p:nvGrpSpPr>
          <p:grpSpPr>
            <a:xfrm>
              <a:off x="7093" y="4522"/>
              <a:ext cx="1395" cy="1390"/>
              <a:chOff x="4450933" y="3791953"/>
              <a:chExt cx="1324028" cy="1319782"/>
            </a:xfrm>
          </p:grpSpPr>
          <p:grpSp>
            <p:nvGrpSpPr>
              <p:cNvPr id="127" name="组合 129"/>
              <p:cNvGrpSpPr/>
              <p:nvPr/>
            </p:nvGrpSpPr>
            <p:grpSpPr>
              <a:xfrm>
                <a:off x="4450933" y="3791953"/>
                <a:ext cx="1319306" cy="1319782"/>
                <a:chOff x="4345444" y="2542859"/>
                <a:chExt cx="1810550" cy="1811205"/>
              </a:xfrm>
            </p:grpSpPr>
            <p:grpSp>
              <p:nvGrpSpPr>
                <p:cNvPr id="128" name="组合 12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0" name="同心圆 12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37" name="椭圆 13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43" name="椭圆 142"/>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44"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45" name="图片 1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13221" y="4805"/>
              <a:ext cx="540" cy="824"/>
            </a:xfrm>
            <a:prstGeom prst="rect">
              <a:avLst/>
            </a:prstGeom>
          </p:spPr>
        </p:pic>
        <p:grpSp>
          <p:nvGrpSpPr>
            <p:cNvPr id="146" name="组合 145"/>
            <p:cNvGrpSpPr/>
            <p:nvPr/>
          </p:nvGrpSpPr>
          <p:grpSpPr>
            <a:xfrm>
              <a:off x="10754" y="4553"/>
              <a:ext cx="1395" cy="1390"/>
              <a:chOff x="4450933" y="3791953"/>
              <a:chExt cx="1324028" cy="1319782"/>
            </a:xfrm>
          </p:grpSpPr>
          <p:grpSp>
            <p:nvGrpSpPr>
              <p:cNvPr id="147" name="组合 129"/>
              <p:cNvGrpSpPr/>
              <p:nvPr/>
            </p:nvGrpSpPr>
            <p:grpSpPr>
              <a:xfrm>
                <a:off x="4450933" y="3791953"/>
                <a:ext cx="1319306" cy="1319782"/>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9" name="同心圆 14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0" name="椭圆 14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1" name="椭圆 150"/>
                <p:cNvSpPr/>
                <p:nvPr/>
              </p:nvSpPr>
              <p:spPr>
                <a:xfrm>
                  <a:off x="4565570" y="2763062"/>
                  <a:ext cx="1370298" cy="1370793"/>
                </a:xfrm>
                <a:prstGeom prst="ellips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2"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03</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53" name="组合 152"/>
            <p:cNvGrpSpPr/>
            <p:nvPr/>
          </p:nvGrpSpPr>
          <p:grpSpPr>
            <a:xfrm>
              <a:off x="14708" y="4607"/>
              <a:ext cx="1395" cy="1390"/>
              <a:chOff x="4450933" y="3791953"/>
              <a:chExt cx="1324028" cy="1319782"/>
            </a:xfrm>
          </p:grpSpPr>
          <p:grpSp>
            <p:nvGrpSpPr>
              <p:cNvPr id="154" name="组合 129"/>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6" name="同心圆 15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7" name="椭圆 15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8" name="椭圆 157"/>
                <p:cNvSpPr/>
                <p:nvPr/>
              </p:nvSpPr>
              <p:spPr>
                <a:xfrm>
                  <a:off x="4565570" y="2763062"/>
                  <a:ext cx="1370298" cy="1370793"/>
                </a:xfrm>
                <a:prstGeom prst="ellipse">
                  <a:avLst/>
                </a:prstGeom>
                <a:solidFill>
                  <a:schemeClr val="accent5">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04</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60" name="图片 15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9360" y="4836"/>
              <a:ext cx="540" cy="824"/>
            </a:xfrm>
            <a:prstGeom prst="rect">
              <a:avLst/>
            </a:prstGeom>
          </p:spPr>
        </p:pic>
        <p:sp>
          <p:nvSpPr>
            <p:cNvPr id="161" name="MH_SubTitle_1"/>
            <p:cNvSpPr txBox="1"/>
            <p:nvPr>
              <p:custDataLst>
                <p:tags r:id="rId2"/>
              </p:custDataLst>
            </p:nvPr>
          </p:nvSpPr>
          <p:spPr>
            <a:xfrm>
              <a:off x="13628" y="6340"/>
              <a:ext cx="3630" cy="611"/>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打印文档</a:t>
              </a:r>
            </a:p>
          </p:txBody>
        </p:sp>
        <p:sp>
          <p:nvSpPr>
            <p:cNvPr id="162" name="MH_SubTitle_1"/>
            <p:cNvSpPr txBox="1"/>
            <p:nvPr>
              <p:custDataLst>
                <p:tags r:id="rId3"/>
              </p:custDataLst>
            </p:nvPr>
          </p:nvSpPr>
          <p:spPr>
            <a:xfrm>
              <a:off x="9772" y="6292"/>
              <a:ext cx="3353" cy="622"/>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安装打印机驱动</a:t>
              </a:r>
            </a:p>
          </p:txBody>
        </p:sp>
        <p:sp>
          <p:nvSpPr>
            <p:cNvPr id="163" name="MH_SubTitle_1"/>
            <p:cNvSpPr txBox="1"/>
            <p:nvPr>
              <p:custDataLst>
                <p:tags r:id="rId4"/>
              </p:custDataLst>
            </p:nvPr>
          </p:nvSpPr>
          <p:spPr>
            <a:xfrm>
              <a:off x="6165" y="6224"/>
              <a:ext cx="322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连接打印机</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17</a:t>
            </a:fld>
            <a:endParaRPr lang="zh-CN" altLang="en-US" sz="1200" b="1">
              <a:solidFill>
                <a:srgbClr val="007FB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06695" y="1845310"/>
            <a:ext cx="197993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录入文字</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18</a:t>
            </a:fld>
            <a:endParaRPr lang="zh-CN" altLang="en-US" sz="1200" b="1">
              <a:solidFill>
                <a:srgbClr val="007FB2"/>
              </a:solidFill>
            </a:endParaRPr>
          </a:p>
        </p:txBody>
      </p:sp>
      <p:pic>
        <p:nvPicPr>
          <p:cNvPr id="6207" name="图片 62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0713" y="3789363"/>
            <a:ext cx="2665095" cy="1453515"/>
          </a:xfrm>
          <a:prstGeom prst="rect">
            <a:avLst/>
          </a:prstGeom>
          <a:ln>
            <a:solidFill>
              <a:schemeClr val="tx1"/>
            </a:solidFill>
          </a:ln>
        </p:spPr>
      </p:pic>
      <p:pic>
        <p:nvPicPr>
          <p:cNvPr id="668" name="图片 66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6785" y="3770630"/>
            <a:ext cx="2336800" cy="1490980"/>
          </a:xfrm>
          <a:prstGeom prst="rect">
            <a:avLst/>
          </a:prstGeom>
        </p:spPr>
      </p:pic>
      <p:sp>
        <p:nvSpPr>
          <p:cNvPr id="5" name="文本框 4"/>
          <p:cNvSpPr txBox="1"/>
          <p:nvPr/>
        </p:nvSpPr>
        <p:spPr>
          <a:xfrm>
            <a:off x="1007110" y="2349500"/>
            <a:ext cx="105791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为了提高文字录入效率，李明采用讯飞输入法的语音输入功能，以及QQ屏幕视图功能。</a:t>
            </a:r>
          </a:p>
        </p:txBody>
      </p:sp>
      <p:sp>
        <p:nvSpPr>
          <p:cNvPr id="6" name="文本框 5"/>
          <p:cNvSpPr txBox="1"/>
          <p:nvPr/>
        </p:nvSpPr>
        <p:spPr>
          <a:xfrm>
            <a:off x="1058545" y="2894965"/>
            <a:ext cx="1021207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（1）下载安装。登陆讯飞官网，下载并安全Windows版讯飞输入法，如图所示。</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06695" y="1845310"/>
            <a:ext cx="197993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录入文字</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19</a:t>
            </a:fld>
            <a:endParaRPr lang="zh-CN" altLang="en-US" sz="1200" b="1">
              <a:solidFill>
                <a:srgbClr val="007FB2"/>
              </a:solidFill>
            </a:endParaRPr>
          </a:p>
        </p:txBody>
      </p:sp>
      <p:pic>
        <p:nvPicPr>
          <p:cNvPr id="673" name="图片 6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6470" y="4293870"/>
            <a:ext cx="5909945" cy="2203450"/>
          </a:xfrm>
          <a:prstGeom prst="rect">
            <a:avLst/>
          </a:prstGeom>
          <a:ln>
            <a:solidFill>
              <a:schemeClr val="tx1"/>
            </a:solidFill>
          </a:ln>
        </p:spPr>
      </p:pic>
      <p:sp>
        <p:nvSpPr>
          <p:cNvPr id="6" name="文本框 5"/>
          <p:cNvSpPr txBox="1"/>
          <p:nvPr/>
        </p:nvSpPr>
        <p:spPr>
          <a:xfrm>
            <a:off x="835025" y="2576195"/>
            <a:ext cx="1087183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（2）语音输入。打开简历文档，然后选择讯飞输入法，启用语音功能，用麦克风录入语音</a:t>
            </a:r>
          </a:p>
        </p:txBody>
      </p:sp>
      <p:sp>
        <p:nvSpPr>
          <p:cNvPr id="8" name="文本框 7"/>
          <p:cNvSpPr txBox="1"/>
          <p:nvPr/>
        </p:nvSpPr>
        <p:spPr>
          <a:xfrm>
            <a:off x="838200" y="3141345"/>
            <a:ext cx="1062355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（3）QQ屏幕识图。浏览器搜索到的一些参考文字不能复制，还有些文字是以图片的形式呈现，此时打开QQ聊天窗口，选择屏幕视图功能，截取需要识别的文字</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9"/>
          <p:cNvSpPr txBox="1">
            <a:spLocks noChangeArrowheads="1"/>
          </p:cNvSpPr>
          <p:nvPr/>
        </p:nvSpPr>
        <p:spPr bwMode="auto">
          <a:xfrm>
            <a:off x="4857516" y="2387600"/>
            <a:ext cx="6807835"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508000" eaLnBrk="1" fontAlgn="auto" hangingPunct="1">
              <a:lnSpc>
                <a:spcPct val="150000"/>
              </a:lnSpc>
              <a:spcBef>
                <a:spcPct val="0"/>
              </a:spcBef>
              <a:buFontTx/>
              <a:buNone/>
              <a:extLst>
                <a:ext uri="{35155182-B16C-46BC-9424-99874614C6A1}">
                  <wpsdc:indentchars xmlns="" xmlns:wpsdc="http://www.wps.cn/officeDocument/2017/drawingmlCustomData" val="200" checksum="282533468"/>
                </a:ext>
              </a:extLst>
            </a:pPr>
            <a:r>
              <a:rPr lang="zh-CN" altLang="en-US" dirty="0">
                <a:solidFill>
                  <a:schemeClr val="tx1"/>
                </a:solidFill>
                <a:latin typeface="微软雅黑" panose="020B0503020204020204" pitchFamily="34" charset="-122"/>
              </a:rPr>
              <a:t>李明快毕业了，为了应聘，精心制作了一份简历，用家里的打印机打印出来，还用喷墨打印机打印了一张彩色的生活照；期间还用热转印技术为班上的篮球队制作了篮球服。</a:t>
            </a: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2680" cy="582930"/>
            <a:chOff x="576" y="935"/>
            <a:chExt cx="3768" cy="918"/>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496"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项目概述</a:t>
              </a:r>
            </a:p>
          </p:txBody>
        </p:sp>
      </p:grpSp>
      <p:sp>
        <p:nvSpPr>
          <p:cNvPr id="7" name="五边形 6"/>
          <p:cNvSpPr/>
          <p:nvPr/>
        </p:nvSpPr>
        <p:spPr>
          <a:xfrm>
            <a:off x="0" y="0"/>
            <a:ext cx="4134678" cy="68580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0" y="1669705"/>
            <a:ext cx="3445565" cy="3445565"/>
          </a:xfrm>
          <a:prstGeom prst="rect">
            <a:avLst/>
          </a:prstGeom>
        </p:spPr>
      </p:pic>
      <p:sp>
        <p:nvSpPr>
          <p:cNvPr id="17" name="任意多边形 16"/>
          <p:cNvSpPr/>
          <p:nvPr/>
        </p:nvSpPr>
        <p:spPr>
          <a:xfrm rot="5400000">
            <a:off x="4677410" y="1468120"/>
            <a:ext cx="288290" cy="32448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任意多边形 18"/>
          <p:cNvSpPr/>
          <p:nvPr/>
        </p:nvSpPr>
        <p:spPr>
          <a:xfrm rot="16200000">
            <a:off x="11324590" y="4911090"/>
            <a:ext cx="320675" cy="28638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t>2</a:t>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P spid="36" grpId="0" autoUpdateAnimBg="0"/>
      <p:bldP spid="17"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06695" y="1845310"/>
            <a:ext cx="197993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连接打印机</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20</a:t>
            </a:fld>
            <a:endParaRPr lang="zh-CN" altLang="en-US" sz="1200" b="1">
              <a:solidFill>
                <a:srgbClr val="007FB2"/>
              </a:solidFill>
            </a:endParaRPr>
          </a:p>
        </p:txBody>
      </p:sp>
      <p:sp>
        <p:nvSpPr>
          <p:cNvPr id="5" name="文本框 4"/>
          <p:cNvSpPr txBox="1"/>
          <p:nvPr/>
        </p:nvSpPr>
        <p:spPr>
          <a:xfrm>
            <a:off x="842645" y="2349500"/>
            <a:ext cx="1002411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（1）按照图1.2.2的方式将USB连接线的两端分别接入台式计算机和打印机的USB口。</a:t>
            </a:r>
          </a:p>
        </p:txBody>
      </p:sp>
      <p:sp>
        <p:nvSpPr>
          <p:cNvPr id="6" name="文本框 5"/>
          <p:cNvSpPr txBox="1"/>
          <p:nvPr/>
        </p:nvSpPr>
        <p:spPr>
          <a:xfrm>
            <a:off x="842645" y="2997200"/>
            <a:ext cx="10191115" cy="737235"/>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（2）将电源线接入打印机的电源插口，打开电源开关，此时打印机的2个指示灯会不断闪烁，随后亮绿灯，此时打印机处于待机状态。</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06695" y="1845310"/>
            <a:ext cx="25222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安装打印机驱动</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21</a:t>
            </a:fld>
            <a:endParaRPr lang="zh-CN" altLang="en-US" sz="1200" b="1">
              <a:solidFill>
                <a:srgbClr val="007FB2"/>
              </a:solidFill>
            </a:endParaRPr>
          </a:p>
        </p:txBody>
      </p:sp>
      <p:sp>
        <p:nvSpPr>
          <p:cNvPr id="6" name="文本框 5"/>
          <p:cNvSpPr txBox="1"/>
          <p:nvPr/>
        </p:nvSpPr>
        <p:spPr>
          <a:xfrm>
            <a:off x="837565" y="2576195"/>
            <a:ext cx="111887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（1）使用配送光盘或在官网下载驱动程序。运行驱动安装程序，依据提示完成驱动程序安装。</a:t>
            </a:r>
          </a:p>
        </p:txBody>
      </p:sp>
      <p:sp>
        <p:nvSpPr>
          <p:cNvPr id="7" name="文本框 6"/>
          <p:cNvSpPr txBox="1"/>
          <p:nvPr/>
        </p:nvSpPr>
        <p:spPr>
          <a:xfrm>
            <a:off x="837565" y="2997835"/>
            <a:ext cx="11166475"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（2）单击【开始菜单】-【设备和打印机】，对刚装的打印机右击选择【属性】，选择【打印测试页】，打印出测试页表示打印机安装成功</a:t>
            </a:r>
          </a:p>
        </p:txBody>
      </p:sp>
      <p:pic>
        <p:nvPicPr>
          <p:cNvPr id="66" name="图片 66" descr="怎样安装打印机"/>
          <p:cNvPicPr>
            <a:picLocks noChangeAspect="1" noChangeArrowheads="1"/>
          </p:cNvPicPr>
          <p:nvPr/>
        </p:nvPicPr>
        <p:blipFill>
          <a:blip r:embed="rId4" cstate="print"/>
          <a:srcRect l="1260" t="6612" r="1682" b="1306"/>
          <a:stretch>
            <a:fillRect/>
          </a:stretch>
        </p:blipFill>
        <p:spPr>
          <a:xfrm>
            <a:off x="4308475" y="3794125"/>
            <a:ext cx="3520440" cy="2971800"/>
          </a:xfrm>
          <a:prstGeom prst="rect">
            <a:avLst/>
          </a:prstGeom>
          <a:noFill/>
          <a:ln>
            <a:solidFill>
              <a:schemeClr val="tx1"/>
            </a:solid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06695" y="1845310"/>
            <a:ext cx="25222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打印文档</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22</a:t>
            </a:fld>
            <a:endParaRPr lang="zh-CN" altLang="en-US" sz="1200" b="1">
              <a:solidFill>
                <a:srgbClr val="007FB2"/>
              </a:solidFill>
            </a:endParaRPr>
          </a:p>
        </p:txBody>
      </p:sp>
      <p:sp>
        <p:nvSpPr>
          <p:cNvPr id="2" name="文本框 1"/>
          <p:cNvSpPr txBox="1"/>
          <p:nvPr/>
        </p:nvSpPr>
        <p:spPr>
          <a:xfrm>
            <a:off x="2032000" y="2493010"/>
            <a:ext cx="907161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（1）将A4标准的打印纸放入打印机的进纸盒中，用Word打开自荐书文档</a:t>
            </a:r>
          </a:p>
        </p:txBody>
      </p:sp>
      <p:pic>
        <p:nvPicPr>
          <p:cNvPr id="67"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66515" y="3285490"/>
            <a:ext cx="5274310" cy="2787650"/>
          </a:xfrm>
          <a:prstGeom prst="rect">
            <a:avLst/>
          </a:prstGeom>
          <a:ln>
            <a:solidFill>
              <a:schemeClr val="tx1">
                <a:lumMod val="95000"/>
                <a:lumOff val="5000"/>
              </a:schemeClr>
            </a:solid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06695" y="1845310"/>
            <a:ext cx="25222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打印文档</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23</a:t>
            </a:fld>
            <a:endParaRPr lang="zh-CN" altLang="en-US" sz="1200" b="1">
              <a:solidFill>
                <a:srgbClr val="007FB2"/>
              </a:solidFill>
            </a:endParaRPr>
          </a:p>
        </p:txBody>
      </p:sp>
      <p:sp>
        <p:nvSpPr>
          <p:cNvPr id="3" name="文本框 2"/>
          <p:cNvSpPr txBox="1"/>
          <p:nvPr/>
        </p:nvSpPr>
        <p:spPr>
          <a:xfrm>
            <a:off x="1946910" y="2737485"/>
            <a:ext cx="911987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（2）单击【文件】-【打印】，或使用快捷键Ctrl+【P】打开打印选项菜单</a:t>
            </a:r>
          </a:p>
        </p:txBody>
      </p:sp>
      <p:pic>
        <p:nvPicPr>
          <p:cNvPr id="68"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0795" y="3327718"/>
            <a:ext cx="2918460" cy="3053715"/>
          </a:xfrm>
          <a:prstGeom prst="rect">
            <a:avLst/>
          </a:prstGeom>
          <a:ln>
            <a:solidFill>
              <a:schemeClr val="tx1">
                <a:lumMod val="95000"/>
                <a:lumOff val="5000"/>
              </a:schemeClr>
            </a:solid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5379085" y="1341755"/>
            <a:ext cx="252222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a:t>
            </a:r>
            <a:r>
              <a:rPr lang="zh-CN" altLang="en-US"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打印文档</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24</a:t>
            </a:fld>
            <a:endParaRPr lang="zh-CN" altLang="en-US" sz="1200" b="1">
              <a:solidFill>
                <a:srgbClr val="007FB2"/>
              </a:solidFill>
            </a:endParaRPr>
          </a:p>
        </p:txBody>
      </p:sp>
      <p:sp>
        <p:nvSpPr>
          <p:cNvPr id="2" name="文本框 1"/>
          <p:cNvSpPr txBox="1"/>
          <p:nvPr/>
        </p:nvSpPr>
        <p:spPr>
          <a:xfrm>
            <a:off x="1274445" y="1845310"/>
            <a:ext cx="1047496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（3）设置打印机参数。依次设置【打印份数】，选择【打印机】，输入打印的【页码范围】，打印的【纸张大小】，设置好后选择【打印】</a:t>
            </a:r>
          </a:p>
        </p:txBody>
      </p:sp>
      <p:pic>
        <p:nvPicPr>
          <p:cNvPr id="69" name="图片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5460" y="2565400"/>
            <a:ext cx="3040380" cy="4160520"/>
          </a:xfrm>
          <a:prstGeom prst="rect">
            <a:avLst/>
          </a:prstGeom>
          <a:ln>
            <a:solidFill>
              <a:schemeClr val="tx1"/>
            </a:solidFill>
          </a:ln>
        </p:spPr>
      </p:pic>
      <p:sp>
        <p:nvSpPr>
          <p:cNvPr id="4" name="文本框 3"/>
          <p:cNvSpPr txBox="1"/>
          <p:nvPr/>
        </p:nvSpPr>
        <p:spPr>
          <a:xfrm>
            <a:off x="5162550" y="3951605"/>
            <a:ext cx="6364605"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随后打印机自动打印自荐书，通过上面4步，即可完成文档录入与打印的操作，如果需要输出电子版的个人简历，最好保存为PDF格式。</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770573" y="2060258"/>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任务说明</a:t>
            </a:r>
          </a:p>
        </p:txBody>
      </p:sp>
      <p:sp>
        <p:nvSpPr>
          <p:cNvPr id="91" name="标题2"/>
          <p:cNvSpPr>
            <a:spLocks noChangeArrowheads="1"/>
          </p:cNvSpPr>
          <p:nvPr/>
        </p:nvSpPr>
        <p:spPr bwMode="gray">
          <a:xfrm>
            <a:off x="626745" y="1268730"/>
            <a:ext cx="3745230" cy="522605"/>
          </a:xfrm>
          <a:prstGeom prst="roundRect">
            <a:avLst>
              <a:gd name="adj" fmla="val 11921"/>
            </a:avLst>
          </a:prstGeom>
          <a:solidFill>
            <a:srgbClr val="ED7D3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20000"/>
              </a:lnSpc>
              <a:buClr>
                <a:srgbClr val="414455"/>
              </a:buClr>
            </a:pP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拓展任务：使用打印云盒</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25</a:t>
            </a:fld>
            <a:endParaRPr lang="zh-CN" altLang="en-US" sz="1200" b="1">
              <a:solidFill>
                <a:srgbClr val="007FB2"/>
              </a:solidFill>
            </a:endParaRPr>
          </a:p>
        </p:txBody>
      </p:sp>
      <p:sp>
        <p:nvSpPr>
          <p:cNvPr id="2" name="文本框 1"/>
          <p:cNvSpPr txBox="1"/>
          <p:nvPr/>
        </p:nvSpPr>
        <p:spPr>
          <a:xfrm>
            <a:off x="2377440" y="2576195"/>
            <a:ext cx="988885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朋友给李明推荐打印云盒，当打印机连接上打印云盒后，可以实现手机远程打印。</a:t>
            </a:r>
          </a:p>
        </p:txBody>
      </p:sp>
      <p:pic>
        <p:nvPicPr>
          <p:cNvPr id="3" name="图片 3"/>
          <p:cNvPicPr>
            <a:picLocks noChangeAspect="1"/>
          </p:cNvPicPr>
          <p:nvPr/>
        </p:nvPicPr>
        <p:blipFill>
          <a:blip r:embed="rId4"/>
          <a:stretch>
            <a:fillRect/>
          </a:stretch>
        </p:blipFill>
        <p:spPr>
          <a:xfrm>
            <a:off x="3290570" y="3501390"/>
            <a:ext cx="7315835" cy="2638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770573" y="2060258"/>
            <a:ext cx="177863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操作提示</a:t>
            </a:r>
          </a:p>
        </p:txBody>
      </p:sp>
      <p:sp>
        <p:nvSpPr>
          <p:cNvPr id="91" name="标题2"/>
          <p:cNvSpPr>
            <a:spLocks noChangeArrowheads="1"/>
          </p:cNvSpPr>
          <p:nvPr/>
        </p:nvSpPr>
        <p:spPr bwMode="gray">
          <a:xfrm>
            <a:off x="626745" y="1268730"/>
            <a:ext cx="3670935" cy="522605"/>
          </a:xfrm>
          <a:prstGeom prst="roundRect">
            <a:avLst>
              <a:gd name="adj" fmla="val 11921"/>
            </a:avLst>
          </a:prstGeom>
          <a:solidFill>
            <a:srgbClr val="ED7D3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20000"/>
              </a:lnSpc>
              <a:buClr>
                <a:srgbClr val="414455"/>
              </a:buClr>
            </a:pP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拓展任务：使用打印云盒</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26</a:t>
            </a:fld>
            <a:endParaRPr lang="zh-CN" altLang="en-US" sz="1200" b="1">
              <a:solidFill>
                <a:srgbClr val="007FB2"/>
              </a:solidFill>
            </a:endParaRPr>
          </a:p>
        </p:txBody>
      </p:sp>
      <p:sp>
        <p:nvSpPr>
          <p:cNvPr id="3" name="文本框 2"/>
          <p:cNvSpPr txBox="1"/>
          <p:nvPr/>
        </p:nvSpPr>
        <p:spPr>
          <a:xfrm>
            <a:off x="2714625" y="2709545"/>
            <a:ext cx="6376035"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（1）连接设备。根据示意图连接设备，并接通电源。</a:t>
            </a:r>
          </a:p>
          <a:p>
            <a:r>
              <a:rPr lang="zh-CN" altLang="en-US">
                <a:latin typeface="微软雅黑" panose="020B0503020204020204" pitchFamily="34" charset="-122"/>
                <a:ea typeface="微软雅黑" panose="020B0503020204020204" pitchFamily="34" charset="-122"/>
                <a:cs typeface="微软雅黑" panose="020B0503020204020204" pitchFamily="34" charset="-122"/>
              </a:rPr>
              <a:t>（2）设置打印云盒。在手机上安装打印云盒的APP，然后依据使用说明书连接打印机，最后进行打印测试。</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1"/>
          <p:cNvSpPr txBox="1"/>
          <p:nvPr/>
        </p:nvSpPr>
        <p:spPr>
          <a:xfrm>
            <a:off x="1468590" y="333450"/>
            <a:ext cx="30168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批量文稿复印</a:t>
            </a:r>
          </a:p>
        </p:txBody>
      </p:sp>
      <p:pic>
        <p:nvPicPr>
          <p:cNvPr id="33" name="图片 32"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95" name="组合 94"/>
          <p:cNvGrpSpPr/>
          <p:nvPr/>
        </p:nvGrpSpPr>
        <p:grpSpPr>
          <a:xfrm>
            <a:off x="66675" y="1511300"/>
            <a:ext cx="12132310" cy="4593392"/>
            <a:chOff x="1655" y="1642"/>
            <a:chExt cx="13271" cy="7186"/>
          </a:xfrm>
        </p:grpSpPr>
        <p:sp>
          <p:nvSpPr>
            <p:cNvPr id="34" name="圆角矩形 33"/>
            <p:cNvSpPr/>
            <p:nvPr/>
          </p:nvSpPr>
          <p:spPr>
            <a:xfrm>
              <a:off x="1655" y="2904"/>
              <a:ext cx="13113" cy="5924"/>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sp>
          <p:nvSpPr>
            <p:cNvPr id="35" name="圆角矩形 34"/>
            <p:cNvSpPr/>
            <p:nvPr/>
          </p:nvSpPr>
          <p:spPr>
            <a:xfrm>
              <a:off x="2753" y="1642"/>
              <a:ext cx="9861" cy="1312"/>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打印机日常使用和维护</a:t>
              </a: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75" name="TextBox 57"/>
            <p:cNvSpPr txBox="1"/>
            <p:nvPr/>
          </p:nvSpPr>
          <p:spPr>
            <a:xfrm>
              <a:off x="1655" y="3145"/>
              <a:ext cx="13271" cy="5358"/>
            </a:xfrm>
            <a:prstGeom prst="rect">
              <a:avLst/>
            </a:prstGeom>
            <a:noFill/>
          </p:spPr>
          <p:txBody>
            <a:bodyPr wrap="square" rtlCol="0">
              <a:spAutoFit/>
            </a:bodyPr>
            <a:lstStyle/>
            <a:p>
              <a:pPr marR="0" indent="0" defTabSz="914400" fontAlgn="auto">
                <a:lnSpc>
                  <a:spcPts val="2600"/>
                </a:lnSpc>
                <a:spcBef>
                  <a:spcPts val="0"/>
                </a:spcBef>
                <a:spcAft>
                  <a:spcPts val="0"/>
                </a:spcAft>
                <a:buClrTx/>
                <a:buSzTx/>
                <a:buFontTx/>
                <a:defRPr/>
              </a:pPr>
              <a:r>
                <a:rPr kumimoji="0" lang="en-US" altLang="zh-CN" sz="18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18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1．打印机工作的正常温度范围是10℃—35℃，正常湿度范围是30％—80％，工作环境应保持干净，远离电磁场振源和噪音。</a:t>
              </a:r>
            </a:p>
            <a:p>
              <a:pPr marR="0" indent="0" defTabSz="914400" fontAlgn="auto">
                <a:lnSpc>
                  <a:spcPts val="2600"/>
                </a:lnSpc>
                <a:spcBef>
                  <a:spcPts val="0"/>
                </a:spcBef>
                <a:spcAft>
                  <a:spcPts val="0"/>
                </a:spcAft>
                <a:buClrTx/>
                <a:buSzTx/>
                <a:buFontTx/>
                <a:defRPr/>
              </a:pPr>
              <a:r>
                <a:rPr kumimoji="0" lang="zh-CN" altLang="en-US" sz="18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2．尽可能地减少灰尘。常用稀释的中性洗涤剂中浸泡过的软布擦拭打印机机壳，以保证机壳良好的清洁度，定期清除机内的纸屑、灰尘等赃物。</a:t>
              </a:r>
            </a:p>
            <a:p>
              <a:pPr marR="0" indent="0" defTabSz="914400" fontAlgn="auto">
                <a:lnSpc>
                  <a:spcPts val="2600"/>
                </a:lnSpc>
                <a:spcBef>
                  <a:spcPts val="0"/>
                </a:spcBef>
                <a:spcAft>
                  <a:spcPts val="0"/>
                </a:spcAft>
                <a:buClrTx/>
                <a:buSzTx/>
                <a:buFontTx/>
                <a:defRPr/>
              </a:pPr>
              <a:r>
                <a:rPr kumimoji="0" lang="zh-CN" altLang="en-US" sz="18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3．打印机上面勿放其他物品，尤其是金属物品和液体物品，如大头针、回行针、水杯、饮料等，以免掉入打印机内，造成机内部件损坏。</a:t>
              </a:r>
            </a:p>
            <a:p>
              <a:pPr marR="0" indent="0" defTabSz="914400" fontAlgn="auto">
                <a:lnSpc>
                  <a:spcPts val="2600"/>
                </a:lnSpc>
                <a:spcBef>
                  <a:spcPts val="0"/>
                </a:spcBef>
                <a:spcAft>
                  <a:spcPts val="0"/>
                </a:spcAft>
                <a:buClrTx/>
                <a:buSzTx/>
                <a:buFontTx/>
                <a:defRPr/>
              </a:pPr>
              <a:r>
                <a:rPr kumimoji="0" lang="zh-CN" altLang="en-US" sz="18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4．正确的开关机顺序是先开计算机，再开打印机等其他外设；关机顺序应当先关打印机，再关计算机。每次开机、关机、再开机之间要有20秒以上的时间间隔，每次结束工作时要挨个关掉设备电源，最后关总开关。</a:t>
              </a:r>
            </a:p>
            <a:p>
              <a:pPr marR="0" indent="0" defTabSz="914400" fontAlgn="auto">
                <a:lnSpc>
                  <a:spcPts val="2600"/>
                </a:lnSpc>
                <a:spcBef>
                  <a:spcPts val="0"/>
                </a:spcBef>
                <a:spcAft>
                  <a:spcPts val="0"/>
                </a:spcAft>
                <a:buClrTx/>
                <a:buSzTx/>
                <a:buFontTx/>
                <a:defRPr/>
              </a:pPr>
              <a:r>
                <a:rPr kumimoji="0" lang="zh-CN" altLang="en-US" sz="1800" b="0" i="0" kern="0" spc="100" baseline="0" noProof="0" dirty="0">
                  <a:solidFill>
                    <a:srgbClr val="007FB2"/>
                  </a:solidFill>
                  <a:uFillTx/>
                  <a:latin typeface="微软雅黑" panose="020B0503020204020204" pitchFamily="34" charset="-122"/>
                  <a:ea typeface="微软雅黑" panose="020B0503020204020204" pitchFamily="34" charset="-122"/>
                  <a:cs typeface="Arial" panose="020B0604020202020204" pitchFamily="34" charset="0"/>
                </a:rPr>
                <a:t>5．打印机卡纸时，不要强行拽拉纸张，应该先关闭打印机电源，将机盖打开，慢慢将被卡的纸夹出来，一些碎屑也要用镊子清理出来。</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27</a:t>
            </a:fld>
            <a:endParaRPr lang="zh-CN" altLang="en-US" sz="1200" b="1">
              <a:solidFill>
                <a:srgbClr val="007FB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up)">
                                      <p:cBhvr>
                                        <p:cTn id="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185"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3806190" cy="1863725"/>
            <a:chOff x="6437" y="3020"/>
            <a:chExt cx="5994" cy="2935"/>
          </a:xfrm>
        </p:grpSpPr>
        <p:sp>
          <p:nvSpPr>
            <p:cNvPr id="25" name="文本框 24"/>
            <p:cNvSpPr txBox="1"/>
            <p:nvPr/>
          </p:nvSpPr>
          <p:spPr>
            <a:xfrm>
              <a:off x="6437" y="4556"/>
              <a:ext cx="5994"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图片打印</a:t>
              </a: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任务二</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52" name="TextBox 51"/>
          <p:cNvSpPr txBox="1"/>
          <p:nvPr/>
        </p:nvSpPr>
        <p:spPr>
          <a:xfrm>
            <a:off x="-403860" y="1196975"/>
            <a:ext cx="12639675" cy="937260"/>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在打印好了简历后，根据面试公司的要求还需要一张自己的生活照，李明决定用照片打印机打印。</a:t>
            </a:r>
          </a:p>
          <a:p>
            <a:endParaRPr lang="zh-CN" altLang="en-US" sz="22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599055" y="2277110"/>
            <a:ext cx="7000875" cy="716915"/>
            <a:chOff x="4534" y="7908"/>
            <a:chExt cx="11025" cy="1129"/>
          </a:xfrm>
        </p:grpSpPr>
        <p:sp>
          <p:nvSpPr>
            <p:cNvPr id="29" name="矩形 28"/>
            <p:cNvSpPr/>
            <p:nvPr/>
          </p:nvSpPr>
          <p:spPr>
            <a:xfrm>
              <a:off x="4534" y="7908"/>
              <a:ext cx="11025" cy="1129"/>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12"/>
            <p:cNvSpPr txBox="1"/>
            <p:nvPr/>
          </p:nvSpPr>
          <p:spPr bwMode="auto">
            <a:xfrm>
              <a:off x="4729" y="8009"/>
              <a:ext cx="9808" cy="822"/>
            </a:xfrm>
            <a:prstGeom prst="rect">
              <a:avLst/>
            </a:prstGeom>
            <a:noFill/>
            <a:ln>
              <a:noFill/>
            </a:ln>
          </p:spPr>
          <p:txBody>
            <a:bodyPr wrap="none">
              <a:spAutoFit/>
            </a:bodyPr>
            <a:lstStyle/>
            <a:p>
              <a:pPr algn="l" eaLnBrk="1" fontAlgn="auto" hangingPunct="1">
                <a:spcBef>
                  <a:spcPts val="0"/>
                </a:spcBef>
                <a:spcAft>
                  <a:spcPts val="0"/>
                </a:spcAft>
                <a:defRPr/>
              </a:pPr>
              <a:r>
                <a:rPr lang="zh-CN" altLang="en-US" sz="2800" dirty="0">
                  <a:latin typeface="微软雅黑" panose="020B0503020204020204" pitchFamily="34" charset="-122"/>
                  <a:ea typeface="微软雅黑" panose="020B0503020204020204" pitchFamily="34" charset="-122"/>
                  <a:sym typeface="+mn-ea"/>
                </a:rPr>
                <a:t>本任务学会使用照片打印机打印照片。</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29</a:t>
            </a:fld>
            <a:endParaRPr lang="zh-CN" altLang="en-US" sz="1200" b="1">
              <a:solidFill>
                <a:srgbClr val="007FB2"/>
              </a:solidFill>
            </a:endParaRPr>
          </a:p>
        </p:txBody>
      </p:sp>
      <p:pic>
        <p:nvPicPr>
          <p:cNvPr id="70" name="图片 70"/>
          <p:cNvPicPr>
            <a:picLocks noChangeAspect="1"/>
          </p:cNvPicPr>
          <p:nvPr/>
        </p:nvPicPr>
        <p:blipFill>
          <a:blip r:embed="rId3"/>
          <a:stretch>
            <a:fillRect/>
          </a:stretch>
        </p:blipFill>
        <p:spPr>
          <a:xfrm>
            <a:off x="3434715" y="3357245"/>
            <a:ext cx="5274310" cy="1926590"/>
          </a:xfrm>
          <a:prstGeom prst="rect">
            <a:avLst/>
          </a:prstGeom>
        </p:spPr>
      </p:pic>
      <p:sp>
        <p:nvSpPr>
          <p:cNvPr id="100" name="文本框 99"/>
          <p:cNvSpPr txBox="1"/>
          <p:nvPr/>
        </p:nvSpPr>
        <p:spPr>
          <a:xfrm>
            <a:off x="3867150" y="5373370"/>
            <a:ext cx="1288415" cy="252730"/>
          </a:xfrm>
          <a:prstGeom prst="rect">
            <a:avLst/>
          </a:prstGeom>
          <a:noFill/>
          <a:ln w="9525">
            <a:noFill/>
          </a:ln>
        </p:spPr>
        <p:txBody>
          <a:bodyPr wrap="square">
            <a:spAutoFit/>
          </a:bodyPr>
          <a:lstStyle/>
          <a:p>
            <a:pPr indent="0"/>
            <a:r>
              <a:rPr lang="zh-CN" sz="1050" b="0">
                <a:latin typeface="微软雅黑" panose="020B0503020204020204" pitchFamily="34" charset="-122"/>
                <a:ea typeface="微软雅黑" panose="020B0503020204020204" pitchFamily="34" charset="-122"/>
              </a:rPr>
              <a:t>彩色照片打印机</a:t>
            </a:r>
            <a:endParaRPr lang="zh-CN" altLang="en-US" sz="1050" b="0">
              <a:latin typeface="微软雅黑" panose="020B0503020204020204" pitchFamily="34" charset="-122"/>
              <a:ea typeface="微软雅黑" panose="020B0503020204020204" pitchFamily="34" charset="-122"/>
            </a:endParaRPr>
          </a:p>
        </p:txBody>
      </p:sp>
      <p:sp>
        <p:nvSpPr>
          <p:cNvPr id="2" name="文本框 1"/>
          <p:cNvSpPr txBox="1"/>
          <p:nvPr/>
        </p:nvSpPr>
        <p:spPr>
          <a:xfrm>
            <a:off x="6531610" y="5335905"/>
            <a:ext cx="3256915" cy="252730"/>
          </a:xfrm>
          <a:prstGeom prst="rect">
            <a:avLst/>
          </a:prstGeom>
          <a:noFill/>
          <a:ln w="9525">
            <a:noFill/>
          </a:ln>
        </p:spPr>
        <p:txBody>
          <a:bodyPr wrap="square">
            <a:spAutoFit/>
          </a:bodyPr>
          <a:lstStyle/>
          <a:p>
            <a:pPr indent="0" algn="ctr"/>
            <a:r>
              <a:rPr lang="zh-CN" sz="1050" b="0">
                <a:ea typeface="宋体" panose="02010600030101010101" pitchFamily="2" charset="-122"/>
              </a:rPr>
              <a:t>台式计算机</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5220" cy="583565"/>
            <a:chOff x="576" y="935"/>
            <a:chExt cx="3772"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0"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项目任务</a:t>
              </a: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grpSp>
        <p:nvGrpSpPr>
          <p:cNvPr id="3" name="组合 2"/>
          <p:cNvGrpSpPr/>
          <p:nvPr/>
        </p:nvGrpSpPr>
        <p:grpSpPr>
          <a:xfrm>
            <a:off x="5152831" y="1946846"/>
            <a:ext cx="4883423" cy="530087"/>
            <a:chOff x="4810542" y="2448339"/>
            <a:chExt cx="4883423" cy="530087"/>
          </a:xfrm>
        </p:grpSpPr>
        <p:sp>
          <p:nvSpPr>
            <p:cNvPr id="4" name="矩形 3"/>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文档录入与打印</a:t>
              </a:r>
            </a:p>
          </p:txBody>
        </p:sp>
        <p:sp>
          <p:nvSpPr>
            <p:cNvPr id="11" name="五边形 10"/>
            <p:cNvSpPr/>
            <p:nvPr/>
          </p:nvSpPr>
          <p:spPr>
            <a:xfrm>
              <a:off x="4810542" y="2448339"/>
              <a:ext cx="1497493"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任务一</a:t>
              </a:r>
            </a:p>
          </p:txBody>
        </p:sp>
      </p:grpSp>
      <p:grpSp>
        <p:nvGrpSpPr>
          <p:cNvPr id="12" name="组合 11"/>
          <p:cNvGrpSpPr/>
          <p:nvPr/>
        </p:nvGrpSpPr>
        <p:grpSpPr>
          <a:xfrm>
            <a:off x="5166083" y="2871685"/>
            <a:ext cx="4870171" cy="530087"/>
            <a:chOff x="4823794" y="2448339"/>
            <a:chExt cx="4870171" cy="530087"/>
          </a:xfrm>
        </p:grpSpPr>
        <p:sp>
          <p:nvSpPr>
            <p:cNvPr id="13" name="矩形 12"/>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图片打印</a:t>
              </a:r>
            </a:p>
          </p:txBody>
        </p:sp>
        <p:sp>
          <p:nvSpPr>
            <p:cNvPr id="14" name="五边形 13"/>
            <p:cNvSpPr/>
            <p:nvPr/>
          </p:nvSpPr>
          <p:spPr>
            <a:xfrm>
              <a:off x="4823794" y="2448339"/>
              <a:ext cx="1484241"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任务二</a:t>
              </a:r>
            </a:p>
          </p:txBody>
        </p:sp>
      </p:grpSp>
      <p:grpSp>
        <p:nvGrpSpPr>
          <p:cNvPr id="15" name="组合 14"/>
          <p:cNvGrpSpPr/>
          <p:nvPr/>
        </p:nvGrpSpPr>
        <p:grpSpPr>
          <a:xfrm>
            <a:off x="5166083" y="3795415"/>
            <a:ext cx="4870171" cy="530087"/>
            <a:chOff x="4823794" y="2448339"/>
            <a:chExt cx="4870171" cy="530087"/>
          </a:xfrm>
        </p:grpSpPr>
        <p:sp>
          <p:nvSpPr>
            <p:cNvPr id="16" name="矩形 15"/>
            <p:cNvSpPr/>
            <p:nvPr/>
          </p:nvSpPr>
          <p:spPr>
            <a:xfrm>
              <a:off x="6056244" y="2448339"/>
              <a:ext cx="3637721" cy="530087"/>
            </a:xfrm>
            <a:prstGeom prst="rect">
              <a:avLst/>
            </a:prstGeom>
            <a:solidFill>
              <a:schemeClr val="bg1"/>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创意打印</a:t>
              </a:r>
            </a:p>
          </p:txBody>
        </p:sp>
        <p:sp>
          <p:nvSpPr>
            <p:cNvPr id="17" name="五边形 16"/>
            <p:cNvSpPr/>
            <p:nvPr/>
          </p:nvSpPr>
          <p:spPr>
            <a:xfrm>
              <a:off x="4823794" y="2448339"/>
              <a:ext cx="1484241" cy="530087"/>
            </a:xfrm>
            <a:prstGeom prst="homePlate">
              <a:avLst>
                <a:gd name="adj" fmla="val 20000"/>
              </a:avLst>
            </a:prstGeom>
            <a:solidFill>
              <a:srgbClr val="007FB2"/>
            </a:solidFill>
            <a:ln>
              <a:solidFill>
                <a:srgbClr val="007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Impact" panose="020B0806030902050204" pitchFamily="34" charset="0"/>
                  <a:ea typeface="微软雅黑" panose="020B0503020204020204" pitchFamily="34" charset="-122"/>
                </a:rPr>
                <a:t>任务三</a:t>
              </a:r>
            </a:p>
          </p:txBody>
        </p:sp>
      </p:gr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t>3</a:t>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706263" y="1128395"/>
            <a:ext cx="2963735" cy="539750"/>
            <a:chOff x="2430" y="1311"/>
            <a:chExt cx="354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p>
          </p:txBody>
        </p:sp>
        <p:sp>
          <p:nvSpPr>
            <p:cNvPr id="68" name="MH_SubTitle_1"/>
            <p:cNvSpPr txBox="1"/>
            <p:nvPr>
              <p:custDataLst>
                <p:tags r:id="rId1"/>
              </p:custDataLst>
            </p:nvPr>
          </p:nvSpPr>
          <p:spPr>
            <a:xfrm>
              <a:off x="3025" y="1311"/>
              <a:ext cx="2948"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认识照片打印机</a:t>
              </a:r>
            </a:p>
          </p:txBody>
        </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30</a:t>
            </a:fld>
            <a:endParaRPr lang="zh-CN" altLang="en-US" sz="1200" b="1">
              <a:solidFill>
                <a:srgbClr val="007FB2"/>
              </a:solidFill>
            </a:endParaRPr>
          </a:p>
        </p:txBody>
      </p:sp>
      <p:sp>
        <p:nvSpPr>
          <p:cNvPr id="4" name="文本框 3"/>
          <p:cNvSpPr txBox="1"/>
          <p:nvPr/>
        </p:nvSpPr>
        <p:spPr>
          <a:xfrm>
            <a:off x="4445" y="1485265"/>
            <a:ext cx="1222248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（1）分类</a:t>
            </a:r>
          </a:p>
          <a:p>
            <a:r>
              <a:rPr lang="zh-CN" altLang="en-US">
                <a:latin typeface="微软雅黑" panose="020B0503020204020204" pitchFamily="34" charset="-122"/>
                <a:ea typeface="微软雅黑" panose="020B0503020204020204" pitchFamily="34" charset="-122"/>
                <a:cs typeface="微软雅黑" panose="020B0503020204020204" pitchFamily="34" charset="-122"/>
              </a:rPr>
              <a:t>照片打印机的分类方式有许多，按照工作原理分为喷墨打印机和热升华照片打印机，按照使用场合及大小分为桌面照片打印机、喷墨一体机、便携式照片打印机和大幅面喷墨打印机</a:t>
            </a:r>
          </a:p>
        </p:txBody>
      </p:sp>
      <p:pic>
        <p:nvPicPr>
          <p:cNvPr id="7" name="图片 6"/>
          <p:cNvPicPr>
            <a:picLocks noChangeAspect="1"/>
          </p:cNvPicPr>
          <p:nvPr/>
        </p:nvPicPr>
        <p:blipFill>
          <a:blip r:embed="rId4"/>
          <a:stretch>
            <a:fillRect/>
          </a:stretch>
        </p:blipFill>
        <p:spPr>
          <a:xfrm>
            <a:off x="4147185" y="2493010"/>
            <a:ext cx="3848100" cy="43662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963735" cy="539750"/>
            <a:chOff x="2430" y="1311"/>
            <a:chExt cx="354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p>
          </p:txBody>
        </p:sp>
        <p:sp>
          <p:nvSpPr>
            <p:cNvPr id="68" name="MH_SubTitle_1"/>
            <p:cNvSpPr txBox="1"/>
            <p:nvPr>
              <p:custDataLst>
                <p:tags r:id="rId1"/>
              </p:custDataLst>
            </p:nvPr>
          </p:nvSpPr>
          <p:spPr>
            <a:xfrm>
              <a:off x="3025" y="1311"/>
              <a:ext cx="2948"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认识照片打印机</a:t>
              </a:r>
            </a:p>
          </p:txBody>
        </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31</a:t>
            </a:fld>
            <a:endParaRPr lang="zh-CN" altLang="en-US" sz="1200" b="1">
              <a:solidFill>
                <a:srgbClr val="007FB2"/>
              </a:solidFill>
            </a:endParaRPr>
          </a:p>
        </p:txBody>
      </p:sp>
      <p:sp>
        <p:nvSpPr>
          <p:cNvPr id="7" name="文本框 6"/>
          <p:cNvSpPr txBox="1"/>
          <p:nvPr/>
        </p:nvSpPr>
        <p:spPr>
          <a:xfrm>
            <a:off x="4445" y="1750060"/>
            <a:ext cx="1220343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（2）主要结构</a:t>
            </a:r>
          </a:p>
          <a:p>
            <a:r>
              <a:rPr lang="zh-CN" altLang="en-US">
                <a:latin typeface="微软雅黑" panose="020B0503020204020204" pitchFamily="34" charset="-122"/>
                <a:ea typeface="微软雅黑" panose="020B0503020204020204" pitchFamily="34" charset="-122"/>
                <a:cs typeface="微软雅黑" panose="020B0503020204020204" pitchFamily="34" charset="-122"/>
              </a:rPr>
              <a:t>照片喷墨打印机属于喷墨打印机机的一种，除了具有其他喷墨打印机功能外，还有方便照片打印的功能，机身主要包括进纸器、墨盒、控制面板、出纸盒等几部分组成</a:t>
            </a:r>
          </a:p>
        </p:txBody>
      </p:sp>
      <p:pic>
        <p:nvPicPr>
          <p:cNvPr id="79" name="图片 79"/>
          <p:cNvPicPr>
            <a:picLocks noChangeAspect="1"/>
          </p:cNvPicPr>
          <p:nvPr/>
        </p:nvPicPr>
        <p:blipFill>
          <a:blip r:embed="rId4"/>
          <a:stretch>
            <a:fillRect/>
          </a:stretch>
        </p:blipFill>
        <p:spPr>
          <a:xfrm>
            <a:off x="4586288" y="3141345"/>
            <a:ext cx="2691765" cy="2529840"/>
          </a:xfrm>
          <a:prstGeom prst="rect">
            <a:avLst/>
          </a:prstGeom>
        </p:spPr>
      </p:pic>
      <p:cxnSp>
        <p:nvCxnSpPr>
          <p:cNvPr id="166" name="直接连接符 166"/>
          <p:cNvCxnSpPr>
            <a:cxnSpLocks noChangeShapeType="1"/>
          </p:cNvCxnSpPr>
          <p:nvPr/>
        </p:nvCxnSpPr>
        <p:spPr bwMode="auto">
          <a:xfrm>
            <a:off x="4082415" y="4149725"/>
            <a:ext cx="1188720" cy="152400"/>
          </a:xfrm>
          <a:prstGeom prst="line">
            <a:avLst/>
          </a:prstGeom>
          <a:noFill/>
          <a:ln w="9525">
            <a:solidFill>
              <a:schemeClr val="tx1">
                <a:lumMod val="100000"/>
                <a:lumOff val="0"/>
              </a:schemeClr>
            </a:solidFill>
            <a:round/>
          </a:ln>
        </p:spPr>
      </p:cxnSp>
      <p:sp>
        <p:nvSpPr>
          <p:cNvPr id="165" name="文本框 165"/>
          <p:cNvSpPr txBox="1"/>
          <p:nvPr/>
        </p:nvSpPr>
        <p:spPr>
          <a:xfrm>
            <a:off x="3388995" y="4077335"/>
            <a:ext cx="6934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控制面板</a:t>
            </a:r>
          </a:p>
        </p:txBody>
      </p:sp>
      <p:cxnSp>
        <p:nvCxnSpPr>
          <p:cNvPr id="164" name="直接连接符 164"/>
          <p:cNvCxnSpPr/>
          <p:nvPr/>
        </p:nvCxnSpPr>
        <p:spPr>
          <a:xfrm flipV="1">
            <a:off x="6530975" y="3573145"/>
            <a:ext cx="670560" cy="2057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文本框 157"/>
          <p:cNvSpPr txBox="1"/>
          <p:nvPr/>
        </p:nvSpPr>
        <p:spPr>
          <a:xfrm>
            <a:off x="7201535" y="3501390"/>
            <a:ext cx="52578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进纸盒</a:t>
            </a:r>
          </a:p>
        </p:txBody>
      </p:sp>
      <p:cxnSp>
        <p:nvCxnSpPr>
          <p:cNvPr id="156" name="直接连接符 156"/>
          <p:cNvCxnSpPr/>
          <p:nvPr/>
        </p:nvCxnSpPr>
        <p:spPr>
          <a:xfrm flipV="1">
            <a:off x="7129145" y="4096385"/>
            <a:ext cx="670560" cy="20574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3" name="文本框 163"/>
          <p:cNvSpPr txBox="1"/>
          <p:nvPr/>
        </p:nvSpPr>
        <p:spPr>
          <a:xfrm>
            <a:off x="7841615" y="4005580"/>
            <a:ext cx="45720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墨盒</a:t>
            </a:r>
          </a:p>
        </p:txBody>
      </p:sp>
      <p:sp>
        <p:nvSpPr>
          <p:cNvPr id="162" name="文本框 162"/>
          <p:cNvSpPr txBox="1"/>
          <p:nvPr/>
        </p:nvSpPr>
        <p:spPr>
          <a:xfrm>
            <a:off x="6891020" y="5422265"/>
            <a:ext cx="5029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出纸盒</a:t>
            </a:r>
          </a:p>
        </p:txBody>
      </p:sp>
      <p:cxnSp>
        <p:nvCxnSpPr>
          <p:cNvPr id="159" name="直接连接符 159"/>
          <p:cNvCxnSpPr/>
          <p:nvPr/>
        </p:nvCxnSpPr>
        <p:spPr>
          <a:xfrm flipV="1">
            <a:off x="6242685" y="5517515"/>
            <a:ext cx="57912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362960" y="5949950"/>
            <a:ext cx="5080000" cy="252730"/>
          </a:xfrm>
          <a:prstGeom prst="rect">
            <a:avLst/>
          </a:prstGeom>
          <a:noFill/>
          <a:ln w="9525">
            <a:noFill/>
          </a:ln>
        </p:spPr>
        <p:txBody>
          <a:bodyPr>
            <a:spAutoFit/>
          </a:bodyPr>
          <a:lstStyle/>
          <a:p>
            <a:pPr indent="0" algn="ctr"/>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照片打印机正面</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963735" cy="539750"/>
            <a:chOff x="2430" y="1311"/>
            <a:chExt cx="354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p>
          </p:txBody>
        </p:sp>
        <p:sp>
          <p:nvSpPr>
            <p:cNvPr id="68" name="MH_SubTitle_1"/>
            <p:cNvSpPr txBox="1"/>
            <p:nvPr>
              <p:custDataLst>
                <p:tags r:id="rId1"/>
              </p:custDataLst>
            </p:nvPr>
          </p:nvSpPr>
          <p:spPr>
            <a:xfrm>
              <a:off x="3025" y="1311"/>
              <a:ext cx="2948"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认识照片打印机</a:t>
              </a:r>
            </a:p>
          </p:txBody>
        </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32</a:t>
            </a:fld>
            <a:endParaRPr lang="zh-CN" altLang="en-US" sz="1200" b="1">
              <a:solidFill>
                <a:srgbClr val="007FB2"/>
              </a:solidFill>
            </a:endParaRPr>
          </a:p>
        </p:txBody>
      </p:sp>
      <p:sp>
        <p:nvSpPr>
          <p:cNvPr id="3" name="文本框 2"/>
          <p:cNvSpPr txBox="1"/>
          <p:nvPr/>
        </p:nvSpPr>
        <p:spPr>
          <a:xfrm>
            <a:off x="287020" y="1750695"/>
            <a:ext cx="4864735"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这款照片打印机的墨盒是6色墨盒，控制面板除了开关按钮外，还多了一些WIFI网络连接以及照片删除和墨盒清洗功能</a:t>
            </a:r>
          </a:p>
        </p:txBody>
      </p:sp>
      <p:pic>
        <p:nvPicPr>
          <p:cNvPr id="80" name="图片 17" descr="爱普生墨盒和面板副本.jpg"/>
          <p:cNvPicPr>
            <a:picLocks noChangeAspect="1"/>
          </p:cNvPicPr>
          <p:nvPr/>
        </p:nvPicPr>
        <p:blipFill>
          <a:blip r:embed="rId4" cstate="print"/>
          <a:stretch>
            <a:fillRect/>
          </a:stretch>
        </p:blipFill>
        <p:spPr>
          <a:xfrm>
            <a:off x="914400" y="3069273"/>
            <a:ext cx="2392680" cy="2165985"/>
          </a:xfrm>
          <a:prstGeom prst="rect">
            <a:avLst/>
          </a:prstGeom>
          <a:ln w="6350">
            <a:noFill/>
          </a:ln>
        </p:spPr>
      </p:pic>
      <p:sp>
        <p:nvSpPr>
          <p:cNvPr id="100" name="文本框 99"/>
          <p:cNvSpPr txBox="1"/>
          <p:nvPr/>
        </p:nvSpPr>
        <p:spPr>
          <a:xfrm>
            <a:off x="1418590" y="5589905"/>
            <a:ext cx="1287145" cy="252730"/>
          </a:xfrm>
          <a:prstGeom prst="rect">
            <a:avLst/>
          </a:prstGeom>
          <a:noFill/>
          <a:ln w="9525">
            <a:noFill/>
          </a:ln>
        </p:spPr>
        <p:txBody>
          <a:bodyPr wrap="square">
            <a:spAutoFit/>
          </a:bodyPr>
          <a:lstStyle/>
          <a:p>
            <a:pPr indent="0"/>
            <a:r>
              <a:rPr lang="en-US" sz="1050" b="0">
                <a:latin typeface="宋体" panose="02010600030101010101" pitchFamily="2" charset="-122"/>
                <a:ea typeface="宋体" panose="02010600030101010101" pitchFamily="2" charset="-122"/>
              </a:rPr>
              <a:t> </a:t>
            </a:r>
            <a:r>
              <a:rPr lang="zh-CN" sz="1050" b="0">
                <a:ea typeface="宋体" panose="02010600030101010101" pitchFamily="2" charset="-122"/>
              </a:rPr>
              <a:t>墨盒和控制面板</a:t>
            </a:r>
            <a:endParaRPr lang="zh-CN" altLang="en-US"/>
          </a:p>
        </p:txBody>
      </p:sp>
      <p:pic>
        <p:nvPicPr>
          <p:cNvPr id="81" name="图片 81"/>
          <p:cNvPicPr>
            <a:picLocks noChangeAspect="1"/>
          </p:cNvPicPr>
          <p:nvPr/>
        </p:nvPicPr>
        <p:blipFill>
          <a:blip r:embed="rId5"/>
          <a:stretch>
            <a:fillRect/>
          </a:stretch>
        </p:blipFill>
        <p:spPr>
          <a:xfrm>
            <a:off x="6459220" y="3271838"/>
            <a:ext cx="2674620" cy="984885"/>
          </a:xfrm>
          <a:prstGeom prst="rect">
            <a:avLst/>
          </a:prstGeom>
        </p:spPr>
      </p:pic>
      <p:sp>
        <p:nvSpPr>
          <p:cNvPr id="149" name="文本框 149"/>
          <p:cNvSpPr txBox="1">
            <a:spLocks noChangeArrowheads="1"/>
          </p:cNvSpPr>
          <p:nvPr/>
        </p:nvSpPr>
        <p:spPr bwMode="auto">
          <a:xfrm>
            <a:off x="6962775" y="3429635"/>
            <a:ext cx="693420" cy="190500"/>
          </a:xfrm>
          <a:prstGeom prst="rect">
            <a:avLst/>
          </a:prstGeom>
          <a:solidFill>
            <a:schemeClr val="bg1">
              <a:lumMod val="100000"/>
              <a:lumOff val="0"/>
            </a:schemeClr>
          </a:solidFill>
          <a:ln>
            <a:noFill/>
          </a:ln>
        </p:spPr>
        <p:txBody>
          <a:bodyPr rot="0" vert="horz" wrap="square" lIns="0" tIns="0" rIns="0" bIns="0" anchor="t" anchorCtr="0" upright="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电源接口</a:t>
            </a:r>
          </a:p>
        </p:txBody>
      </p:sp>
      <p:cxnSp>
        <p:nvCxnSpPr>
          <p:cNvPr id="151" name="直接连接符 151"/>
          <p:cNvCxnSpPr>
            <a:cxnSpLocks noChangeShapeType="1"/>
          </p:cNvCxnSpPr>
          <p:nvPr/>
        </p:nvCxnSpPr>
        <p:spPr bwMode="auto">
          <a:xfrm flipH="1" flipV="1">
            <a:off x="7322820" y="3717290"/>
            <a:ext cx="0" cy="314960"/>
          </a:xfrm>
          <a:prstGeom prst="line">
            <a:avLst/>
          </a:prstGeom>
          <a:noFill/>
          <a:ln w="15875">
            <a:solidFill>
              <a:schemeClr val="bg1">
                <a:lumMod val="100000"/>
                <a:lumOff val="0"/>
              </a:schemeClr>
            </a:solidFill>
            <a:round/>
          </a:ln>
        </p:spPr>
      </p:cxnSp>
      <p:sp>
        <p:nvSpPr>
          <p:cNvPr id="154" name="文本框 154"/>
          <p:cNvSpPr txBox="1">
            <a:spLocks noChangeArrowheads="1"/>
          </p:cNvSpPr>
          <p:nvPr/>
        </p:nvSpPr>
        <p:spPr bwMode="auto">
          <a:xfrm>
            <a:off x="7899400" y="3573145"/>
            <a:ext cx="693420" cy="190500"/>
          </a:xfrm>
          <a:prstGeom prst="rect">
            <a:avLst/>
          </a:prstGeom>
          <a:solidFill>
            <a:schemeClr val="bg1">
              <a:lumMod val="100000"/>
              <a:lumOff val="0"/>
            </a:schemeClr>
          </a:solidFill>
          <a:ln>
            <a:noFill/>
          </a:ln>
        </p:spPr>
        <p:txBody>
          <a:bodyPr rot="0" vert="horz" wrap="square" lIns="0" tIns="0" rIns="0" bIns="0" anchor="t" anchorCtr="0" upright="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USB接口</a:t>
            </a:r>
          </a:p>
        </p:txBody>
      </p:sp>
      <p:cxnSp>
        <p:nvCxnSpPr>
          <p:cNvPr id="152" name="直接连接符 152"/>
          <p:cNvCxnSpPr>
            <a:cxnSpLocks noChangeShapeType="1"/>
          </p:cNvCxnSpPr>
          <p:nvPr/>
        </p:nvCxnSpPr>
        <p:spPr bwMode="auto">
          <a:xfrm flipV="1">
            <a:off x="8259445" y="3756660"/>
            <a:ext cx="0" cy="275590"/>
          </a:xfrm>
          <a:prstGeom prst="line">
            <a:avLst/>
          </a:prstGeom>
          <a:noFill/>
          <a:ln w="15875">
            <a:solidFill>
              <a:schemeClr val="bg1">
                <a:lumMod val="100000"/>
                <a:lumOff val="0"/>
              </a:schemeClr>
            </a:solidFill>
            <a:round/>
          </a:ln>
        </p:spPr>
      </p:cxnSp>
      <p:sp>
        <p:nvSpPr>
          <p:cNvPr id="4" name="文本框 3"/>
          <p:cNvSpPr txBox="1"/>
          <p:nvPr/>
        </p:nvSpPr>
        <p:spPr>
          <a:xfrm>
            <a:off x="7179310" y="5013325"/>
            <a:ext cx="1394460" cy="252730"/>
          </a:xfrm>
          <a:prstGeom prst="rect">
            <a:avLst/>
          </a:prstGeom>
          <a:noFill/>
          <a:ln w="9525">
            <a:noFill/>
          </a:ln>
        </p:spPr>
        <p:txBody>
          <a:bodyPr wrap="square">
            <a:spAutoFit/>
          </a:bodyPr>
          <a:lstStyle/>
          <a:p>
            <a:pPr indent="0"/>
            <a:r>
              <a:rPr lang="zh-CN" sz="1050" b="0">
                <a:ea typeface="宋体" panose="02010600030101010101" pitchFamily="2" charset="-122"/>
              </a:rPr>
              <a:t>照片打印机背面</a:t>
            </a:r>
            <a:endParaRPr lang="zh-CN" altLang="en-US"/>
          </a:p>
        </p:txBody>
      </p:sp>
      <p:sp>
        <p:nvSpPr>
          <p:cNvPr id="20" name="文本框 19"/>
          <p:cNvSpPr txBox="1"/>
          <p:nvPr/>
        </p:nvSpPr>
        <p:spPr>
          <a:xfrm>
            <a:off x="5666740" y="1764030"/>
            <a:ext cx="387350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照片打印机的背面和一般打印机一样包含USB连接口和电源接口</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4" name="组合 3"/>
          <p:cNvGrpSpPr/>
          <p:nvPr/>
        </p:nvGrpSpPr>
        <p:grpSpPr>
          <a:xfrm>
            <a:off x="1673860" y="1367790"/>
            <a:ext cx="8472170" cy="1923415"/>
            <a:chOff x="2636" y="2154"/>
            <a:chExt cx="13342" cy="3029"/>
          </a:xfrm>
        </p:grpSpPr>
        <p:grpSp>
          <p:nvGrpSpPr>
            <p:cNvPr id="2" name="组合 1"/>
            <p:cNvGrpSpPr/>
            <p:nvPr/>
          </p:nvGrpSpPr>
          <p:grpSpPr>
            <a:xfrm>
              <a:off x="2636" y="2154"/>
              <a:ext cx="4667" cy="850"/>
              <a:chOff x="2430" y="1311"/>
              <a:chExt cx="354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p>
            </p:txBody>
          </p:sp>
          <p:sp>
            <p:nvSpPr>
              <p:cNvPr id="68" name="MH_SubTitle_1"/>
              <p:cNvSpPr txBox="1"/>
              <p:nvPr>
                <p:custDataLst>
                  <p:tags r:id="rId1"/>
                </p:custDataLst>
              </p:nvPr>
            </p:nvSpPr>
            <p:spPr>
              <a:xfrm>
                <a:off x="3025" y="1311"/>
                <a:ext cx="2948"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认识相片打印纸</a:t>
                </a:r>
              </a:p>
            </p:txBody>
          </p:sp>
        </p:grpSp>
        <p:sp>
          <p:nvSpPr>
            <p:cNvPr id="100" name="文本框 99"/>
            <p:cNvSpPr txBox="1"/>
            <p:nvPr/>
          </p:nvSpPr>
          <p:spPr>
            <a:xfrm>
              <a:off x="3519" y="3585"/>
              <a:ext cx="12459" cy="1598"/>
            </a:xfrm>
            <a:prstGeom prst="rect">
              <a:avLst/>
            </a:prstGeom>
            <a:solidFill>
              <a:srgbClr val="007FB2"/>
            </a:solidFill>
            <a:ln w="9525">
              <a:noFill/>
            </a:ln>
          </p:spPr>
          <p:txBody>
            <a:bodyPr wrap="square">
              <a:spAutoFit/>
            </a:bodyPr>
            <a:lstStyle/>
            <a:p>
              <a:pPr indent="508000" fontAlgn="auto">
                <a:extLst>
                  <a:ext uri="{35155182-B16C-46BC-9424-99874614C6A1}">
                    <wpsdc:indentchars xmlns="" xmlns:wpsdc="http://www.wps.cn/officeDocument/2017/drawingmlCustomData" val="200" checksum="282533468"/>
                  </a:ext>
                </a:extLst>
              </a:pPr>
              <a:r>
                <a:rPr lang="zh-CN" sz="2000" b="0">
                  <a:solidFill>
                    <a:schemeClr val="bg1"/>
                  </a:solidFill>
                  <a:latin typeface="微软雅黑" panose="020B0503020204020204" pitchFamily="34" charset="-122"/>
                  <a:ea typeface="微软雅黑" panose="020B0503020204020204" pitchFamily="34" charset="-122"/>
                </a:rPr>
                <a:t>相片打印纸是指打印相片时使用的一种纸，是在普通纸的基础上增加了特殊涂层，看起来更加光亮，能够快速吸收颗粒极小的墨水，长时间保持照片颜色鲜艳。</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33</a:t>
            </a:fld>
            <a:endParaRPr lang="zh-CN" altLang="en-US" sz="1200" b="1">
              <a:solidFill>
                <a:srgbClr val="007FB2"/>
              </a:solidFill>
            </a:endParaRPr>
          </a:p>
        </p:txBody>
      </p:sp>
      <p:pic>
        <p:nvPicPr>
          <p:cNvPr id="82"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5080" y="3660775"/>
            <a:ext cx="2701925" cy="2684145"/>
          </a:xfrm>
          <a:prstGeom prst="rect">
            <a:avLst/>
          </a:prstGeom>
          <a:ln>
            <a:solidFill>
              <a:schemeClr val="tx1"/>
            </a:solid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34</a:t>
            </a:fld>
            <a:endParaRPr lang="zh-CN" altLang="en-US" sz="1200" b="1">
              <a:solidFill>
                <a:srgbClr val="007FB2"/>
              </a:solidFill>
            </a:endParaRPr>
          </a:p>
        </p:txBody>
      </p:sp>
      <p:sp>
        <p:nvSpPr>
          <p:cNvPr id="2" name="文本框 1"/>
          <p:cNvSpPr txBox="1"/>
          <p:nvPr/>
        </p:nvSpPr>
        <p:spPr>
          <a:xfrm>
            <a:off x="122555" y="1052830"/>
            <a:ext cx="12197715" cy="106045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（1）相片纸分类</a:t>
            </a:r>
          </a:p>
          <a:p>
            <a:r>
              <a:rPr lang="zh-CN" altLang="en-US" dirty="0">
                <a:latin typeface="微软雅黑" panose="020B0503020204020204" pitchFamily="34" charset="-122"/>
                <a:ea typeface="微软雅黑" panose="020B0503020204020204" pitchFamily="34" charset="-122"/>
              </a:rPr>
              <a:t>照片打印纸按照</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表面的质感可以分为高光相片纸、绒面相片纸、亚高光相片纸、专业相片纸、无光泽相片纸、背胶相片纸等；按照材质可以分为膨润型、铸涂型、微孔型</a:t>
            </a:r>
          </a:p>
        </p:txBody>
      </p:sp>
      <p:pic>
        <p:nvPicPr>
          <p:cNvPr id="3" name="图片 2"/>
          <p:cNvPicPr>
            <a:picLocks noChangeAspect="1"/>
          </p:cNvPicPr>
          <p:nvPr/>
        </p:nvPicPr>
        <p:blipFill>
          <a:blip r:embed="rId3"/>
          <a:stretch>
            <a:fillRect/>
          </a:stretch>
        </p:blipFill>
        <p:spPr>
          <a:xfrm>
            <a:off x="2786380" y="2421255"/>
            <a:ext cx="6617335" cy="34728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35</a:t>
            </a:fld>
            <a:endParaRPr lang="zh-CN" altLang="en-US" sz="1200" b="1">
              <a:solidFill>
                <a:srgbClr val="007FB2"/>
              </a:solidFill>
            </a:endParaRPr>
          </a:p>
        </p:txBody>
      </p:sp>
      <p:sp>
        <p:nvSpPr>
          <p:cNvPr id="4" name="文本框 3"/>
          <p:cNvSpPr txBox="1"/>
          <p:nvPr/>
        </p:nvSpPr>
        <p:spPr>
          <a:xfrm>
            <a:off x="3074670" y="1196975"/>
            <a:ext cx="579247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（2）常见相片尺寸</a:t>
            </a:r>
          </a:p>
          <a:p>
            <a:r>
              <a:rPr lang="zh-CN" altLang="en-US">
                <a:latin typeface="微软雅黑" panose="020B0503020204020204" pitchFamily="34" charset="-122"/>
                <a:ea typeface="微软雅黑" panose="020B0503020204020204" pitchFamily="34" charset="-122"/>
                <a:cs typeface="微软雅黑" panose="020B0503020204020204" pitchFamily="34" charset="-122"/>
              </a:rPr>
              <a:t>相片大小有固定的尺寸，常见的相片尺寸对照</a:t>
            </a:r>
          </a:p>
        </p:txBody>
      </p:sp>
      <p:pic>
        <p:nvPicPr>
          <p:cNvPr id="14" name="图片 13"/>
          <p:cNvPicPr>
            <a:picLocks noChangeAspect="1"/>
          </p:cNvPicPr>
          <p:nvPr/>
        </p:nvPicPr>
        <p:blipFill>
          <a:blip r:embed="rId3"/>
          <a:stretch>
            <a:fillRect/>
          </a:stretch>
        </p:blipFill>
        <p:spPr>
          <a:xfrm>
            <a:off x="3002915" y="2717800"/>
            <a:ext cx="6972300" cy="32734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139778" cy="539750"/>
            <a:chOff x="2430" y="1311"/>
            <a:chExt cx="2558"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3</a:t>
              </a:r>
            </a:p>
          </p:txBody>
        </p:sp>
        <p:sp>
          <p:nvSpPr>
            <p:cNvPr id="68" name="MH_SubTitle_1"/>
            <p:cNvSpPr txBox="1"/>
            <p:nvPr>
              <p:custDataLst>
                <p:tags r:id="rId1"/>
              </p:custDataLst>
            </p:nvPr>
          </p:nvSpPr>
          <p:spPr>
            <a:xfrm>
              <a:off x="3098" y="1311"/>
              <a:ext cx="1890"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36</a:t>
            </a:fld>
            <a:endParaRPr lang="zh-CN" altLang="en-US" sz="1200" b="1">
              <a:solidFill>
                <a:srgbClr val="007FB2"/>
              </a:solidFill>
            </a:endParaRPr>
          </a:p>
        </p:txBody>
      </p:sp>
      <p:sp>
        <p:nvSpPr>
          <p:cNvPr id="4" name="文本框 3"/>
          <p:cNvSpPr txBox="1"/>
          <p:nvPr/>
        </p:nvSpPr>
        <p:spPr>
          <a:xfrm>
            <a:off x="3290570" y="1989455"/>
            <a:ext cx="590105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根据任务说明的要求，需要的设备清单如表所示</a:t>
            </a:r>
          </a:p>
        </p:txBody>
      </p:sp>
      <p:pic>
        <p:nvPicPr>
          <p:cNvPr id="7" name="图片 6"/>
          <p:cNvPicPr>
            <a:picLocks noChangeAspect="1"/>
          </p:cNvPicPr>
          <p:nvPr/>
        </p:nvPicPr>
        <p:blipFill>
          <a:blip r:embed="rId4"/>
          <a:stretch>
            <a:fillRect/>
          </a:stretch>
        </p:blipFill>
        <p:spPr>
          <a:xfrm>
            <a:off x="3813810" y="2721610"/>
            <a:ext cx="5249545" cy="31959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0" y="-2730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6"/>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37</a:t>
            </a:fld>
            <a:endParaRPr lang="zh-CN" altLang="en-US" sz="1200" b="1">
              <a:solidFill>
                <a:srgbClr val="007FB2"/>
              </a:solidFill>
            </a:endParaRPr>
          </a:p>
        </p:txBody>
      </p:sp>
      <p:grpSp>
        <p:nvGrpSpPr>
          <p:cNvPr id="4" name="组合 3"/>
          <p:cNvGrpSpPr/>
          <p:nvPr/>
        </p:nvGrpSpPr>
        <p:grpSpPr>
          <a:xfrm>
            <a:off x="1130300" y="2276793"/>
            <a:ext cx="9649460" cy="1576869"/>
            <a:chOff x="2062" y="4468"/>
            <a:chExt cx="15196" cy="2483"/>
          </a:xfrm>
        </p:grpSpPr>
        <p:sp>
          <p:nvSpPr>
            <p:cNvPr id="7" name="MH_SubTitle_1"/>
            <p:cNvSpPr txBox="1"/>
            <p:nvPr>
              <p:custDataLst>
                <p:tags r:id="rId1"/>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连接打印机和台式计算机</a:t>
              </a:r>
            </a:p>
          </p:txBody>
        </p:sp>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1" name="组合 10"/>
            <p:cNvGrpSpPr/>
            <p:nvPr/>
          </p:nvGrpSpPr>
          <p:grpSpPr>
            <a:xfrm>
              <a:off x="3252" y="4468"/>
              <a:ext cx="1395" cy="1390"/>
              <a:chOff x="4450933" y="3791953"/>
              <a:chExt cx="1324028" cy="1319782"/>
            </a:xfrm>
          </p:grpSpPr>
          <p:grpSp>
            <p:nvGrpSpPr>
              <p:cNvPr id="14" name="组合 129"/>
              <p:cNvGrpSpPr/>
              <p:nvPr/>
            </p:nvGrpSpPr>
            <p:grpSpPr>
              <a:xfrm>
                <a:off x="4450933" y="3791953"/>
                <a:ext cx="1319306" cy="1319782"/>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29" name="椭圆 2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0" name="椭圆 29"/>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32" name="组合 31"/>
            <p:cNvGrpSpPr/>
            <p:nvPr/>
          </p:nvGrpSpPr>
          <p:grpSpPr>
            <a:xfrm>
              <a:off x="7093" y="4522"/>
              <a:ext cx="1395" cy="1390"/>
              <a:chOff x="4450933" y="3791953"/>
              <a:chExt cx="1324028" cy="1319782"/>
            </a:xfrm>
          </p:grpSpPr>
          <p:grpSp>
            <p:nvGrpSpPr>
              <p:cNvPr id="33" name="组合 129"/>
              <p:cNvGrpSpPr/>
              <p:nvPr/>
            </p:nvGrpSpPr>
            <p:grpSpPr>
              <a:xfrm>
                <a:off x="4450933" y="3791953"/>
                <a:ext cx="1319306" cy="1319782"/>
                <a:chOff x="4345444" y="2542859"/>
                <a:chExt cx="1810550" cy="1811205"/>
              </a:xfrm>
            </p:grpSpPr>
            <p:grpSp>
              <p:nvGrpSpPr>
                <p:cNvPr id="34" name="组合 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5" name="同心圆 3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36" name="椭圆 3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8" name="椭圆 37"/>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45" name="图片 1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3221" y="4805"/>
              <a:ext cx="540" cy="824"/>
            </a:xfrm>
            <a:prstGeom prst="rect">
              <a:avLst/>
            </a:prstGeom>
          </p:spPr>
        </p:pic>
        <p:grpSp>
          <p:nvGrpSpPr>
            <p:cNvPr id="40" name="组合 39"/>
            <p:cNvGrpSpPr/>
            <p:nvPr/>
          </p:nvGrpSpPr>
          <p:grpSpPr>
            <a:xfrm>
              <a:off x="10754" y="4553"/>
              <a:ext cx="1395" cy="1390"/>
              <a:chOff x="4450933" y="3791953"/>
              <a:chExt cx="1324028" cy="1319782"/>
            </a:xfrm>
          </p:grpSpPr>
          <p:grpSp>
            <p:nvGrpSpPr>
              <p:cNvPr id="41" name="组合 129"/>
              <p:cNvGrpSpPr/>
              <p:nvPr/>
            </p:nvGrpSpPr>
            <p:grpSpPr>
              <a:xfrm>
                <a:off x="4450933" y="3791953"/>
                <a:ext cx="1319306" cy="1319782"/>
                <a:chOff x="4345444" y="2542859"/>
                <a:chExt cx="1810550" cy="1811205"/>
              </a:xfrm>
            </p:grpSpPr>
            <p:grpSp>
              <p:nvGrpSpPr>
                <p:cNvPr id="42" name="组合 4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3" name="同心圆 4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44" name="椭圆 4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5" name="椭圆 44"/>
                <p:cNvSpPr/>
                <p:nvPr/>
              </p:nvSpPr>
              <p:spPr>
                <a:xfrm>
                  <a:off x="4565570" y="2763062"/>
                  <a:ext cx="1370298" cy="1370793"/>
                </a:xfrm>
                <a:prstGeom prst="ellips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6"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03</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53" name="组合 152"/>
            <p:cNvGrpSpPr/>
            <p:nvPr/>
          </p:nvGrpSpPr>
          <p:grpSpPr>
            <a:xfrm>
              <a:off x="14708" y="4607"/>
              <a:ext cx="1395" cy="1390"/>
              <a:chOff x="4450933" y="3791953"/>
              <a:chExt cx="1324028" cy="1319782"/>
            </a:xfrm>
          </p:grpSpPr>
          <p:grpSp>
            <p:nvGrpSpPr>
              <p:cNvPr id="154" name="组合 129"/>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6" name="同心圆 15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7" name="椭圆 15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8" name="椭圆 157"/>
                <p:cNvSpPr/>
                <p:nvPr/>
              </p:nvSpPr>
              <p:spPr>
                <a:xfrm>
                  <a:off x="4565570" y="2763062"/>
                  <a:ext cx="1370298" cy="1370793"/>
                </a:xfrm>
                <a:prstGeom prst="ellipse">
                  <a:avLst/>
                </a:prstGeom>
                <a:solidFill>
                  <a:schemeClr val="accent5">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7"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04</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48" name="图片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9360" y="4836"/>
              <a:ext cx="540" cy="824"/>
            </a:xfrm>
            <a:prstGeom prst="rect">
              <a:avLst/>
            </a:prstGeom>
          </p:spPr>
        </p:pic>
        <p:sp>
          <p:nvSpPr>
            <p:cNvPr id="161" name="MH_SubTitle_1"/>
            <p:cNvSpPr txBox="1"/>
            <p:nvPr>
              <p:custDataLst>
                <p:tags r:id="rId2"/>
              </p:custDataLst>
            </p:nvPr>
          </p:nvSpPr>
          <p:spPr>
            <a:xfrm>
              <a:off x="13628" y="6340"/>
              <a:ext cx="3630" cy="611"/>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打印图片</a:t>
              </a:r>
            </a:p>
          </p:txBody>
        </p:sp>
        <p:sp>
          <p:nvSpPr>
            <p:cNvPr id="49" name="MH_SubTitle_1"/>
            <p:cNvSpPr txBox="1"/>
            <p:nvPr>
              <p:custDataLst>
                <p:tags r:id="rId3"/>
              </p:custDataLst>
            </p:nvPr>
          </p:nvSpPr>
          <p:spPr>
            <a:xfrm>
              <a:off x="9772" y="6292"/>
              <a:ext cx="3353" cy="622"/>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美化图片</a:t>
              </a:r>
            </a:p>
          </p:txBody>
        </p:sp>
        <p:sp>
          <p:nvSpPr>
            <p:cNvPr id="50" name="MH_SubTitle_1"/>
            <p:cNvSpPr txBox="1"/>
            <p:nvPr>
              <p:custDataLst>
                <p:tags r:id="rId4"/>
              </p:custDataLst>
            </p:nvPr>
          </p:nvSpPr>
          <p:spPr>
            <a:xfrm>
              <a:off x="6165" y="6224"/>
              <a:ext cx="322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安装驱动程序</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8023225" cy="1007110"/>
            <a:chOff x="1008" y="3812"/>
            <a:chExt cx="12635" cy="1586"/>
          </a:xfrm>
        </p:grpSpPr>
        <p:sp>
          <p:nvSpPr>
            <p:cNvPr id="87" name="矩形 86"/>
            <p:cNvSpPr/>
            <p:nvPr/>
          </p:nvSpPr>
          <p:spPr>
            <a:xfrm>
              <a:off x="1369" y="3812"/>
              <a:ext cx="6305"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连接打印机和台式计算机</a:t>
              </a:r>
            </a:p>
          </p:txBody>
        </p:sp>
        <p:sp>
          <p:nvSpPr>
            <p:cNvPr id="88" name="文本框 87"/>
            <p:cNvSpPr txBox="1"/>
            <p:nvPr/>
          </p:nvSpPr>
          <p:spPr>
            <a:xfrm>
              <a:off x="1008" y="4721"/>
              <a:ext cx="12635"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用USB数据线连接打印机和台式计算机，打开打印机电源。</a:t>
              </a: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38</a:t>
            </a:fld>
            <a:endParaRPr lang="zh-CN" altLang="en-US" sz="1200" b="1">
              <a:solidFill>
                <a:srgbClr val="007FB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8023225" cy="1007110"/>
            <a:chOff x="1008" y="3812"/>
            <a:chExt cx="12635" cy="1586"/>
          </a:xfrm>
        </p:grpSpPr>
        <p:sp>
          <p:nvSpPr>
            <p:cNvPr id="87" name="矩形 86"/>
            <p:cNvSpPr/>
            <p:nvPr/>
          </p:nvSpPr>
          <p:spPr>
            <a:xfrm>
              <a:off x="1369" y="3812"/>
              <a:ext cx="3531"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安装驱动程序</a:t>
              </a:r>
            </a:p>
          </p:txBody>
        </p:sp>
        <p:sp>
          <p:nvSpPr>
            <p:cNvPr id="88" name="文本框 87"/>
            <p:cNvSpPr txBox="1"/>
            <p:nvPr/>
          </p:nvSpPr>
          <p:spPr>
            <a:xfrm>
              <a:off x="1008" y="4721"/>
              <a:ext cx="12635"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（1）关闭打印机电源。</a:t>
              </a:r>
            </a:p>
          </p:txBody>
        </p:sp>
      </p:grpSp>
      <p:sp>
        <p:nvSpPr>
          <p:cNvPr id="4" name="文本框 3"/>
          <p:cNvSpPr txBox="1"/>
          <p:nvPr/>
        </p:nvSpPr>
        <p:spPr>
          <a:xfrm>
            <a:off x="1563370" y="3069590"/>
            <a:ext cx="8239125" cy="1031051"/>
          </a:xfrm>
          <a:prstGeom prst="rect">
            <a:avLst/>
          </a:prstGeom>
          <a:noFill/>
          <a:ln w="9525">
            <a:noFill/>
          </a:ln>
        </p:spPr>
        <p:txBody>
          <a:bodyPr wrap="square">
            <a:spAutoFit/>
          </a:bodyPr>
          <a:lstStyle/>
          <a:p>
            <a:pPr indent="0"/>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使</a:t>
            </a:r>
            <a:r>
              <a:rPr lang="zh-CN" altLang="en-US" dirty="0">
                <a:latin typeface="微软雅黑" panose="020B0503020204020204" pitchFamily="34" charset="-122"/>
                <a:ea typeface="微软雅黑" panose="020B0503020204020204" pitchFamily="34" charset="-122"/>
              </a:rPr>
              <a:t>用配套驱动</a:t>
            </a:r>
            <a:r>
              <a:rPr lang="zh-CN" altLang="en-US"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光盘或下载好的打印机驱动程序，在台式计算机上进行安装，按照安装提示进行，当屏幕提示“确认打印端口”时，打开打印机电源。</a:t>
            </a:r>
            <a:endParaRPr lang="en-US" altLang="zh-CN" sz="2000" b="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39</a:t>
            </a:fld>
            <a:endParaRPr lang="zh-CN" altLang="en-US" sz="1200" b="1">
              <a:solidFill>
                <a:srgbClr val="007FB2"/>
              </a:solidFill>
            </a:endParaRPr>
          </a:p>
        </p:txBody>
      </p:sp>
      <p:pic>
        <p:nvPicPr>
          <p:cNvPr id="90" name="图片 90"/>
          <p:cNvPicPr>
            <a:picLocks noChangeAspect="1"/>
          </p:cNvPicPr>
          <p:nvPr/>
        </p:nvPicPr>
        <p:blipFill>
          <a:blip r:embed="rId3" cstate="print">
            <a:extLst>
              <a:ext uri="{28A0092B-C50C-407E-A947-70E740481C1C}">
                <a14:useLocalDpi xmlns:a14="http://schemas.microsoft.com/office/drawing/2010/main" val="0"/>
              </a:ext>
            </a:extLst>
          </a:blip>
          <a:srcRect t="44345" r="23649"/>
          <a:stretch>
            <a:fillRect/>
          </a:stretch>
        </p:blipFill>
        <p:spPr>
          <a:xfrm>
            <a:off x="4298950" y="3866515"/>
            <a:ext cx="3192780" cy="2796540"/>
          </a:xfrm>
          <a:prstGeom prst="rect">
            <a:avLst/>
          </a:prstGeom>
          <a:ln w="9525" cap="flat" cmpd="sng" algn="ctr">
            <a:solidFill>
              <a:srgbClr val="4F81BD"/>
            </a:solidFill>
            <a:prstDash val="solid"/>
            <a:round/>
            <a:headEnd type="none" w="med" len="med"/>
            <a:tailEnd type="none" w="med" len="med"/>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项目目标</a:t>
              </a:r>
              <a:endParaRPr lang="en-US" altLang="zh-CN"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18" name="文本框 17"/>
          <p:cNvSpPr txBox="1"/>
          <p:nvPr/>
        </p:nvSpPr>
        <p:spPr>
          <a:xfrm>
            <a:off x="4083050" y="2282190"/>
            <a:ext cx="8125460" cy="2122805"/>
          </a:xfrm>
          <a:prstGeom prst="rect">
            <a:avLst/>
          </a:prstGeom>
          <a:noFill/>
        </p:spPr>
        <p:txBody>
          <a:bodyPr wrap="square" rtlCol="0">
            <a:spAutoFit/>
          </a:bodyPr>
          <a:lstStyle/>
          <a:p>
            <a:pPr algn="l"/>
            <a:r>
              <a:rPr lang="en-US" altLang="zh-CN" sz="2200" dirty="0">
                <a:solidFill>
                  <a:schemeClr val="tx1"/>
                </a:solidFill>
                <a:latin typeface="微软雅黑" panose="020B0503020204020204" pitchFamily="34" charset="-122"/>
                <a:ea typeface="微软雅黑" panose="020B0503020204020204" pitchFamily="34" charset="-122"/>
              </a:rPr>
              <a:t>1.</a:t>
            </a:r>
            <a:r>
              <a:rPr lang="zh-CN" altLang="en-US" sz="2200" dirty="0">
                <a:solidFill>
                  <a:schemeClr val="tx1"/>
                </a:solidFill>
                <a:latin typeface="微软雅黑" panose="020B0503020204020204" pitchFamily="34" charset="-122"/>
                <a:ea typeface="微软雅黑" panose="020B0503020204020204" pitchFamily="34" charset="-122"/>
              </a:rPr>
              <a:t>了解打印机的种类和参数，学会选择符合要求的文档打印机。</a:t>
            </a:r>
          </a:p>
          <a:p>
            <a:pPr algn="l"/>
            <a:endParaRPr lang="zh-CN" altLang="en-US"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solidFill>
                  <a:schemeClr val="tx1"/>
                </a:solidFill>
                <a:latin typeface="微软雅黑" panose="020B0503020204020204" pitchFamily="34" charset="-122"/>
                <a:ea typeface="微软雅黑" panose="020B0503020204020204" pitchFamily="34" charset="-122"/>
              </a:rPr>
              <a:t>2.了解照片打印机的种类和参数，学会连接和使用照片打印机打印照片</a:t>
            </a:r>
            <a:r>
              <a:rPr lang="zh-CN" altLang="en-US" sz="2200" dirty="0">
                <a:solidFill>
                  <a:schemeClr val="tx1"/>
                </a:solidFill>
                <a:latin typeface="微软雅黑" panose="020B0503020204020204" pitchFamily="34" charset="-122"/>
                <a:ea typeface="微软雅黑" panose="020B0503020204020204" pitchFamily="34" charset="-122"/>
              </a:rPr>
              <a:t>。</a:t>
            </a:r>
            <a:endParaRPr lang="en-US" altLang="zh-CN" sz="2200" dirty="0">
              <a:solidFill>
                <a:schemeClr val="tx1"/>
              </a:solidFill>
              <a:latin typeface="微软雅黑" panose="020B0503020204020204" pitchFamily="34" charset="-122"/>
              <a:ea typeface="微软雅黑" panose="020B0503020204020204" pitchFamily="34" charset="-122"/>
            </a:endParaRPr>
          </a:p>
          <a:p>
            <a:pPr algn="l"/>
            <a:endParaRPr lang="zh-CN" altLang="en-US"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solidFill>
                  <a:schemeClr val="tx1"/>
                </a:solidFill>
                <a:latin typeface="微软雅黑" panose="020B0503020204020204" pitchFamily="34" charset="-122"/>
                <a:ea typeface="微软雅黑" panose="020B0503020204020204" pitchFamily="34" charset="-122"/>
              </a:rPr>
              <a:t>3.学会使用热</a:t>
            </a:r>
            <a:r>
              <a:rPr lang="zh-CN" altLang="en-US" sz="2200" dirty="0">
                <a:solidFill>
                  <a:schemeClr val="tx1"/>
                </a:solidFill>
                <a:latin typeface="微软雅黑" panose="020B0503020204020204" pitchFamily="34" charset="-122"/>
                <a:ea typeface="微软雅黑" panose="020B0503020204020204" pitchFamily="34" charset="-122"/>
              </a:rPr>
              <a:t>转印</a:t>
            </a:r>
            <a:r>
              <a:rPr lang="en-US" altLang="zh-CN" sz="2200" dirty="0" err="1">
                <a:solidFill>
                  <a:schemeClr val="tx1"/>
                </a:solidFill>
                <a:latin typeface="微软雅黑" panose="020B0503020204020204" pitchFamily="34" charset="-122"/>
                <a:ea typeface="微软雅黑" panose="020B0503020204020204" pitchFamily="34" charset="-122"/>
              </a:rPr>
              <a:t>纸和打印机制作个性T恤</a:t>
            </a:r>
            <a:r>
              <a:rPr lang="zh-CN" altLang="en-US" sz="2200" dirty="0">
                <a:solidFill>
                  <a:schemeClr val="tx1"/>
                </a:solidFill>
                <a:latin typeface="微软雅黑" panose="020B0503020204020204" pitchFamily="34" charset="-122"/>
                <a:ea typeface="微软雅黑" panose="020B0503020204020204" pitchFamily="34" charset="-122"/>
              </a:rPr>
              <a:t>。</a:t>
            </a:r>
            <a:endParaRPr lang="en-US" altLang="zh-CN" sz="2200" dirty="0">
              <a:solidFill>
                <a:schemeClr val="tx1"/>
              </a:solidFill>
              <a:latin typeface="微软雅黑" panose="020B0503020204020204" pitchFamily="34" charset="-122"/>
              <a:ea typeface="微软雅黑" panose="020B0503020204020204" pitchFamily="34" charset="-122"/>
            </a:endParaRPr>
          </a:p>
        </p:txBody>
      </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t>4</a:t>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445" y="1846580"/>
            <a:ext cx="12266930" cy="1345565"/>
            <a:chOff x="-671" y="3812"/>
            <a:chExt cx="19318" cy="2119"/>
          </a:xfrm>
        </p:grpSpPr>
        <p:sp>
          <p:nvSpPr>
            <p:cNvPr id="87" name="矩形 86"/>
            <p:cNvSpPr/>
            <p:nvPr/>
          </p:nvSpPr>
          <p:spPr>
            <a:xfrm>
              <a:off x="1369" y="3812"/>
              <a:ext cx="2581"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美化图片</a:t>
              </a:r>
            </a:p>
          </p:txBody>
        </p:sp>
        <p:sp>
          <p:nvSpPr>
            <p:cNvPr id="88" name="文本框 87"/>
            <p:cNvSpPr txBox="1"/>
            <p:nvPr/>
          </p:nvSpPr>
          <p:spPr>
            <a:xfrm>
              <a:off x="-671" y="4721"/>
              <a:ext cx="19318" cy="1210"/>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（1）使用Photoshop新建文件，参数设置为6寸照片大小，即宽度4英寸、高度6英寸，颜色模式设定为CMYK模式，分辨率300像素/英寸。</a:t>
              </a: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40</a:t>
            </a:fld>
            <a:endParaRPr lang="zh-CN" altLang="en-US" sz="1200" b="1">
              <a:solidFill>
                <a:srgbClr val="007FB2"/>
              </a:solidFill>
            </a:endParaRPr>
          </a:p>
        </p:txBody>
      </p:sp>
      <p:pic>
        <p:nvPicPr>
          <p:cNvPr id="91"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6515" y="3411220"/>
            <a:ext cx="4388485" cy="27870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445" y="1846580"/>
            <a:ext cx="6106795" cy="1609725"/>
            <a:chOff x="-671" y="3812"/>
            <a:chExt cx="9617" cy="2535"/>
          </a:xfrm>
        </p:grpSpPr>
        <p:sp>
          <p:nvSpPr>
            <p:cNvPr id="87" name="矩形 86"/>
            <p:cNvSpPr/>
            <p:nvPr/>
          </p:nvSpPr>
          <p:spPr>
            <a:xfrm>
              <a:off x="1369" y="3812"/>
              <a:ext cx="2581"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美化图片</a:t>
              </a:r>
            </a:p>
          </p:txBody>
        </p:sp>
        <p:sp>
          <p:nvSpPr>
            <p:cNvPr id="88" name="文本框 87"/>
            <p:cNvSpPr txBox="1"/>
            <p:nvPr/>
          </p:nvSpPr>
          <p:spPr>
            <a:xfrm>
              <a:off x="-671" y="4604"/>
              <a:ext cx="9617" cy="1743"/>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（2）打开照片，用矩形选框工具将图片选中，用移动工具将图片拉至已经建好的文件上，用【Ctrl+T】调整图像大小。</a:t>
              </a: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41</a:t>
            </a:fld>
            <a:endParaRPr lang="zh-CN" altLang="en-US" sz="1200" b="1">
              <a:solidFill>
                <a:srgbClr val="007FB2"/>
              </a:solidFill>
            </a:endParaRPr>
          </a:p>
        </p:txBody>
      </p:sp>
      <p:pic>
        <p:nvPicPr>
          <p:cNvPr id="92" name="图片 92"/>
          <p:cNvPicPr>
            <a:picLocks noChangeAspect="1"/>
          </p:cNvPicPr>
          <p:nvPr/>
        </p:nvPicPr>
        <p:blipFill>
          <a:blip r:embed="rId3" cstate="print">
            <a:extLst>
              <a:ext uri="{28A0092B-C50C-407E-A947-70E740481C1C}">
                <a14:useLocalDpi xmlns:a14="http://schemas.microsoft.com/office/drawing/2010/main" val="0"/>
              </a:ext>
            </a:extLst>
          </a:blip>
          <a:srcRect r="40118" b="18750"/>
          <a:stretch>
            <a:fillRect/>
          </a:stretch>
        </p:blipFill>
        <p:spPr>
          <a:xfrm>
            <a:off x="842645" y="3501390"/>
            <a:ext cx="3237865" cy="2332990"/>
          </a:xfrm>
          <a:prstGeom prst="rect">
            <a:avLst/>
          </a:prstGeom>
          <a:ln>
            <a:noFill/>
          </a:ln>
        </p:spPr>
      </p:pic>
      <p:pic>
        <p:nvPicPr>
          <p:cNvPr id="3" name="图片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5300" y="3285490"/>
            <a:ext cx="2342515" cy="2367280"/>
          </a:xfrm>
          <a:prstGeom prst="rect">
            <a:avLst/>
          </a:prstGeom>
        </p:spPr>
      </p:pic>
      <p:sp>
        <p:nvSpPr>
          <p:cNvPr id="4" name="文本框 3"/>
          <p:cNvSpPr txBox="1"/>
          <p:nvPr/>
        </p:nvSpPr>
        <p:spPr>
          <a:xfrm>
            <a:off x="1562735" y="5934710"/>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调整图片的大小</a:t>
            </a:r>
          </a:p>
        </p:txBody>
      </p:sp>
      <p:sp>
        <p:nvSpPr>
          <p:cNvPr id="7" name="文本框 6"/>
          <p:cNvSpPr txBox="1"/>
          <p:nvPr/>
        </p:nvSpPr>
        <p:spPr>
          <a:xfrm>
            <a:off x="8187055" y="5934710"/>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调整图片的明暗</a:t>
            </a:r>
          </a:p>
        </p:txBody>
      </p:sp>
      <p:sp>
        <p:nvSpPr>
          <p:cNvPr id="14" name="文本框 13"/>
          <p:cNvSpPr txBox="1"/>
          <p:nvPr/>
        </p:nvSpPr>
        <p:spPr>
          <a:xfrm>
            <a:off x="7682865" y="2421255"/>
            <a:ext cx="3232150"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（3）【Ctrl+M】适当调整曲线及亮度</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445" y="1846580"/>
            <a:ext cx="12266930" cy="1260475"/>
            <a:chOff x="-671" y="3812"/>
            <a:chExt cx="19318" cy="1985"/>
          </a:xfrm>
        </p:grpSpPr>
        <p:sp>
          <p:nvSpPr>
            <p:cNvPr id="87" name="矩形 86"/>
            <p:cNvSpPr/>
            <p:nvPr/>
          </p:nvSpPr>
          <p:spPr>
            <a:xfrm>
              <a:off x="1369" y="3812"/>
              <a:ext cx="2782"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4．打印图片</a:t>
              </a:r>
            </a:p>
          </p:txBody>
        </p:sp>
        <p:sp>
          <p:nvSpPr>
            <p:cNvPr id="88" name="文本框 87"/>
            <p:cNvSpPr txBox="1"/>
            <p:nvPr/>
          </p:nvSpPr>
          <p:spPr>
            <a:xfrm>
              <a:off x="-671" y="4576"/>
              <a:ext cx="19318" cy="1221"/>
            </a:xfrm>
            <a:prstGeom prst="rect">
              <a:avLst/>
            </a:prstGeom>
            <a:noFill/>
          </p:spPr>
          <p:txBody>
            <a:bodyPr wrap="square" rtlCol="0" anchor="t">
              <a:spAutoFit/>
            </a:bodyPr>
            <a:lstStyle/>
            <a:p>
              <a:pPr lvl="0" indent="508000" defTabSz="914400" fontAlgn="base">
                <a:lnSpc>
                  <a:spcPct val="110000"/>
                </a:lnSpc>
                <a:spcBef>
                  <a:spcPct val="0"/>
                </a:spcBef>
                <a:spcAft>
                  <a:spcPct val="0"/>
                </a:spcAft>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（1）点击Photoshop【文件】-【打印】命令弹出设置菜单，</a:t>
              </a:r>
              <a:r>
                <a:rPr lang="zh-CN" altLang="en-US" dirty="0">
                  <a:latin typeface="微软雅黑" panose="020B0503020204020204" pitchFamily="34" charset="-122"/>
                  <a:ea typeface="微软雅黑" panose="020B0503020204020204" pitchFamily="34" charset="-122"/>
                </a:rPr>
                <a:t>在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打印机</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下拉 列表中选择所需打印机，设置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份数</a:t>
              </a:r>
              <a:r>
                <a:rPr lang="en-US" altLang="zh-CN" dirty="0">
                  <a:latin typeface="微软雅黑" panose="020B0503020204020204" pitchFamily="34" charset="-122"/>
                  <a:ea typeface="微软雅黑" panose="020B0503020204020204" pitchFamily="34" charset="-122"/>
                </a:rPr>
                <a:t>】</a:t>
              </a: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42</a:t>
            </a:fld>
            <a:endParaRPr lang="zh-CN" altLang="en-US" sz="1200" b="1">
              <a:solidFill>
                <a:srgbClr val="007FB2"/>
              </a:solidFill>
            </a:endParaRPr>
          </a:p>
        </p:txBody>
      </p:sp>
      <p:pic>
        <p:nvPicPr>
          <p:cNvPr id="94" name="图片 94" descr="2"/>
          <p:cNvPicPr>
            <a:picLocks noChangeAspect="1" noChangeArrowheads="1"/>
          </p:cNvPicPr>
          <p:nvPr/>
        </p:nvPicPr>
        <p:blipFill>
          <a:blip r:embed="rId3" cstate="print">
            <a:extLst>
              <a:ext uri="{28A0092B-C50C-407E-A947-70E740481C1C}">
                <a14:useLocalDpi xmlns:a14="http://schemas.microsoft.com/office/drawing/2010/main" val="0"/>
              </a:ext>
            </a:extLst>
          </a:blip>
          <a:srcRect l="48099" t="5074" r="1473" b="22940"/>
          <a:stretch>
            <a:fillRect/>
          </a:stretch>
        </p:blipFill>
        <p:spPr>
          <a:xfrm>
            <a:off x="3866515" y="2781300"/>
            <a:ext cx="3929380" cy="4023995"/>
          </a:xfrm>
          <a:prstGeom prst="rect">
            <a:avLst/>
          </a:prstGeom>
          <a:noFill/>
          <a:ln>
            <a:solidFill>
              <a:schemeClr val="tx1"/>
            </a:solidFill>
          </a:ln>
        </p:spPr>
      </p:pic>
      <p:sp>
        <p:nvSpPr>
          <p:cNvPr id="3" name="文本框 2"/>
          <p:cNvSpPr txBox="1"/>
          <p:nvPr/>
        </p:nvSpPr>
        <p:spPr>
          <a:xfrm>
            <a:off x="8042910" y="6093460"/>
            <a:ext cx="201803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打印命令设置</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9220" y="1846580"/>
            <a:ext cx="4147820" cy="1852295"/>
            <a:chOff x="-506" y="3812"/>
            <a:chExt cx="6532" cy="2917"/>
          </a:xfrm>
        </p:grpSpPr>
        <p:sp>
          <p:nvSpPr>
            <p:cNvPr id="87" name="矩形 86"/>
            <p:cNvSpPr/>
            <p:nvPr/>
          </p:nvSpPr>
          <p:spPr>
            <a:xfrm>
              <a:off x="1369" y="3812"/>
              <a:ext cx="2782"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4．打印图片</a:t>
              </a:r>
            </a:p>
          </p:txBody>
        </p:sp>
        <p:sp>
          <p:nvSpPr>
            <p:cNvPr id="88" name="文本框 87"/>
            <p:cNvSpPr txBox="1"/>
            <p:nvPr/>
          </p:nvSpPr>
          <p:spPr>
            <a:xfrm>
              <a:off x="-506" y="4410"/>
              <a:ext cx="6532" cy="2319"/>
            </a:xfrm>
            <a:prstGeom prst="rect">
              <a:avLst/>
            </a:prstGeom>
            <a:noFill/>
          </p:spPr>
          <p:txBody>
            <a:bodyPr wrap="square" rtlCol="0" anchor="t">
              <a:spAutoFit/>
            </a:bodyPr>
            <a:lstStyle/>
            <a:p>
              <a:pPr lvl="0" indent="508000" defTabSz="914400" fontAlgn="base">
                <a:lnSpc>
                  <a:spcPct val="110000"/>
                </a:lnSpc>
                <a:spcBef>
                  <a:spcPct val="0"/>
                </a:spcBef>
                <a:spcAft>
                  <a:spcPct val="0"/>
                </a:spcAft>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（2）单击【打印设置】按钮，弹出属性对话框</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质量选项</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栏中选择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照片</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单选按钮，设置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尺寸</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为 ４ 英寸</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６ 英寸</a:t>
              </a: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43</a:t>
            </a:fld>
            <a:endParaRPr lang="zh-CN" altLang="en-US" sz="1200" b="1">
              <a:solidFill>
                <a:srgbClr val="007FB2"/>
              </a:solidFill>
            </a:endParaRPr>
          </a:p>
        </p:txBody>
      </p:sp>
      <p:pic>
        <p:nvPicPr>
          <p:cNvPr id="514" name="图片 5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328" y="3789680"/>
            <a:ext cx="2503805" cy="2527300"/>
          </a:xfrm>
          <a:prstGeom prst="rect">
            <a:avLst/>
          </a:prstGeom>
        </p:spPr>
      </p:pic>
      <p:sp>
        <p:nvSpPr>
          <p:cNvPr id="3" name="文本框 2"/>
          <p:cNvSpPr txBox="1"/>
          <p:nvPr/>
        </p:nvSpPr>
        <p:spPr>
          <a:xfrm>
            <a:off x="5306695" y="2349500"/>
            <a:ext cx="2540000"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（3）点击【高级】按钮里设置打印速度和边缘处理</a:t>
            </a:r>
          </a:p>
        </p:txBody>
      </p:sp>
      <p:pic>
        <p:nvPicPr>
          <p:cNvPr id="96" name="图片 96" descr="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090478" y="3716973"/>
            <a:ext cx="2520315" cy="2534285"/>
          </a:xfrm>
          <a:prstGeom prst="rect">
            <a:avLst/>
          </a:prstGeom>
          <a:noFill/>
          <a:ln>
            <a:noFill/>
          </a:ln>
        </p:spPr>
      </p:pic>
      <p:sp>
        <p:nvSpPr>
          <p:cNvPr id="4" name="文本框 3"/>
          <p:cNvSpPr txBox="1"/>
          <p:nvPr/>
        </p:nvSpPr>
        <p:spPr>
          <a:xfrm>
            <a:off x="9218930" y="2349500"/>
            <a:ext cx="2540000"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（4）将相片纸装入打印机，然后单击【打印】，稍后即完成照片的打印。</a:t>
            </a:r>
          </a:p>
        </p:txBody>
      </p:sp>
      <p:sp>
        <p:nvSpPr>
          <p:cNvPr id="7" name="文本框 6"/>
          <p:cNvSpPr txBox="1"/>
          <p:nvPr/>
        </p:nvSpPr>
        <p:spPr>
          <a:xfrm>
            <a:off x="913130" y="6381750"/>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 打印设置按钮</a:t>
            </a:r>
          </a:p>
        </p:txBody>
      </p:sp>
      <p:sp>
        <p:nvSpPr>
          <p:cNvPr id="11" name="文本框 10"/>
          <p:cNvSpPr txBox="1"/>
          <p:nvPr/>
        </p:nvSpPr>
        <p:spPr>
          <a:xfrm>
            <a:off x="5286375" y="6349365"/>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 高级按钮设置</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p>
              </p:txBody>
            </p:sp>
          </p:grpSp>
          <p:sp>
            <p:nvSpPr>
              <p:cNvPr id="18" name="TextBox 1"/>
              <p:cNvSpPr txBox="1"/>
              <p:nvPr/>
            </p:nvSpPr>
            <p:spPr>
              <a:xfrm>
                <a:off x="2313" y="525"/>
                <a:ext cx="3934" cy="72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图片打印</a:t>
                </a: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3105150" y="967740"/>
            <a:ext cx="6132195" cy="833120"/>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喷墨照片打印机简单故障处理</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44</a:t>
            </a:fld>
            <a:endParaRPr lang="zh-CN" altLang="en-US" sz="1200" b="1">
              <a:solidFill>
                <a:srgbClr val="007FB2"/>
              </a:solidFill>
            </a:endParaRPr>
          </a:p>
        </p:txBody>
      </p:sp>
      <p:sp>
        <p:nvSpPr>
          <p:cNvPr id="3" name="文本框 2"/>
          <p:cNvSpPr txBox="1"/>
          <p:nvPr/>
        </p:nvSpPr>
        <p:spPr>
          <a:xfrm>
            <a:off x="986155" y="2781300"/>
            <a:ext cx="3117850" cy="1061829"/>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喷墨照片打印机随着使用时间的推移，不可避免会出现故障</a:t>
            </a:r>
          </a:p>
        </p:txBody>
      </p:sp>
      <p:pic>
        <p:nvPicPr>
          <p:cNvPr id="7" name="图片 6"/>
          <p:cNvPicPr>
            <a:picLocks noChangeAspect="1"/>
          </p:cNvPicPr>
          <p:nvPr/>
        </p:nvPicPr>
        <p:blipFill>
          <a:blip r:embed="rId3"/>
          <a:stretch>
            <a:fillRect/>
          </a:stretch>
        </p:blipFill>
        <p:spPr>
          <a:xfrm>
            <a:off x="4802505" y="1931670"/>
            <a:ext cx="3298825" cy="46221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820"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3806190" cy="1863725"/>
            <a:chOff x="6437" y="3020"/>
            <a:chExt cx="5994" cy="2935"/>
          </a:xfrm>
        </p:grpSpPr>
        <p:sp>
          <p:nvSpPr>
            <p:cNvPr id="25" name="文本框 24"/>
            <p:cNvSpPr txBox="1"/>
            <p:nvPr/>
          </p:nvSpPr>
          <p:spPr>
            <a:xfrm>
              <a:off x="6437" y="4556"/>
              <a:ext cx="5994"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 创意打印</a:t>
              </a: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任务三</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077"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52" name="TextBox 51"/>
          <p:cNvSpPr txBox="1"/>
          <p:nvPr/>
        </p:nvSpPr>
        <p:spPr>
          <a:xfrm>
            <a:off x="2426335" y="1016000"/>
            <a:ext cx="7566660" cy="2630170"/>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全校要举行篮球比赛，为了彰显班级特色，增强凝聚力，同学们希望能穿上有个性图案的篮球服参加比赛，李明在社团指导老师哪里学到的热转印技术正好派上用场。</a:t>
            </a:r>
          </a:p>
          <a:p>
            <a:pPr indent="558800" fontAlgn="auto">
              <a:lnSpc>
                <a:spcPct val="150000"/>
              </a:lnSpc>
              <a:extLst>
                <a:ext uri="{35155182-B16C-46BC-9424-99874614C6A1}">
                  <wpsdc:indentchars xmln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本任务首先需要在计算机上设计图案，然后把图案打印在热转印纸上，再用烫画机烫在衣服上，实现图案的转印。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46</a:t>
            </a:fld>
            <a:endParaRPr lang="zh-CN" altLang="en-US" sz="1200" b="1">
              <a:solidFill>
                <a:srgbClr val="007FB2"/>
              </a:solidFill>
            </a:endParaRPr>
          </a:p>
        </p:txBody>
      </p:sp>
      <p:pic>
        <p:nvPicPr>
          <p:cNvPr id="115" name="图片 115"/>
          <p:cNvPicPr>
            <a:picLocks noChangeAspect="1"/>
          </p:cNvPicPr>
          <p:nvPr/>
        </p:nvPicPr>
        <p:blipFill>
          <a:blip r:embed="rId3">
            <a:extLst>
              <a:ext uri="{28A0092B-C50C-407E-A947-70E740481C1C}">
                <a14:useLocalDpi xmlns:a14="http://schemas.microsoft.com/office/drawing/2010/main" val="0"/>
              </a:ext>
            </a:extLst>
          </a:blip>
          <a:srcRect l="1589" t="4790" r="1662" b="19163"/>
          <a:stretch>
            <a:fillRect/>
          </a:stretch>
        </p:blipFill>
        <p:spPr>
          <a:xfrm>
            <a:off x="2605405" y="3989705"/>
            <a:ext cx="7421880" cy="967740"/>
          </a:xfrm>
          <a:prstGeom prst="rect">
            <a:avLst/>
          </a:prstGeom>
          <a:ln>
            <a:solidFill>
              <a:schemeClr val="tx1"/>
            </a:solidFill>
          </a:ln>
        </p:spPr>
      </p:pic>
      <p:sp>
        <p:nvSpPr>
          <p:cNvPr id="2" name="文本框 1"/>
          <p:cNvSpPr txBox="1"/>
          <p:nvPr/>
        </p:nvSpPr>
        <p:spPr>
          <a:xfrm>
            <a:off x="2355215" y="5158105"/>
            <a:ext cx="760031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1设计原图      2打印到转印纸         3 热转印                4成品</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3366094" cy="539750"/>
            <a:chOff x="2430" y="1311"/>
            <a:chExt cx="4024"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p>
          </p:txBody>
        </p:sp>
        <p:sp>
          <p:nvSpPr>
            <p:cNvPr id="68" name="MH_SubTitle_1"/>
            <p:cNvSpPr txBox="1"/>
            <p:nvPr>
              <p:custDataLst>
                <p:tags r:id="rId1"/>
              </p:custDataLst>
            </p:nvPr>
          </p:nvSpPr>
          <p:spPr>
            <a:xfrm>
              <a:off x="3025" y="1311"/>
              <a:ext cx="3429"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认识热转印</a:t>
              </a:r>
            </a:p>
          </p:txBody>
        </p:sp>
      </p:grpSp>
      <p:sp>
        <p:nvSpPr>
          <p:cNvPr id="100" name="文本框 99"/>
          <p:cNvSpPr txBox="1"/>
          <p:nvPr/>
        </p:nvSpPr>
        <p:spPr>
          <a:xfrm>
            <a:off x="1436370" y="1989455"/>
            <a:ext cx="8670925" cy="2403991"/>
          </a:xfrm>
          <a:prstGeom prst="rect">
            <a:avLst/>
          </a:prstGeom>
          <a:solidFill>
            <a:srgbClr val="007FB2"/>
          </a:solidFill>
          <a:ln w="9525">
            <a:noFill/>
          </a:ln>
        </p:spPr>
        <p:txBody>
          <a:bodyPr wrap="square">
            <a:spAutoFit/>
          </a:bodyPr>
          <a:lstStyle/>
          <a:p>
            <a:pPr indent="508000" fontAlgn="auto">
              <a:lnSpc>
                <a:spcPts val="2600"/>
              </a:lnSpc>
              <a:extLst>
                <a:ext uri="{35155182-B16C-46BC-9424-99874614C6A1}">
                  <wpsdc:indentchars xmlns="" xmlns:wpsdc="http://www.wps.cn/officeDocument/2017/drawingmlCustomData" val="200" checksum="282533468"/>
                </a:ext>
              </a:extLst>
            </a:pPr>
            <a:r>
              <a:rPr lang="zh-CN" sz="2000" b="0" dirty="0">
                <a:latin typeface="微软雅黑" panose="020B0503020204020204" pitchFamily="34" charset="-122"/>
                <a:ea typeface="微软雅黑" panose="020B0503020204020204" pitchFamily="34" charset="-122"/>
              </a:rPr>
              <a:t>转印是指将中间载体薄膜上的图文采用相应的压力转移到承印物上的一种印刷方法，根据采用压力的不同，转印可分为热转印、气转印、丝网转印、低温转印等。</a:t>
            </a:r>
          </a:p>
          <a:p>
            <a:pPr indent="508000" fontAlgn="auto">
              <a:lnSpc>
                <a:spcPts val="2600"/>
              </a:lnSpc>
              <a:extLst>
                <a:ext uri="{35155182-B16C-46BC-9424-99874614C6A1}">
                  <wpsdc:indentchars xmlns="" xmlns:wpsdc="http://www.wps.cn/officeDocument/2017/drawingmlCustomData" val="200" checksum="282533468"/>
                </a:ext>
              </a:extLst>
            </a:pPr>
            <a:r>
              <a:rPr lang="zh-CN" sz="2000" b="0" dirty="0">
                <a:latin typeface="微软雅黑" panose="020B0503020204020204" pitchFamily="34" charset="-122"/>
                <a:ea typeface="微软雅黑" panose="020B0503020204020204" pitchFamily="34" charset="-122"/>
              </a:rPr>
              <a:t>热转印是一项新兴的印刷工艺，</a:t>
            </a:r>
            <a:r>
              <a:rPr lang="zh-CN" altLang="en-US" sz="2000" dirty="0">
                <a:latin typeface="微软雅黑" panose="020B0503020204020204" pitchFamily="34" charset="-122"/>
                <a:ea typeface="微软雅黑" panose="020B0503020204020204" pitchFamily="34" charset="-122"/>
              </a:rPr>
              <a:t>就是经过加热加压将图案转印到各种材质产品上的方法。热转印分为转印膜印、 转印加工两步，首先将图案印在热转印纸表面，即转印膜印，然后使 用热转印机加热加压将热转印纸上的图案转印在产品表面，即转印加工，成型后图案与产品 表面溶为一体，逼真漂亮。</a:t>
            </a:r>
            <a:endParaRPr lang="zh-CN" sz="2000" b="0" dirty="0">
              <a:solidFill>
                <a:schemeClr val="bg1"/>
              </a:solidFill>
              <a:latin typeface="微软雅黑" panose="020B0503020204020204" pitchFamily="34" charset="-122"/>
              <a:ea typeface="微软雅黑" panose="020B0503020204020204" pitchFamily="34" charset="-122"/>
            </a:endParaRPr>
          </a:p>
        </p:txBody>
      </p:sp>
      <p:sp>
        <p:nvSpPr>
          <p:cNvPr id="7" name="TextBox 1"/>
          <p:cNvSpPr txBox="1"/>
          <p:nvPr/>
        </p:nvSpPr>
        <p:spPr>
          <a:xfrm>
            <a:off x="1468755" y="333375"/>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47</a:t>
            </a:fld>
            <a:endParaRPr lang="zh-CN" altLang="en-US" sz="1200" b="1">
              <a:solidFill>
                <a:srgbClr val="007FB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746244" cy="539750"/>
            <a:chOff x="2430" y="1311"/>
            <a:chExt cx="328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p>
          </p:txBody>
        </p:sp>
        <p:sp>
          <p:nvSpPr>
            <p:cNvPr id="68" name="MH_SubTitle_1"/>
            <p:cNvSpPr txBox="1"/>
            <p:nvPr>
              <p:custDataLst>
                <p:tags r:id="rId1"/>
              </p:custDataLst>
            </p:nvPr>
          </p:nvSpPr>
          <p:spPr>
            <a:xfrm>
              <a:off x="3197" y="1311"/>
              <a:ext cx="2516"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认识热转印纸</a:t>
              </a:r>
            </a:p>
          </p:txBody>
        </p:sp>
      </p:grpSp>
      <p:sp>
        <p:nvSpPr>
          <p:cNvPr id="100" name="文本框 99"/>
          <p:cNvSpPr txBox="1"/>
          <p:nvPr/>
        </p:nvSpPr>
        <p:spPr>
          <a:xfrm>
            <a:off x="1436370" y="2491740"/>
            <a:ext cx="8670925" cy="736868"/>
          </a:xfrm>
          <a:prstGeom prst="rect">
            <a:avLst/>
          </a:prstGeom>
          <a:solidFill>
            <a:srgbClr val="007FB2"/>
          </a:solidFill>
          <a:ln w="9525">
            <a:noFill/>
          </a:ln>
        </p:spPr>
        <p:txBody>
          <a:bodyPr wrap="square">
            <a:spAutoFit/>
          </a:bodyPr>
          <a:lstStyle/>
          <a:p>
            <a:pPr indent="508000" fontAlgn="auto">
              <a:lnSpc>
                <a:spcPts val="2600"/>
              </a:lnSpc>
              <a:extLst>
                <a:ext uri="{35155182-B16C-46BC-9424-99874614C6A1}">
                  <wpsdc:indentchars xmlns="" xmlns:wpsdc="http://www.wps.cn/officeDocument/2017/drawingmlCustomData" val="200" checksum="282533468"/>
                </a:ext>
              </a:extLst>
            </a:pPr>
            <a:r>
              <a:rPr lang="zh-CN" sz="2000" b="0" dirty="0">
                <a:latin typeface="微软雅黑" panose="020B0503020204020204" pitchFamily="34" charset="-122"/>
                <a:ea typeface="微软雅黑" panose="020B0503020204020204" pitchFamily="34" charset="-122"/>
              </a:rPr>
              <a:t>热转印纸是在热转印工艺中的使用的纸张，</a:t>
            </a:r>
            <a:r>
              <a:rPr lang="zh-CN" altLang="en-US" sz="2000" b="0" dirty="0">
                <a:latin typeface="微软雅黑" panose="020B0503020204020204" pitchFamily="34" charset="-122"/>
                <a:ea typeface="微软雅黑" panose="020B0503020204020204" pitchFamily="34" charset="-122"/>
              </a:rPr>
              <a:t>它</a:t>
            </a:r>
            <a:r>
              <a:rPr lang="zh-CN" sz="2000" b="0" dirty="0">
                <a:latin typeface="微软雅黑" panose="020B0503020204020204" pitchFamily="34" charset="-122"/>
                <a:ea typeface="微软雅黑" panose="020B0503020204020204" pitchFamily="34" charset="-122"/>
              </a:rPr>
              <a:t>通常分为浅色热转印纸和深色热转印纸两类。</a:t>
            </a:r>
          </a:p>
        </p:txBody>
      </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48</a:t>
            </a:fld>
            <a:endParaRPr lang="zh-CN" altLang="en-US" sz="1200" b="1">
              <a:solidFill>
                <a:srgbClr val="007FB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746244" cy="539750"/>
            <a:chOff x="2430" y="1311"/>
            <a:chExt cx="328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p>
          </p:txBody>
        </p:sp>
        <p:sp>
          <p:nvSpPr>
            <p:cNvPr id="68" name="MH_SubTitle_1"/>
            <p:cNvSpPr txBox="1"/>
            <p:nvPr>
              <p:custDataLst>
                <p:tags r:id="rId1"/>
              </p:custDataLst>
            </p:nvPr>
          </p:nvSpPr>
          <p:spPr>
            <a:xfrm>
              <a:off x="3197" y="1311"/>
              <a:ext cx="2516"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认识热转印纸</a:t>
              </a:r>
            </a:p>
          </p:txBody>
        </p:sp>
      </p:gr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49</a:t>
            </a:fld>
            <a:endParaRPr lang="zh-CN" altLang="en-US" sz="1200" b="1">
              <a:solidFill>
                <a:srgbClr val="007FB2"/>
              </a:solidFill>
            </a:endParaRPr>
          </a:p>
        </p:txBody>
      </p:sp>
      <p:sp>
        <p:nvSpPr>
          <p:cNvPr id="3" name="文本框 2"/>
          <p:cNvSpPr txBox="1"/>
          <p:nvPr/>
        </p:nvSpPr>
        <p:spPr>
          <a:xfrm>
            <a:off x="8890" y="1845310"/>
            <a:ext cx="12193905" cy="138366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（1）浅色热转印纸</a:t>
            </a:r>
          </a:p>
          <a:p>
            <a:r>
              <a:rPr lang="zh-CN" altLang="en-US">
                <a:latin typeface="微软雅黑" panose="020B0503020204020204" pitchFamily="34" charset="-122"/>
                <a:ea typeface="微软雅黑" panose="020B0503020204020204" pitchFamily="34" charset="-122"/>
                <a:cs typeface="微软雅黑" panose="020B0503020204020204" pitchFamily="34" charset="-122"/>
              </a:rPr>
              <a:t>浅色热转印纸适合在浅色的衣物上印制图案，如图1.2.27所示，通过该转印纸转印的图案色彩还原度高、不起皱、有弹性、手感极佳，是转印T恤、印制个性文化衫的最佳选择，转印效果如图1.2.28所示，浅色转印纸最好使用防水颜料墨水打印。</a:t>
            </a:r>
          </a:p>
        </p:txBody>
      </p:sp>
      <p:pic>
        <p:nvPicPr>
          <p:cNvPr id="116"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6018" y="3645535"/>
            <a:ext cx="1501775" cy="1638300"/>
          </a:xfrm>
          <a:prstGeom prst="rect">
            <a:avLst/>
          </a:prstGeom>
          <a:ln>
            <a:solidFill>
              <a:schemeClr val="tx1"/>
            </a:solidFill>
          </a:ln>
        </p:spPr>
      </p:pic>
      <p:pic>
        <p:nvPicPr>
          <p:cNvPr id="117" name="图片 1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6695" y="3573145"/>
            <a:ext cx="3352800" cy="1671320"/>
          </a:xfrm>
          <a:prstGeom prst="rect">
            <a:avLst/>
          </a:prstGeom>
          <a:ln>
            <a:solidFill>
              <a:schemeClr val="tx1"/>
            </a:solidFill>
          </a:ln>
        </p:spPr>
      </p:pic>
      <p:sp>
        <p:nvSpPr>
          <p:cNvPr id="9" name="文本框 8"/>
          <p:cNvSpPr txBox="1"/>
          <p:nvPr/>
        </p:nvSpPr>
        <p:spPr>
          <a:xfrm>
            <a:off x="2066290" y="5589905"/>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浅色热转印纸意图</a:t>
            </a:r>
          </a:p>
        </p:txBody>
      </p:sp>
      <p:sp>
        <p:nvSpPr>
          <p:cNvPr id="14" name="文本框 13"/>
          <p:cNvSpPr txBox="1"/>
          <p:nvPr/>
        </p:nvSpPr>
        <p:spPr>
          <a:xfrm>
            <a:off x="6026785" y="5588635"/>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浅色热转印T恤</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185"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4814570" cy="1863725"/>
            <a:chOff x="6437" y="3020"/>
            <a:chExt cx="7582" cy="2935"/>
          </a:xfrm>
        </p:grpSpPr>
        <p:sp>
          <p:nvSpPr>
            <p:cNvPr id="25" name="文本框 24"/>
            <p:cNvSpPr txBox="1"/>
            <p:nvPr/>
          </p:nvSpPr>
          <p:spPr>
            <a:xfrm>
              <a:off x="6437" y="4556"/>
              <a:ext cx="7582"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文档录入与打印</a:t>
              </a: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582"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任务一</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746244" cy="539750"/>
            <a:chOff x="2430" y="1311"/>
            <a:chExt cx="328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p>
          </p:txBody>
        </p:sp>
        <p:sp>
          <p:nvSpPr>
            <p:cNvPr id="68" name="MH_SubTitle_1"/>
            <p:cNvSpPr txBox="1"/>
            <p:nvPr>
              <p:custDataLst>
                <p:tags r:id="rId1"/>
              </p:custDataLst>
            </p:nvPr>
          </p:nvSpPr>
          <p:spPr>
            <a:xfrm>
              <a:off x="3197" y="1311"/>
              <a:ext cx="2516"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认识热转印纸</a:t>
              </a:r>
            </a:p>
          </p:txBody>
        </p:sp>
      </p:gr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50</a:t>
            </a:fld>
            <a:endParaRPr lang="zh-CN" altLang="en-US" sz="1200" b="1">
              <a:solidFill>
                <a:srgbClr val="007FB2"/>
              </a:solidFill>
            </a:endParaRPr>
          </a:p>
        </p:txBody>
      </p:sp>
      <p:sp>
        <p:nvSpPr>
          <p:cNvPr id="3" name="文本框 2"/>
          <p:cNvSpPr txBox="1"/>
          <p:nvPr/>
        </p:nvSpPr>
        <p:spPr>
          <a:xfrm>
            <a:off x="8890" y="1845310"/>
            <a:ext cx="12193905"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（2）深色热转印纸</a:t>
            </a:r>
          </a:p>
          <a:p>
            <a:r>
              <a:rPr lang="zh-CN" altLang="en-US">
                <a:latin typeface="微软雅黑" panose="020B0503020204020204" pitchFamily="34" charset="-122"/>
                <a:ea typeface="微软雅黑" panose="020B0503020204020204" pitchFamily="34" charset="-122"/>
                <a:cs typeface="微软雅黑" panose="020B0503020204020204" pitchFamily="34" charset="-122"/>
              </a:rPr>
              <a:t>深色转印纸用来印制深色的衣服。深色的衣服颜色太深，覆盖其他颜色的能力强，所以需要介质把图片印上去，这就需要深色转印纸。</a:t>
            </a:r>
          </a:p>
        </p:txBody>
      </p:sp>
      <p:sp>
        <p:nvSpPr>
          <p:cNvPr id="9" name="文本框 8"/>
          <p:cNvSpPr txBox="1"/>
          <p:nvPr/>
        </p:nvSpPr>
        <p:spPr>
          <a:xfrm>
            <a:off x="2353310" y="5589905"/>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深色热转印纸</a:t>
            </a:r>
          </a:p>
        </p:txBody>
      </p:sp>
      <p:sp>
        <p:nvSpPr>
          <p:cNvPr id="14" name="文本框 13"/>
          <p:cNvSpPr txBox="1"/>
          <p:nvPr/>
        </p:nvSpPr>
        <p:spPr>
          <a:xfrm>
            <a:off x="6026785" y="5588635"/>
            <a:ext cx="254000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深色热转印T恤</a:t>
            </a:r>
          </a:p>
        </p:txBody>
      </p:sp>
      <p:pic>
        <p:nvPicPr>
          <p:cNvPr id="118" name="图片 1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2840" y="3382328"/>
            <a:ext cx="1676400" cy="1730375"/>
          </a:xfrm>
          <a:prstGeom prst="rect">
            <a:avLst/>
          </a:prstGeom>
          <a:ln>
            <a:solidFill>
              <a:schemeClr val="tx1"/>
            </a:solidFill>
          </a:ln>
        </p:spPr>
      </p:pic>
      <p:pic>
        <p:nvPicPr>
          <p:cNvPr id="119" name="图片 1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6695" y="3392488"/>
            <a:ext cx="3070860" cy="1708785"/>
          </a:xfrm>
          <a:prstGeom prst="rect">
            <a:avLst/>
          </a:prstGeom>
          <a:ln>
            <a:solidFill>
              <a:schemeClr val="tx1"/>
            </a:solid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746244" cy="539750"/>
            <a:chOff x="2430" y="1311"/>
            <a:chExt cx="3283"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3</a:t>
              </a:r>
            </a:p>
          </p:txBody>
        </p:sp>
        <p:sp>
          <p:nvSpPr>
            <p:cNvPr id="68" name="MH_SubTitle_1"/>
            <p:cNvSpPr txBox="1"/>
            <p:nvPr>
              <p:custDataLst>
                <p:tags r:id="rId1"/>
              </p:custDataLst>
            </p:nvPr>
          </p:nvSpPr>
          <p:spPr>
            <a:xfrm>
              <a:off x="3197" y="1311"/>
              <a:ext cx="2516"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认识烫画机</a:t>
              </a:r>
            </a:p>
          </p:txBody>
        </p:sp>
      </p:gr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51</a:t>
            </a:fld>
            <a:endParaRPr lang="zh-CN" altLang="en-US" sz="1200" b="1">
              <a:solidFill>
                <a:srgbClr val="007FB2"/>
              </a:solidFill>
            </a:endParaRPr>
          </a:p>
        </p:txBody>
      </p:sp>
      <p:sp>
        <p:nvSpPr>
          <p:cNvPr id="3" name="文本框 2"/>
          <p:cNvSpPr txBox="1"/>
          <p:nvPr/>
        </p:nvSpPr>
        <p:spPr>
          <a:xfrm>
            <a:off x="8890" y="1845310"/>
            <a:ext cx="12193905" cy="737235"/>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烫画机通过发热板发热，用一定的压力、特定的温度和时间，将转印纸上的图层和热固贴合到承印物上或渗透到承印物料上面。</a:t>
            </a:r>
          </a:p>
        </p:txBody>
      </p:sp>
      <p:sp>
        <p:nvSpPr>
          <p:cNvPr id="9" name="文本框 8"/>
          <p:cNvSpPr txBox="1"/>
          <p:nvPr/>
        </p:nvSpPr>
        <p:spPr>
          <a:xfrm>
            <a:off x="3506470" y="4797425"/>
            <a:ext cx="3234055"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rPr>
              <a:t> 左烫画机右家用电熨斗</a:t>
            </a:r>
          </a:p>
        </p:txBody>
      </p:sp>
      <p:sp>
        <p:nvSpPr>
          <p:cNvPr id="14" name="文本框 13"/>
          <p:cNvSpPr txBox="1"/>
          <p:nvPr/>
        </p:nvSpPr>
        <p:spPr>
          <a:xfrm>
            <a:off x="1078230" y="5445760"/>
            <a:ext cx="9705975" cy="106045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烫画机将各种烫画经热转印烫在棉、麻、化纤等织物上的，还能烫染在ABS、PE、PP、EVA、皮革、不锈钢、玻璃、木材、有涂层金属等材质上，烫画机使用方便，制作出来图案精美，是传统刺绣和丝网印花的良好替代品。</a:t>
            </a:r>
          </a:p>
        </p:txBody>
      </p:sp>
      <p:pic>
        <p:nvPicPr>
          <p:cNvPr id="120" name="图片 120"/>
          <p:cNvPicPr>
            <a:picLocks noChangeAspect="1"/>
          </p:cNvPicPr>
          <p:nvPr/>
        </p:nvPicPr>
        <p:blipFill>
          <a:blip r:embed="rId4"/>
          <a:stretch>
            <a:fillRect/>
          </a:stretch>
        </p:blipFill>
        <p:spPr>
          <a:xfrm>
            <a:off x="2044700" y="2566670"/>
            <a:ext cx="2034540" cy="2332990"/>
          </a:xfrm>
          <a:prstGeom prst="rect">
            <a:avLst/>
          </a:prstGeom>
        </p:spPr>
      </p:pic>
      <p:pic>
        <p:nvPicPr>
          <p:cNvPr id="121" name="图片 121"/>
          <p:cNvPicPr>
            <a:picLocks noChangeAspect="1"/>
          </p:cNvPicPr>
          <p:nvPr/>
        </p:nvPicPr>
        <p:blipFill>
          <a:blip r:embed="rId5"/>
          <a:stretch>
            <a:fillRect/>
          </a:stretch>
        </p:blipFill>
        <p:spPr>
          <a:xfrm>
            <a:off x="6386830" y="2999740"/>
            <a:ext cx="1859280" cy="1397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grpSp>
        <p:nvGrpSpPr>
          <p:cNvPr id="2" name="组合 1"/>
          <p:cNvGrpSpPr/>
          <p:nvPr/>
        </p:nvGrpSpPr>
        <p:grpSpPr>
          <a:xfrm>
            <a:off x="1673878" y="1224280"/>
            <a:ext cx="2139778" cy="539750"/>
            <a:chOff x="2430" y="1311"/>
            <a:chExt cx="2558"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4</a:t>
              </a:r>
            </a:p>
          </p:txBody>
        </p:sp>
        <p:sp>
          <p:nvSpPr>
            <p:cNvPr id="68" name="MH_SubTitle_1"/>
            <p:cNvSpPr txBox="1"/>
            <p:nvPr>
              <p:custDataLst>
                <p:tags r:id="rId1"/>
              </p:custDataLst>
            </p:nvPr>
          </p:nvSpPr>
          <p:spPr>
            <a:xfrm>
              <a:off x="3098" y="1311"/>
              <a:ext cx="1890"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设备准备</a:t>
              </a:r>
            </a:p>
          </p:txBody>
        </p:sp>
      </p:gr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52</a:t>
            </a:fld>
            <a:endParaRPr lang="zh-CN" altLang="en-US" sz="1200" b="1">
              <a:solidFill>
                <a:srgbClr val="007FB2"/>
              </a:solidFill>
            </a:endParaRPr>
          </a:p>
        </p:txBody>
      </p:sp>
      <p:sp>
        <p:nvSpPr>
          <p:cNvPr id="4" name="文本框 3"/>
          <p:cNvSpPr txBox="1"/>
          <p:nvPr/>
        </p:nvSpPr>
        <p:spPr>
          <a:xfrm>
            <a:off x="1673860" y="1989455"/>
            <a:ext cx="9230360" cy="41402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班上的篮球服是采用的白色T恤，应选择浅色热转印纸，需要的设备清单如表</a:t>
            </a:r>
          </a:p>
        </p:txBody>
      </p:sp>
      <p:pic>
        <p:nvPicPr>
          <p:cNvPr id="9" name="图片 8"/>
          <p:cNvPicPr>
            <a:picLocks noChangeAspect="1"/>
          </p:cNvPicPr>
          <p:nvPr/>
        </p:nvPicPr>
        <p:blipFill>
          <a:blip r:embed="rId4"/>
          <a:stretch>
            <a:fillRect/>
          </a:stretch>
        </p:blipFill>
        <p:spPr>
          <a:xfrm>
            <a:off x="4226560" y="2519045"/>
            <a:ext cx="4575810" cy="4150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lgn="l">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ln>
                  <a:noFill/>
                </a:ln>
                <a:solidFill>
                  <a:srgbClr val="FF0000"/>
                </a:solidFill>
                <a:effectLst/>
                <a:uLnTx/>
                <a:uFillTx/>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6"/>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53</a:t>
            </a:fld>
            <a:endParaRPr lang="zh-CN" altLang="en-US" sz="1200" b="1">
              <a:solidFill>
                <a:srgbClr val="007FB2"/>
              </a:solidFill>
            </a:endParaRPr>
          </a:p>
        </p:txBody>
      </p:sp>
      <p:grpSp>
        <p:nvGrpSpPr>
          <p:cNvPr id="4" name="组合 3"/>
          <p:cNvGrpSpPr/>
          <p:nvPr/>
        </p:nvGrpSpPr>
        <p:grpSpPr>
          <a:xfrm>
            <a:off x="1130300" y="2276793"/>
            <a:ext cx="9649460" cy="1576869"/>
            <a:chOff x="2062" y="4468"/>
            <a:chExt cx="15196" cy="2483"/>
          </a:xfrm>
        </p:grpSpPr>
        <p:sp>
          <p:nvSpPr>
            <p:cNvPr id="9" name="MH_SubTitle_1"/>
            <p:cNvSpPr txBox="1"/>
            <p:nvPr>
              <p:custDataLst>
                <p:tags r:id="rId1"/>
              </p:custDataLst>
            </p:nvPr>
          </p:nvSpPr>
          <p:spPr>
            <a:xfrm>
              <a:off x="2062" y="6223"/>
              <a:ext cx="3560" cy="63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制作图案</a:t>
              </a: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5719" y="4720"/>
              <a:ext cx="540" cy="824"/>
            </a:xfrm>
            <a:prstGeom prst="rect">
              <a:avLst/>
            </a:prstGeom>
          </p:spPr>
        </p:pic>
        <p:grpSp>
          <p:nvGrpSpPr>
            <p:cNvPr id="14" name="组合 13"/>
            <p:cNvGrpSpPr/>
            <p:nvPr/>
          </p:nvGrpSpPr>
          <p:grpSpPr>
            <a:xfrm>
              <a:off x="3252" y="4468"/>
              <a:ext cx="1395" cy="1390"/>
              <a:chOff x="4450933" y="3791953"/>
              <a:chExt cx="1324028" cy="1319782"/>
            </a:xfrm>
          </p:grpSpPr>
          <p:grpSp>
            <p:nvGrpSpPr>
              <p:cNvPr id="18" name="组合 129"/>
              <p:cNvGrpSpPr/>
              <p:nvPr/>
            </p:nvGrpSpPr>
            <p:grpSpPr>
              <a:xfrm>
                <a:off x="4450933" y="3791953"/>
                <a:ext cx="1319306" cy="1319782"/>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29" name="椭圆 2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0" name="椭圆 29"/>
                <p:cNvSpPr/>
                <p:nvPr/>
              </p:nvSpPr>
              <p:spPr>
                <a:xfrm>
                  <a:off x="4565570" y="2763062"/>
                  <a:ext cx="1370298" cy="1370793"/>
                </a:xfrm>
                <a:prstGeom prst="ellipse">
                  <a:avLst/>
                </a:prstGeom>
                <a:solidFill>
                  <a:srgbClr val="007F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1"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01</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32" name="组合 31"/>
            <p:cNvGrpSpPr/>
            <p:nvPr/>
          </p:nvGrpSpPr>
          <p:grpSpPr>
            <a:xfrm>
              <a:off x="7093" y="4522"/>
              <a:ext cx="1395" cy="1390"/>
              <a:chOff x="4450933" y="3791953"/>
              <a:chExt cx="1324028" cy="1319782"/>
            </a:xfrm>
          </p:grpSpPr>
          <p:grpSp>
            <p:nvGrpSpPr>
              <p:cNvPr id="33" name="组合 129"/>
              <p:cNvGrpSpPr/>
              <p:nvPr/>
            </p:nvGrpSpPr>
            <p:grpSpPr>
              <a:xfrm>
                <a:off x="4450933" y="3791953"/>
                <a:ext cx="1319306" cy="1319782"/>
                <a:chOff x="4345444" y="2542859"/>
                <a:chExt cx="1810550" cy="1811205"/>
              </a:xfrm>
            </p:grpSpPr>
            <p:grpSp>
              <p:nvGrpSpPr>
                <p:cNvPr id="34" name="组合 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5" name="同心圆 3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36" name="椭圆 3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8" name="椭圆 37"/>
                <p:cNvSpPr/>
                <p:nvPr/>
              </p:nvSpPr>
              <p:spPr>
                <a:xfrm>
                  <a:off x="4565570" y="2763062"/>
                  <a:ext cx="1370298" cy="1370793"/>
                </a:xfrm>
                <a:prstGeom prst="ellipse">
                  <a:avLst/>
                </a:prstGeom>
                <a:solidFill>
                  <a:srgbClr val="FC3F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39"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02</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145" name="图片 1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3221" y="4805"/>
              <a:ext cx="540" cy="824"/>
            </a:xfrm>
            <a:prstGeom prst="rect">
              <a:avLst/>
            </a:prstGeom>
          </p:spPr>
        </p:pic>
        <p:grpSp>
          <p:nvGrpSpPr>
            <p:cNvPr id="40" name="组合 39"/>
            <p:cNvGrpSpPr/>
            <p:nvPr/>
          </p:nvGrpSpPr>
          <p:grpSpPr>
            <a:xfrm>
              <a:off x="10754" y="4553"/>
              <a:ext cx="1395" cy="1390"/>
              <a:chOff x="4450933" y="3791953"/>
              <a:chExt cx="1324028" cy="1319782"/>
            </a:xfrm>
          </p:grpSpPr>
          <p:grpSp>
            <p:nvGrpSpPr>
              <p:cNvPr id="41" name="组合 129"/>
              <p:cNvGrpSpPr/>
              <p:nvPr/>
            </p:nvGrpSpPr>
            <p:grpSpPr>
              <a:xfrm>
                <a:off x="4450933" y="3791953"/>
                <a:ext cx="1319306" cy="1319782"/>
                <a:chOff x="4345444" y="2542859"/>
                <a:chExt cx="1810550" cy="1811205"/>
              </a:xfrm>
            </p:grpSpPr>
            <p:grpSp>
              <p:nvGrpSpPr>
                <p:cNvPr id="42" name="组合 4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3" name="同心圆 4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44" name="椭圆 4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5" name="椭圆 44"/>
                <p:cNvSpPr/>
                <p:nvPr/>
              </p:nvSpPr>
              <p:spPr>
                <a:xfrm>
                  <a:off x="4565570" y="2763062"/>
                  <a:ext cx="1370298" cy="1370793"/>
                </a:xfrm>
                <a:prstGeom prst="ellipse">
                  <a:avLst/>
                </a:prstGeom>
                <a:solidFill>
                  <a:schemeClr val="accent6">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6"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03</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grpSp>
          <p:nvGrpSpPr>
            <p:cNvPr id="153" name="组合 152"/>
            <p:cNvGrpSpPr/>
            <p:nvPr/>
          </p:nvGrpSpPr>
          <p:grpSpPr>
            <a:xfrm>
              <a:off x="14708" y="4607"/>
              <a:ext cx="1395" cy="1390"/>
              <a:chOff x="4450933" y="3791953"/>
              <a:chExt cx="1324028" cy="1319782"/>
            </a:xfrm>
          </p:grpSpPr>
          <p:grpSp>
            <p:nvGrpSpPr>
              <p:cNvPr id="154" name="组合 129"/>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6" name="同心圆 15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latin typeface="Calibri" panose="020F0502020204030204"/>
                      <a:ea typeface="微软雅黑" panose="020B0503020204020204" pitchFamily="34" charset="-122"/>
                      <a:cs typeface="+mn-cs"/>
                    </a:endParaRPr>
                  </a:p>
                </p:txBody>
              </p:sp>
              <p:sp>
                <p:nvSpPr>
                  <p:cNvPr id="157" name="椭圆 15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158" name="椭圆 157"/>
                <p:cNvSpPr/>
                <p:nvPr/>
              </p:nvSpPr>
              <p:spPr>
                <a:xfrm>
                  <a:off x="4565570" y="2763062"/>
                  <a:ext cx="1370298" cy="1370793"/>
                </a:xfrm>
                <a:prstGeom prst="ellipse">
                  <a:avLst/>
                </a:prstGeom>
                <a:solidFill>
                  <a:schemeClr val="accent5">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grpSp>
          <p:sp>
            <p:nvSpPr>
              <p:cNvPr id="47" name="TextBox 130"/>
              <p:cNvSpPr txBox="1"/>
              <p:nvPr/>
            </p:nvSpPr>
            <p:spPr>
              <a:xfrm>
                <a:off x="4690206" y="4073308"/>
                <a:ext cx="1084755" cy="756738"/>
              </a:xfrm>
              <a:prstGeom prst="rect">
                <a:avLst/>
              </a:prstGeom>
              <a:noFill/>
            </p:spPr>
            <p:txBody>
              <a:bodyPr wrap="square" lIns="138192" tIns="69096" rIns="138192" bIns="69096" rtlCol="0">
                <a:spAutoFit/>
              </a:bodyPr>
              <a:lstStyle/>
              <a:p>
                <a:pPr defTabSz="914400" fontAlgn="auto">
                  <a:defRPr/>
                </a:pPr>
                <a:r>
                  <a:rPr lang="en-US" altLang="zh-CN" sz="2400">
                    <a:solidFill>
                      <a:schemeClr val="bg1"/>
                    </a:solidFill>
                    <a:latin typeface="Impact" panose="020B0806030902050204" pitchFamily="34" charset="0"/>
                    <a:ea typeface="微软雅黑" panose="020B0503020204020204" pitchFamily="34" charset="-122"/>
                    <a:sym typeface="+mn-ea"/>
                  </a:rPr>
                  <a:t>04</a:t>
                </a:r>
                <a:endParaRPr lang="en-US" altLang="zh-CN" sz="2400" b="1" kern="0" noProof="1">
                  <a:solidFill>
                    <a:schemeClr val="bg1"/>
                  </a:solidFill>
                  <a:latin typeface="Impact" panose="020B0806030902050204" pitchFamily="34" charset="0"/>
                  <a:ea typeface="微软雅黑" panose="020B0503020204020204" pitchFamily="34" charset="-122"/>
                  <a:cs typeface="+mn-cs"/>
                  <a:sym typeface="+mn-ea"/>
                </a:endParaRPr>
              </a:p>
            </p:txBody>
          </p:sp>
        </p:grpSp>
        <p:pic>
          <p:nvPicPr>
            <p:cNvPr id="48" name="图片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9360" y="4836"/>
              <a:ext cx="540" cy="824"/>
            </a:xfrm>
            <a:prstGeom prst="rect">
              <a:avLst/>
            </a:prstGeom>
          </p:spPr>
        </p:pic>
        <p:sp>
          <p:nvSpPr>
            <p:cNvPr id="161" name="MH_SubTitle_1"/>
            <p:cNvSpPr txBox="1"/>
            <p:nvPr>
              <p:custDataLst>
                <p:tags r:id="rId2"/>
              </p:custDataLst>
            </p:nvPr>
          </p:nvSpPr>
          <p:spPr>
            <a:xfrm>
              <a:off x="13628" y="6340"/>
              <a:ext cx="3630" cy="611"/>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完成图案转印</a:t>
              </a:r>
            </a:p>
          </p:txBody>
        </p:sp>
        <p:sp>
          <p:nvSpPr>
            <p:cNvPr id="49" name="MH_SubTitle_1"/>
            <p:cNvSpPr txBox="1"/>
            <p:nvPr>
              <p:custDataLst>
                <p:tags r:id="rId3"/>
              </p:custDataLst>
            </p:nvPr>
          </p:nvSpPr>
          <p:spPr>
            <a:xfrm>
              <a:off x="9772" y="6292"/>
              <a:ext cx="3353" cy="622"/>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noProof="0" dirty="0">
                  <a:ln>
                    <a:noFill/>
                  </a:ln>
                  <a:solidFill>
                    <a:srgbClr val="007FB2"/>
                  </a:solidFill>
                  <a:effectLst/>
                  <a:uLnTx/>
                  <a:uFillTx/>
                  <a:latin typeface="Arial" panose="020B0604020202020204"/>
                  <a:ea typeface="微软雅黑" panose="020B0503020204020204" pitchFamily="34" charset="-122"/>
                  <a:cs typeface="+mn-ea"/>
                  <a:sym typeface="+mn-lt"/>
                </a:rPr>
                <a:t>转印图案</a:t>
              </a:r>
            </a:p>
          </p:txBody>
        </p:sp>
        <p:sp>
          <p:nvSpPr>
            <p:cNvPr id="50" name="MH_SubTitle_1"/>
            <p:cNvSpPr txBox="1"/>
            <p:nvPr>
              <p:custDataLst>
                <p:tags r:id="rId4"/>
              </p:custDataLst>
            </p:nvPr>
          </p:nvSpPr>
          <p:spPr>
            <a:xfrm>
              <a:off x="6165" y="6224"/>
              <a:ext cx="3224" cy="625"/>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b="1" dirty="0">
                  <a:solidFill>
                    <a:srgbClr val="007FB2"/>
                  </a:solidFill>
                  <a:latin typeface="Arial" panose="020B0604020202020204"/>
                  <a:ea typeface="微软雅黑" panose="020B0503020204020204" pitchFamily="34" charset="-122"/>
                  <a:sym typeface="Calibri" panose="020F0502020204030204"/>
                </a:rPr>
                <a:t>打印图案</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9497695" cy="1130300"/>
            <a:chOff x="1008" y="3812"/>
            <a:chExt cx="14957" cy="1780"/>
          </a:xfrm>
        </p:grpSpPr>
        <p:sp>
          <p:nvSpPr>
            <p:cNvPr id="87" name="矩形 86"/>
            <p:cNvSpPr/>
            <p:nvPr/>
          </p:nvSpPr>
          <p:spPr>
            <a:xfrm>
              <a:off x="1369" y="3812"/>
              <a:ext cx="2950"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制作图案</a:t>
              </a:r>
            </a:p>
          </p:txBody>
        </p:sp>
        <p:sp>
          <p:nvSpPr>
            <p:cNvPr id="88" name="文本框 87"/>
            <p:cNvSpPr txBox="1"/>
            <p:nvPr/>
          </p:nvSpPr>
          <p:spPr>
            <a:xfrm>
              <a:off x="1008" y="4382"/>
              <a:ext cx="14957" cy="1210"/>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（1）启动Photoshop，建一张A4纸张大小的页面，A4是宽度210毫米，长度297毫米，分辨率设置为200像素/英寸，色彩模式用“RGB”。</a:t>
              </a: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54</a:t>
            </a:fld>
            <a:endParaRPr lang="zh-CN" altLang="en-US" sz="1200" b="1">
              <a:solidFill>
                <a:srgbClr val="007FB2"/>
              </a:solidFill>
            </a:endParaRPr>
          </a:p>
        </p:txBody>
      </p:sp>
      <p:pic>
        <p:nvPicPr>
          <p:cNvPr id="129" name="图片 1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2415" y="3213100"/>
            <a:ext cx="3840480" cy="2880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70610" y="1918335"/>
            <a:ext cx="9646285" cy="791845"/>
            <a:chOff x="1008" y="3812"/>
            <a:chExt cx="15191" cy="1247"/>
          </a:xfrm>
        </p:grpSpPr>
        <p:sp>
          <p:nvSpPr>
            <p:cNvPr id="87" name="矩形 86"/>
            <p:cNvSpPr/>
            <p:nvPr/>
          </p:nvSpPr>
          <p:spPr>
            <a:xfrm>
              <a:off x="1369" y="3812"/>
              <a:ext cx="2950"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制作图案</a:t>
              </a:r>
            </a:p>
          </p:txBody>
        </p:sp>
        <p:sp>
          <p:nvSpPr>
            <p:cNvPr id="88" name="文本框 87"/>
            <p:cNvSpPr txBox="1"/>
            <p:nvPr/>
          </p:nvSpPr>
          <p:spPr>
            <a:xfrm>
              <a:off x="1008" y="4382"/>
              <a:ext cx="15191"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（2）在Photoshop里制作完成自己班级球队LOGO制作，并保存为jpg格式输出。</a:t>
              </a:r>
            </a:p>
          </p:txBody>
        </p:sp>
      </p:gr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55</a:t>
            </a:fld>
            <a:endParaRPr lang="zh-CN" altLang="en-US" sz="1200" b="1">
              <a:solidFill>
                <a:srgbClr val="007FB2"/>
              </a:solidFill>
            </a:endParaRPr>
          </a:p>
        </p:txBody>
      </p:sp>
      <p:pic>
        <p:nvPicPr>
          <p:cNvPr id="130" name="图片 130"/>
          <p:cNvPicPr>
            <a:picLocks noChangeAspect="1"/>
          </p:cNvPicPr>
          <p:nvPr/>
        </p:nvPicPr>
        <p:blipFill>
          <a:blip r:embed="rId3">
            <a:extLst>
              <a:ext uri="{28A0092B-C50C-407E-A947-70E740481C1C}">
                <a14:useLocalDpi xmlns:a14="http://schemas.microsoft.com/office/drawing/2010/main" val="0"/>
              </a:ext>
            </a:extLst>
          </a:blip>
          <a:srcRect l="11559" t="9651" r="27495" b="14316"/>
          <a:stretch>
            <a:fillRect/>
          </a:stretch>
        </p:blipFill>
        <p:spPr>
          <a:xfrm>
            <a:off x="4514850" y="2997200"/>
            <a:ext cx="3591560" cy="333375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1058545" y="1918335"/>
            <a:ext cx="8023225" cy="791845"/>
            <a:chOff x="989" y="3812"/>
            <a:chExt cx="12635" cy="1247"/>
          </a:xfrm>
        </p:grpSpPr>
        <p:sp>
          <p:nvSpPr>
            <p:cNvPr id="87" name="矩形 86"/>
            <p:cNvSpPr/>
            <p:nvPr/>
          </p:nvSpPr>
          <p:spPr>
            <a:xfrm>
              <a:off x="1369" y="3812"/>
              <a:ext cx="4462"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200"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打印图案</a:t>
              </a:r>
            </a:p>
          </p:txBody>
        </p:sp>
        <p:sp>
          <p:nvSpPr>
            <p:cNvPr id="88" name="文本框 87"/>
            <p:cNvSpPr txBox="1"/>
            <p:nvPr/>
          </p:nvSpPr>
          <p:spPr>
            <a:xfrm>
              <a:off x="989" y="4382"/>
              <a:ext cx="12635"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将制作完成的LOGO通过彩色喷墨打印出来。</a:t>
              </a:r>
            </a:p>
          </p:txBody>
        </p:sp>
      </p:gr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56</a:t>
            </a:fld>
            <a:endParaRPr lang="zh-CN" altLang="en-US" sz="1200" b="1">
              <a:solidFill>
                <a:srgbClr val="007FB2"/>
              </a:solidFill>
            </a:endParaRPr>
          </a:p>
        </p:txBody>
      </p:sp>
      <p:sp>
        <p:nvSpPr>
          <p:cNvPr id="14" name="文本框 13"/>
          <p:cNvSpPr txBox="1"/>
          <p:nvPr/>
        </p:nvSpPr>
        <p:spPr>
          <a:xfrm>
            <a:off x="1668780" y="2684145"/>
            <a:ext cx="6072505"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（1）热转印纸放入打印机，正面也就是打印面向上。</a:t>
            </a:r>
          </a:p>
        </p:txBody>
      </p:sp>
      <p:sp>
        <p:nvSpPr>
          <p:cNvPr id="18" name="文本框 17"/>
          <p:cNvSpPr txBox="1"/>
          <p:nvPr/>
        </p:nvSpPr>
        <p:spPr>
          <a:xfrm>
            <a:off x="1668780" y="3070860"/>
            <a:ext cx="10517505" cy="707886"/>
          </a:xfrm>
          <a:prstGeom prst="rect">
            <a:avLst/>
          </a:prstGeom>
          <a:noFill/>
        </p:spPr>
        <p:txBody>
          <a:bodyPr wrap="square" rtlCol="0"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在打印设置界面设置纸张类型为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ＨＰ 热转印纸</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，设置质量为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最高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，一定要选 中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镜像打印</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复选框</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2" name="图片 132"/>
          <p:cNvPicPr>
            <a:picLocks noChangeAspect="1"/>
          </p:cNvPicPr>
          <p:nvPr/>
        </p:nvPicPr>
        <p:blipFill>
          <a:blip r:embed="rId3">
            <a:extLst>
              <a:ext uri="{28A0092B-C50C-407E-A947-70E740481C1C}">
                <a14:useLocalDpi xmlns:a14="http://schemas.microsoft.com/office/drawing/2010/main" val="0"/>
              </a:ext>
            </a:extLst>
          </a:blip>
          <a:srcRect l="7645" t="9785" r="1223" b="2545"/>
          <a:stretch>
            <a:fillRect/>
          </a:stretch>
        </p:blipFill>
        <p:spPr>
          <a:xfrm>
            <a:off x="1778635" y="3791585"/>
            <a:ext cx="3957320" cy="2974340"/>
          </a:xfrm>
          <a:prstGeom prst="rect">
            <a:avLst/>
          </a:prstGeom>
          <a:ln>
            <a:solidFill>
              <a:schemeClr val="tx1"/>
            </a:solidFill>
          </a:ln>
        </p:spPr>
      </p:pic>
      <p:sp>
        <p:nvSpPr>
          <p:cNvPr id="19" name="文本框 18"/>
          <p:cNvSpPr txBox="1"/>
          <p:nvPr/>
        </p:nvSpPr>
        <p:spPr>
          <a:xfrm>
            <a:off x="6130925" y="4138295"/>
            <a:ext cx="5918200" cy="101473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（3）打印冷却。热转印纸打印出来需要冷却几分钟，等墨水完全干后，再用手拿出来，以免弄花图案。</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96570" y="1846580"/>
            <a:ext cx="8023225" cy="935355"/>
            <a:chOff x="104" y="3812"/>
            <a:chExt cx="12635" cy="1473"/>
          </a:xfrm>
        </p:grpSpPr>
        <p:sp>
          <p:nvSpPr>
            <p:cNvPr id="87" name="矩形 86"/>
            <p:cNvSpPr/>
            <p:nvPr/>
          </p:nvSpPr>
          <p:spPr>
            <a:xfrm>
              <a:off x="1369" y="3812"/>
              <a:ext cx="2558"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转印图案</a:t>
              </a:r>
            </a:p>
          </p:txBody>
        </p:sp>
        <p:sp>
          <p:nvSpPr>
            <p:cNvPr id="88" name="文本框 87"/>
            <p:cNvSpPr txBox="1"/>
            <p:nvPr/>
          </p:nvSpPr>
          <p:spPr>
            <a:xfrm>
              <a:off x="104" y="4608"/>
              <a:ext cx="12635" cy="677"/>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（1）用剪刀将打印图案中多余部分剪掉</a:t>
              </a: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242685" y="2349500"/>
            <a:ext cx="5899785" cy="1322070"/>
          </a:xfrm>
          <a:prstGeom prst="rect">
            <a:avLst/>
          </a:prstGeom>
          <a:noFill/>
          <a:ln w="9525">
            <a:noFill/>
          </a:ln>
        </p:spPr>
        <p:txBody>
          <a:bodyPr wrap="square">
            <a:spAutoFit/>
          </a:bodyPr>
          <a:lstStyle/>
          <a:p>
            <a:pPr indent="0"/>
            <a:r>
              <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rPr>
              <a:t>（2）预热。将电熨斗开启预热，放好待用，此时灯会亮起，注意切勿使用蒸汽模式，蒸汽模式产生的水蒸气，会把热转印纸上图案的色彩带走，转印出来的图案色彩不够艳丽、失色等。</a:t>
            </a:r>
          </a:p>
        </p:txBody>
      </p:sp>
      <p:sp>
        <p:nvSpPr>
          <p:cNvPr id="19" name="TextBox 1"/>
          <p:cNvSpPr txBox="1"/>
          <p:nvPr/>
        </p:nvSpPr>
        <p:spPr>
          <a:xfrm>
            <a:off x="1490345" y="332740"/>
            <a:ext cx="24980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57</a:t>
            </a:fld>
            <a:endParaRPr lang="zh-CN" altLang="en-US" sz="1200" b="1">
              <a:solidFill>
                <a:srgbClr val="007FB2"/>
              </a:solidFill>
            </a:endParaRPr>
          </a:p>
        </p:txBody>
      </p:sp>
      <p:pic>
        <p:nvPicPr>
          <p:cNvPr id="7" name="图片 1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6245" y="3041015"/>
            <a:ext cx="3752850" cy="2532380"/>
          </a:xfrm>
          <a:prstGeom prst="rect">
            <a:avLst/>
          </a:prstGeom>
        </p:spPr>
      </p:pic>
      <p:pic>
        <p:nvPicPr>
          <p:cNvPr id="135" name="图片 1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6203" y="3717290"/>
            <a:ext cx="4295775" cy="2857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22860" y="1846580"/>
            <a:ext cx="5966460" cy="1336675"/>
            <a:chOff x="-714" y="3812"/>
            <a:chExt cx="9396" cy="2105"/>
          </a:xfrm>
        </p:grpSpPr>
        <p:sp>
          <p:nvSpPr>
            <p:cNvPr id="87" name="矩形 86"/>
            <p:cNvSpPr/>
            <p:nvPr/>
          </p:nvSpPr>
          <p:spPr>
            <a:xfrm>
              <a:off x="1369" y="3812"/>
              <a:ext cx="2558" cy="58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转印图案</a:t>
              </a:r>
            </a:p>
          </p:txBody>
        </p:sp>
        <p:sp>
          <p:nvSpPr>
            <p:cNvPr id="88" name="文本框 87"/>
            <p:cNvSpPr txBox="1"/>
            <p:nvPr/>
          </p:nvSpPr>
          <p:spPr>
            <a:xfrm>
              <a:off x="-714" y="4707"/>
              <a:ext cx="9396" cy="1210"/>
            </a:xfrm>
            <a:prstGeom prst="rect">
              <a:avLst/>
            </a:prstGeom>
            <a:noFill/>
          </p:spPr>
          <p:txBody>
            <a:bodyPr wrap="square" rtlCol="0" anchor="t">
              <a:spAutoFit/>
            </a:bodyPr>
            <a:lstStyle/>
            <a:p>
              <a:pPr marL="0" marR="0" lvl="0" indent="508000" algn="l" defTabSz="914400" rtl="0" fontAlgn="base">
                <a:lnSpc>
                  <a:spcPct val="110000"/>
                </a:lnSpc>
                <a:spcBef>
                  <a:spcPct val="0"/>
                </a:spcBef>
                <a:spcAft>
                  <a:spcPct val="0"/>
                </a:spcAft>
                <a:buClrTx/>
                <a:buSzTx/>
                <a:buFontTx/>
                <a:buNone/>
                <a:defRPr/>
                <a:extLst>
                  <a:ext uri="{35155182-B16C-46BC-9424-99874614C6A1}">
                    <wpsdc:indentchars xmlns="" xmlns:wpsdc="http://www.wps.cn/officeDocument/2017/drawingmlCustomData" val="200" checksum="282533468"/>
                  </a:ext>
                </a:extLst>
              </a:pPr>
              <a:r>
                <a:rPr lang="zh-CN" altLang="en-US" sz="20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（3）白色T恤平铺在桌面上，把裁剪好的图案，反扣在白色T恤上</a:t>
              </a:r>
            </a:p>
          </p:txBody>
        </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242685" y="1273175"/>
            <a:ext cx="5899785" cy="1322070"/>
          </a:xfrm>
          <a:prstGeom prst="rect">
            <a:avLst/>
          </a:prstGeom>
          <a:noFill/>
          <a:ln w="9525">
            <a:noFill/>
          </a:ln>
        </p:spPr>
        <p:txBody>
          <a:bodyPr wrap="square">
            <a:spAutoFit/>
          </a:bodyPr>
          <a:lstStyle/>
          <a:p>
            <a:pPr indent="0"/>
            <a:r>
              <a:rPr lang="zh-CN" altLang="en-US" sz="2000" b="0" noProof="0" dirty="0">
                <a:latin typeface="微软雅黑" panose="020B0503020204020204" pitchFamily="34" charset="-122"/>
                <a:ea typeface="微软雅黑" panose="020B0503020204020204" pitchFamily="34" charset="-122"/>
                <a:cs typeface="微软雅黑" panose="020B0503020204020204" pitchFamily="34" charset="-122"/>
              </a:rPr>
              <a:t>（4）将预热好的电熨斗来回在热转印纸上面进行均匀熨烫，同时使劲的往下压，来回大概15秒，使其热转印纸紧贴在白色T恤上，关掉电熨斗，冷却几分钟。</a:t>
            </a:r>
          </a:p>
        </p:txBody>
      </p:sp>
      <p:sp>
        <p:nvSpPr>
          <p:cNvPr id="19" name="TextBox 1"/>
          <p:cNvSpPr txBox="1"/>
          <p:nvPr/>
        </p:nvSpPr>
        <p:spPr>
          <a:xfrm>
            <a:off x="1490345" y="332740"/>
            <a:ext cx="24980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58</a:t>
            </a:fld>
            <a:endParaRPr lang="zh-CN" altLang="en-US" sz="1200" b="1">
              <a:solidFill>
                <a:srgbClr val="007FB2"/>
              </a:solidFill>
            </a:endParaRPr>
          </a:p>
        </p:txBody>
      </p:sp>
      <p:pic>
        <p:nvPicPr>
          <p:cNvPr id="136" name="图片 1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600" y="3378518"/>
            <a:ext cx="5274310" cy="3199765"/>
          </a:xfrm>
          <a:prstGeom prst="rect">
            <a:avLst/>
          </a:prstGeom>
        </p:spPr>
      </p:pic>
      <p:pic>
        <p:nvPicPr>
          <p:cNvPr id="137" name="图片 137"/>
          <p:cNvPicPr>
            <a:picLocks noChangeAspect="1"/>
          </p:cNvPicPr>
          <p:nvPr/>
        </p:nvPicPr>
        <p:blipFill>
          <a:blip r:embed="rId4">
            <a:extLst>
              <a:ext uri="{28A0092B-C50C-407E-A947-70E740481C1C}">
                <a14:useLocalDpi xmlns:a14="http://schemas.microsoft.com/office/drawing/2010/main" val="0"/>
              </a:ext>
            </a:extLst>
          </a:blip>
          <a:srcRect l="8378" t="4264" r="3324" b="2285"/>
          <a:stretch>
            <a:fillRect/>
          </a:stretch>
        </p:blipFill>
        <p:spPr>
          <a:xfrm>
            <a:off x="6825615" y="2639060"/>
            <a:ext cx="4655820" cy="3672840"/>
          </a:xfrm>
          <a:prstGeom prst="rect">
            <a:avLst/>
          </a:prstGeom>
          <a:ln>
            <a:no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2569845"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noProof="0" dirty="0">
                <a:solidFill>
                  <a:srgbClr val="FF0000"/>
                </a:solidFill>
                <a:latin typeface="Arial" panose="020B0604020202020204"/>
                <a:ea typeface="微软雅黑" panose="020B0503020204020204" pitchFamily="34" charset="-122"/>
                <a:cs typeface="+mn-ea"/>
                <a:sym typeface="+mn-ea"/>
              </a:rPr>
              <a:t>任务实施步骤</a:t>
            </a: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7" name="矩形 86"/>
          <p:cNvSpPr/>
          <p:nvPr/>
        </p:nvSpPr>
        <p:spPr>
          <a:xfrm>
            <a:off x="1299845" y="1918335"/>
            <a:ext cx="2833370" cy="372745"/>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4．完成图案转印</a:t>
            </a:r>
          </a:p>
        </p:txBody>
      </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59</a:t>
            </a:fld>
            <a:endParaRPr lang="zh-CN" altLang="en-US" sz="1200" b="1">
              <a:solidFill>
                <a:srgbClr val="007FB2"/>
              </a:solidFill>
            </a:endParaRPr>
          </a:p>
        </p:txBody>
      </p:sp>
      <p:sp>
        <p:nvSpPr>
          <p:cNvPr id="14" name="文本框 13"/>
          <p:cNvSpPr txBox="1"/>
          <p:nvPr/>
        </p:nvSpPr>
        <p:spPr>
          <a:xfrm>
            <a:off x="1202690" y="2421255"/>
            <a:ext cx="6072505" cy="706755"/>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衣服冷却以后，找到热转印纸的任意一角，将外膜撕开，动作要细致，以免损伤画质。</a:t>
            </a:r>
          </a:p>
        </p:txBody>
      </p:sp>
      <p:sp>
        <p:nvSpPr>
          <p:cNvPr id="18" name="文本框 17"/>
          <p:cNvSpPr txBox="1"/>
          <p:nvPr/>
        </p:nvSpPr>
        <p:spPr>
          <a:xfrm>
            <a:off x="8472170" y="2395855"/>
            <a:ext cx="259969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最终完成的效果如图</a:t>
            </a:r>
          </a:p>
        </p:txBody>
      </p:sp>
      <p:pic>
        <p:nvPicPr>
          <p:cNvPr id="138" name="图片 138"/>
          <p:cNvPicPr>
            <a:picLocks noChangeAspect="1"/>
          </p:cNvPicPr>
          <p:nvPr/>
        </p:nvPicPr>
        <p:blipFill>
          <a:blip r:embed="rId3">
            <a:extLst>
              <a:ext uri="{28A0092B-C50C-407E-A947-70E740481C1C}">
                <a14:useLocalDpi xmlns:a14="http://schemas.microsoft.com/office/drawing/2010/main" val="0"/>
              </a:ext>
            </a:extLst>
          </a:blip>
          <a:srcRect l="21667" t="2517" r="25974" b="21997"/>
          <a:stretch>
            <a:fillRect/>
          </a:stretch>
        </p:blipFill>
        <p:spPr>
          <a:xfrm>
            <a:off x="2138680" y="3501073"/>
            <a:ext cx="2750820" cy="2728595"/>
          </a:xfrm>
          <a:prstGeom prst="rect">
            <a:avLst/>
          </a:prstGeom>
          <a:ln w="9525" cap="flat" cmpd="sng" algn="ctr">
            <a:solidFill>
              <a:sysClr val="windowText" lastClr="000000"/>
            </a:solidFill>
            <a:prstDash val="solid"/>
            <a:round/>
            <a:headEnd type="none" w="med" len="med"/>
            <a:tailEnd type="none" w="med" len="med"/>
          </a:ln>
        </p:spPr>
      </p:pic>
      <p:pic>
        <p:nvPicPr>
          <p:cNvPr id="139" name="图片 139"/>
          <p:cNvPicPr>
            <a:picLocks noChangeAspect="1"/>
          </p:cNvPicPr>
          <p:nvPr/>
        </p:nvPicPr>
        <p:blipFill>
          <a:blip r:embed="rId4">
            <a:extLst>
              <a:ext uri="{28A0092B-C50C-407E-A947-70E740481C1C}">
                <a14:useLocalDpi xmlns:a14="http://schemas.microsoft.com/office/drawing/2010/main" val="0"/>
              </a:ext>
            </a:extLst>
          </a:blip>
          <a:srcRect l="2997" t="2243"/>
          <a:stretch>
            <a:fillRect/>
          </a:stretch>
        </p:blipFill>
        <p:spPr>
          <a:xfrm>
            <a:off x="8619490" y="3285173"/>
            <a:ext cx="2247900" cy="2752725"/>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sp>
        <p:nvSpPr>
          <p:cNvPr id="52" name="TextBox 51"/>
          <p:cNvSpPr txBox="1"/>
          <p:nvPr/>
        </p:nvSpPr>
        <p:spPr>
          <a:xfrm>
            <a:off x="2426970" y="1052830"/>
            <a:ext cx="7566660" cy="1614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李明在制作简历时参考了很多资料，尝试用了语音输入、光学识别输入、文字录入等多种方法录入文档，然后用家里的激光打印机打印出来。</a:t>
            </a: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3"/>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11" name="组合 10"/>
          <p:cNvGrpSpPr/>
          <p:nvPr/>
        </p:nvGrpSpPr>
        <p:grpSpPr>
          <a:xfrm>
            <a:off x="3108943" y="2756900"/>
            <a:ext cx="6546215" cy="2124980"/>
            <a:chOff x="4102" y="8028"/>
            <a:chExt cx="10306" cy="1299"/>
          </a:xfrm>
        </p:grpSpPr>
        <p:sp>
          <p:nvSpPr>
            <p:cNvPr id="29" name="矩形 28"/>
            <p:cNvSpPr/>
            <p:nvPr/>
          </p:nvSpPr>
          <p:spPr>
            <a:xfrm>
              <a:off x="4102" y="8028"/>
              <a:ext cx="10306" cy="1129"/>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2"/>
            <p:cNvSpPr txBox="1"/>
            <p:nvPr/>
          </p:nvSpPr>
          <p:spPr bwMode="auto">
            <a:xfrm>
              <a:off x="4539" y="8040"/>
              <a:ext cx="9869" cy="1287"/>
            </a:xfrm>
            <a:prstGeom prst="rect">
              <a:avLst/>
            </a:prstGeom>
            <a:noFill/>
            <a:ln>
              <a:noFill/>
            </a:ln>
          </p:spPr>
          <p:txBody>
            <a:bodyPr wrap="square">
              <a:spAutoFit/>
            </a:bodyPr>
            <a:lstStyle/>
            <a:p>
              <a:pPr algn="l" eaLnBrk="1" fontAlgn="auto" hangingPunct="1">
                <a:spcBef>
                  <a:spcPts val="0"/>
                </a:spcBef>
                <a:spcAft>
                  <a:spcPts val="0"/>
                </a:spcAft>
                <a:defRPr/>
              </a:pPr>
              <a:r>
                <a:rPr lang="zh-CN" altLang="en-US" sz="2800" dirty="0">
                  <a:latin typeface="微软雅黑" panose="020B0503020204020204" pitchFamily="34" charset="-122"/>
                  <a:ea typeface="微软雅黑" panose="020B0503020204020204" pitchFamily="34" charset="-122"/>
                  <a:sym typeface="+mn-ea"/>
                </a:rPr>
                <a:t>本任务有3个目的：一是掌握快速录入文字的方法，二是学会连接打印机和安装打印机驱动程序，三是学会使用打印机按要求打印文档</a:t>
              </a:r>
              <a:r>
                <a:rPr lang="zh-CN" altLang="en-US" sz="2800" dirty="0">
                  <a:solidFill>
                    <a:schemeClr val="bg1"/>
                  </a:solidFill>
                  <a:latin typeface="微软雅黑" panose="020B0503020204020204" pitchFamily="34" charset="-122"/>
                  <a:ea typeface="微软雅黑" panose="020B0503020204020204" pitchFamily="34" charset="-122"/>
                  <a:sym typeface="+mn-ea"/>
                </a:rPr>
                <a:t>。</a:t>
              </a:r>
              <a:endParaRPr lang="zh-CN" altLang="en-US" sz="2800" b="1" kern="0" dirty="0">
                <a:solidFill>
                  <a:schemeClr val="bg1"/>
                </a:solidFill>
                <a:latin typeface="微软雅黑" panose="020B0503020204020204" pitchFamily="34" charset="-122"/>
                <a:ea typeface="微软雅黑" panose="020B0503020204020204" pitchFamily="34" charset="-122"/>
                <a:sym typeface="+mn-ea"/>
              </a:endParaRP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6</a:t>
            </a:fld>
            <a:endParaRPr lang="zh-CN" altLang="en-US" sz="1200" b="1">
              <a:solidFill>
                <a:srgbClr val="007FB2"/>
              </a:solidFill>
            </a:endParaRPr>
          </a:p>
        </p:txBody>
      </p:sp>
      <p:pic>
        <p:nvPicPr>
          <p:cNvPr id="17" name="图片 17"/>
          <p:cNvPicPr/>
          <p:nvPr/>
        </p:nvPicPr>
        <p:blipFill>
          <a:blip r:embed="rId4"/>
          <a:stretch>
            <a:fillRect/>
          </a:stretch>
        </p:blipFill>
        <p:spPr>
          <a:xfrm>
            <a:off x="3744895" y="4564339"/>
            <a:ext cx="5274310" cy="1967230"/>
          </a:xfrm>
          <a:prstGeom prst="rect">
            <a:avLst/>
          </a:prstGeom>
        </p:spPr>
      </p:pic>
      <p:sp>
        <p:nvSpPr>
          <p:cNvPr id="196" name="文本框 196"/>
          <p:cNvSpPr txBox="1"/>
          <p:nvPr/>
        </p:nvSpPr>
        <p:spPr>
          <a:xfrm>
            <a:off x="5857560" y="4881880"/>
            <a:ext cx="69342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0" tIns="0" rIns="0" bIns="0" numCol="1" spcCol="0" rtlCol="0" fromWordArt="0" anchor="t" anchorCtr="0" forceAA="0" compatLnSpc="1">
            <a:noAutofit/>
          </a:bodyPr>
          <a:lstStyle/>
          <a:p>
            <a:pPr algn="ctr"/>
            <a:r>
              <a:rPr lang="en-US" sz="1050" kern="100" dirty="0">
                <a:effectLst/>
                <a:ea typeface="宋体" panose="02010600030101010101" pitchFamily="2" charset="-122"/>
                <a:cs typeface="Times New Roman" panose="02020603050405020304" pitchFamily="18" charset="0"/>
              </a:rPr>
              <a:t>USB</a:t>
            </a:r>
            <a:r>
              <a:rPr lang="zh-CN" sz="1050" kern="100" dirty="0">
                <a:effectLst/>
                <a:ea typeface="宋体" panose="02010600030101010101" pitchFamily="2" charset="-122"/>
                <a:cs typeface="Times New Roman" panose="02020603050405020304" pitchFamily="18" charset="0"/>
              </a:rPr>
              <a:t>连接线</a:t>
            </a:r>
          </a:p>
        </p:txBody>
      </p:sp>
      <p:cxnSp>
        <p:nvCxnSpPr>
          <p:cNvPr id="195" name="直接连接符 195"/>
          <p:cNvCxnSpPr>
            <a:cxnSpLocks noChangeShapeType="1"/>
          </p:cNvCxnSpPr>
          <p:nvPr/>
        </p:nvCxnSpPr>
        <p:spPr bwMode="auto">
          <a:xfrm>
            <a:off x="5658485" y="4653280"/>
            <a:ext cx="83820" cy="228600"/>
          </a:xfrm>
          <a:prstGeom prst="line">
            <a:avLst/>
          </a:prstGeom>
          <a:noFill/>
          <a:ln w="9525">
            <a:solidFill>
              <a:schemeClr val="tx1">
                <a:lumMod val="100000"/>
                <a:lumOff val="0"/>
              </a:schemeClr>
            </a:solidFill>
            <a:roun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2225"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236980" y="1541780"/>
            <a:ext cx="9928225" cy="5037455"/>
            <a:chOff x="399" y="1642"/>
            <a:chExt cx="15635" cy="7933"/>
          </a:xfrm>
        </p:grpSpPr>
        <p:sp>
          <p:nvSpPr>
            <p:cNvPr id="34" name="圆角矩形 33"/>
            <p:cNvSpPr/>
            <p:nvPr/>
          </p:nvSpPr>
          <p:spPr>
            <a:xfrm>
              <a:off x="399" y="2904"/>
              <a:ext cx="15635" cy="6671"/>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sp>
          <p:nvSpPr>
            <p:cNvPr id="35" name="圆角矩形 34"/>
            <p:cNvSpPr/>
            <p:nvPr/>
          </p:nvSpPr>
          <p:spPr>
            <a:xfrm>
              <a:off x="3341" y="1642"/>
              <a:ext cx="9657" cy="1312"/>
            </a:xfrm>
            <a:prstGeom prst="roundRect">
              <a:avLst/>
            </a:prstGeom>
            <a:solidFill>
              <a:srgbClr val="E4544C"/>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R="0" algn="ctr" defTabSz="914400" fontAlgn="auto">
                <a:lnSpc>
                  <a:spcPct val="125000"/>
                </a:lnSpc>
                <a:spcBef>
                  <a:spcPts val="0"/>
                </a:spcBef>
                <a:spcAft>
                  <a:spcPts val="0"/>
                </a:spcAft>
                <a:buClrTx/>
                <a:buSzTx/>
                <a:buFontTx/>
                <a:defRPr/>
              </a:pPr>
              <a:r>
                <a:rPr lang="zh-CN" altLang="en-US" sz="2400" b="1" kern="0" spc="100" noProof="0" dirty="0">
                  <a:solidFill>
                    <a:schemeClr val="bg1"/>
                  </a:solidFill>
                  <a:uFillTx/>
                  <a:latin typeface="微软雅黑" panose="020B0503020204020204" pitchFamily="34" charset="-122"/>
                  <a:ea typeface="微软雅黑" panose="020B0503020204020204" pitchFamily="34" charset="-122"/>
                  <a:cs typeface="Arial" panose="020B0604020202020204" pitchFamily="34" charset="0"/>
                  <a:sym typeface="+mn-ea"/>
                </a:rPr>
                <a:t>创意打印创业计划</a:t>
              </a:r>
            </a:p>
          </p:txBody>
        </p:sp>
        <p:sp>
          <p:nvSpPr>
            <p:cNvPr id="75" name="TextBox 57"/>
            <p:cNvSpPr txBox="1"/>
            <p:nvPr/>
          </p:nvSpPr>
          <p:spPr>
            <a:xfrm>
              <a:off x="866" y="3141"/>
              <a:ext cx="15027" cy="5394"/>
            </a:xfrm>
            <a:prstGeom prst="rect">
              <a:avLst/>
            </a:prstGeom>
            <a:noFill/>
          </p:spPr>
          <p:txBody>
            <a:bodyPr wrap="square" rtlCol="0">
              <a:spAutoFit/>
            </a:bodyPr>
            <a:lstStyle/>
            <a:p>
              <a:pPr marR="0" indent="0" defTabSz="914400" fontAlgn="auto">
                <a:lnSpc>
                  <a:spcPts val="2600"/>
                </a:lnSpc>
                <a:spcBef>
                  <a:spcPts val="0"/>
                </a:spcBef>
                <a:spcAft>
                  <a:spcPts val="0"/>
                </a:spcAft>
                <a:buClrTx/>
                <a:buSzTx/>
                <a:buFontTx/>
                <a:defRPr/>
              </a:pPr>
              <a:r>
                <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1．成本核算</a:t>
              </a:r>
            </a:p>
            <a:p>
              <a:pPr marR="0" indent="0" defTabSz="914400" fontAlgn="auto">
                <a:lnSpc>
                  <a:spcPts val="2600"/>
                </a:lnSpc>
                <a:spcBef>
                  <a:spcPts val="0"/>
                </a:spcBef>
                <a:spcAft>
                  <a:spcPts val="0"/>
                </a:spcAft>
                <a:buClrTx/>
                <a:buSzTx/>
                <a:buFontTx/>
                <a:defRPr/>
              </a:pPr>
              <a:r>
                <a:rPr kumimoji="0"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一件文化衫10，热转印纸2元，墨水成本的计算，最后一件个性文化衫制作成本保持在20元左右，相比市场上面各样的品牌服装，可不是实惠了一点点，还能带来更多个性化元素。</a:t>
              </a:r>
            </a:p>
            <a:p>
              <a:pPr marR="0" indent="0" defTabSz="914400" fontAlgn="auto">
                <a:lnSpc>
                  <a:spcPts val="2600"/>
                </a:lnSpc>
                <a:spcBef>
                  <a:spcPts val="0"/>
                </a:spcBef>
                <a:spcAft>
                  <a:spcPts val="0"/>
                </a:spcAft>
                <a:buClrTx/>
                <a:buSzTx/>
                <a:buFontTx/>
                <a:defRPr/>
              </a:pPr>
              <a:r>
                <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2．提问思考</a:t>
              </a:r>
            </a:p>
            <a:p>
              <a:pPr marR="0" indent="0" defTabSz="914400" fontAlgn="auto">
                <a:lnSpc>
                  <a:spcPts val="2600"/>
                </a:lnSpc>
                <a:spcBef>
                  <a:spcPts val="0"/>
                </a:spcBef>
                <a:spcAft>
                  <a:spcPts val="0"/>
                </a:spcAft>
                <a:buClrTx/>
                <a:buSzTx/>
                <a:buFontTx/>
                <a:defRPr/>
              </a:pPr>
              <a:r>
                <a:rPr lang="zh-CN" altLang="en-US" sz="1800" b="1" kern="0" spc="100" dirty="0">
                  <a:solidFill>
                    <a:srgbClr val="00B0F0"/>
                  </a:solidFill>
                  <a:latin typeface="微软雅黑" panose="020B0503020204020204" pitchFamily="34" charset="-122"/>
                  <a:ea typeface="微软雅黑" panose="020B0503020204020204" pitchFamily="34" charset="-122"/>
                  <a:cs typeface="Arial" panose="020B0604020202020204" pitchFamily="34" charset="0"/>
                </a:rPr>
                <a:t>除了</a:t>
              </a:r>
              <a:r>
                <a:rPr kumimoji="0" sz="1800" b="1" i="0" kern="0" spc="100" baseline="0" noProof="0" dirty="0" err="1">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制作文化</a:t>
              </a:r>
              <a:r>
                <a:rPr kumimoji="0" lang="zh-CN" altLang="en-US"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衫</a:t>
              </a:r>
              <a:r>
                <a:rPr kumimoji="0"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，热转印技术还运用到哪些地方？</a:t>
              </a:r>
              <a:endPar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endParaRPr>
            </a:p>
            <a:p>
              <a:pPr marR="0" indent="0" defTabSz="914400" fontAlgn="auto">
                <a:lnSpc>
                  <a:spcPts val="2600"/>
                </a:lnSpc>
                <a:spcBef>
                  <a:spcPts val="0"/>
                </a:spcBef>
                <a:spcAft>
                  <a:spcPts val="0"/>
                </a:spcAft>
                <a:buClrTx/>
                <a:buSzTx/>
                <a:buFontTx/>
                <a:defRPr/>
              </a:pPr>
              <a:r>
                <a:rPr kumimoji="0" sz="1800" b="1" i="0" kern="0" spc="100" baseline="0" noProof="0" dirty="0">
                  <a:solidFill>
                    <a:schemeClr val="accent6">
                      <a:lumMod val="75000"/>
                    </a:schemeClr>
                  </a:solidFill>
                  <a:uFillTx/>
                  <a:latin typeface="微软雅黑" panose="020B0503020204020204" pitchFamily="34" charset="-122"/>
                  <a:ea typeface="微软雅黑" panose="020B0503020204020204" pitchFamily="34" charset="-122"/>
                  <a:cs typeface="Arial" panose="020B0604020202020204" pitchFamily="34" charset="0"/>
                </a:rPr>
                <a:t>3．创业之路</a:t>
              </a:r>
            </a:p>
            <a:p>
              <a:pPr marR="0" indent="0" defTabSz="914400" fontAlgn="auto">
                <a:lnSpc>
                  <a:spcPts val="2600"/>
                </a:lnSpc>
                <a:spcBef>
                  <a:spcPts val="0"/>
                </a:spcBef>
                <a:spcAft>
                  <a:spcPts val="0"/>
                </a:spcAft>
                <a:buClrTx/>
                <a:buSzTx/>
                <a:buFontTx/>
                <a:defRPr/>
              </a:pPr>
              <a:r>
                <a:rPr kumimoji="0" sz="1800" b="1" i="0" kern="0" spc="100" baseline="0" noProof="0" dirty="0" err="1">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打印机不只是拿来打印文稿</a:t>
              </a:r>
              <a:r>
                <a:rPr kumimoji="0" lang="zh-CN" altLang="en-US"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a:t>
              </a:r>
              <a:r>
                <a:rPr kumimoji="0" sz="1800" b="1" i="0" kern="0" spc="100" baseline="0" noProof="0" dirty="0" err="1">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突破传统思想，善于拓展应用办公设备，为生活增添色彩</a:t>
              </a:r>
              <a:r>
                <a:rPr kumimoji="0" lang="zh-CN" altLang="en-US"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a:t>
              </a:r>
              <a:r>
                <a:rPr kumimoji="0" sz="1800" b="1" i="0" kern="0" spc="100" baseline="0" noProof="0" dirty="0" err="1">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使用打印机的热转印技术，可以开设实体店、淘宝店</a:t>
              </a:r>
              <a:r>
                <a:rPr kumimoji="0" lang="zh-CN" altLang="en-US"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a:t>
              </a:r>
              <a:r>
                <a:rPr kumimoji="0" sz="1800" b="1" i="0" kern="0" spc="100" baseline="0" noProof="0" dirty="0" err="1">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制作文化</a:t>
              </a:r>
              <a:r>
                <a:rPr kumimoji="0" lang="zh-CN" altLang="en-US"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衫</a:t>
              </a:r>
              <a:r>
                <a:rPr kumimoji="0" sz="1800" b="1" i="0" kern="0" spc="100" baseline="0" noProof="0" dirty="0">
                  <a:solidFill>
                    <a:srgbClr val="00B0F0"/>
                  </a:solidFill>
                  <a:uFillTx/>
                  <a:latin typeface="微软雅黑" panose="020B0503020204020204" pitchFamily="34" charset="-122"/>
                  <a:ea typeface="微软雅黑" panose="020B0503020204020204" pitchFamily="34" charset="-122"/>
                  <a:cs typeface="Arial" panose="020B0604020202020204" pitchFamily="34" charset="0"/>
                </a:rPr>
                <a:t>、马克杯、照片餐盘、文化帽等。</a:t>
              </a:r>
            </a:p>
          </p:txBody>
        </p:sp>
      </p:grpSp>
      <p:sp>
        <p:nvSpPr>
          <p:cNvPr id="7" name="TextBox 1"/>
          <p:cNvSpPr txBox="1"/>
          <p:nvPr/>
        </p:nvSpPr>
        <p:spPr>
          <a:xfrm>
            <a:off x="1490345" y="332740"/>
            <a:ext cx="25888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创意打印</a:t>
            </a:r>
          </a:p>
        </p:txBody>
      </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60</a:t>
            </a:fld>
            <a:endParaRPr lang="zh-CN" altLang="en-US" sz="1200" b="1">
              <a:solidFill>
                <a:srgbClr val="007FB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项目小结</a:t>
              </a: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37" name="灯片编号占位符 3"/>
          <p:cNvSpPr>
            <a:spLocks noGrp="1"/>
          </p:cNvSpPr>
          <p:nvPr>
            <p:ph type="sldNum" sz="quarter" idx="12"/>
          </p:nvPr>
        </p:nvSpPr>
        <p:spPr>
          <a:xfrm>
            <a:off x="1070767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61</a:t>
            </a:fld>
            <a:endParaRPr lang="zh-CN" altLang="en-US" sz="1200" b="1">
              <a:solidFill>
                <a:srgbClr val="007FB2"/>
              </a:solidFill>
            </a:endParaRPr>
          </a:p>
        </p:txBody>
      </p:sp>
      <p:sp>
        <p:nvSpPr>
          <p:cNvPr id="100" name="文本框 99"/>
          <p:cNvSpPr txBox="1"/>
          <p:nvPr/>
        </p:nvSpPr>
        <p:spPr>
          <a:xfrm>
            <a:off x="4871085" y="1917700"/>
            <a:ext cx="6532880" cy="2861310"/>
          </a:xfrm>
          <a:prstGeom prst="rect">
            <a:avLst/>
          </a:prstGeom>
          <a:noFill/>
          <a:ln w="19050">
            <a:solidFill>
              <a:srgbClr val="007FB2"/>
            </a:solidFill>
          </a:ln>
          <a:extLst>
            <a:ext uri="{909E8E84-426E-40DD-AFC4-6F175D3DCCD1}">
              <a14:hiddenFill xmlns:a14="http://schemas.microsoft.com/office/drawing/2010/main">
                <a:solidFill>
                  <a:srgbClr val="007FB2"/>
                </a:solidFill>
              </a14:hiddenFill>
            </a:ext>
          </a:extLst>
        </p:spPr>
        <p:txBody>
          <a:bodyPr wrap="square">
            <a:spAutoFit/>
          </a:bodyPr>
          <a:lstStyle/>
          <a:p>
            <a:pPr indent="609600" fontAlgn="auto">
              <a:lnSpc>
                <a:spcPct val="150000"/>
              </a:lnSpc>
              <a:extLst>
                <a:ext uri="{35155182-B16C-46BC-9424-99874614C6A1}">
                  <wpsdc:indentchars xmlns="" xmlns:wpsdc="http://www.wps.cn/officeDocument/2017/drawingmlCustomData" val="200" checksum="4158780845"/>
                </a:ext>
              </a:extLst>
            </a:pPr>
            <a:r>
              <a:rPr lang="zh-CN" sz="2400" b="0">
                <a:solidFill>
                  <a:srgbClr val="FF0000"/>
                </a:solidFill>
                <a:latin typeface="微软雅黑" panose="020B0503020204020204" pitchFamily="34" charset="-122"/>
                <a:ea typeface="微软雅黑" panose="020B0503020204020204" pitchFamily="34" charset="-122"/>
              </a:rPr>
              <a:t>通过项目学习，</a:t>
            </a:r>
            <a:r>
              <a:rPr lang="zh-CN" sz="2400" b="0">
                <a:latin typeface="微软雅黑" panose="020B0503020204020204" pitchFamily="34" charset="-122"/>
                <a:ea typeface="微软雅黑" panose="020B0503020204020204" pitchFamily="34" charset="-122"/>
              </a:rPr>
              <a:t>学会了日常办公业务的典型工作情景中</a:t>
            </a:r>
            <a:r>
              <a:rPr lang="zh-CN" sz="2400" b="0">
                <a:solidFill>
                  <a:srgbClr val="FF0000"/>
                </a:solidFill>
                <a:latin typeface="微软雅黑" panose="020B0503020204020204" pitchFamily="34" charset="-122"/>
                <a:ea typeface="微软雅黑" panose="020B0503020204020204" pitchFamily="34" charset="-122"/>
              </a:rPr>
              <a:t>文档录入与打印、照片打印、热转印等技术，同时还掌握了激光打印机、照片打印机、热转印纸和办公耗材的概念、分类和使用方法。</a:t>
            </a:r>
          </a:p>
        </p:txBody>
      </p:sp>
      <p:sp>
        <p:nvSpPr>
          <p:cNvPr id="22"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5"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课后作业</a:t>
              </a: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62</a:t>
            </a:fld>
            <a:endParaRPr lang="zh-CN" altLang="en-US" sz="1200" b="1">
              <a:solidFill>
                <a:srgbClr val="007FB2"/>
              </a:solidFill>
            </a:endParaRPr>
          </a:p>
        </p:txBody>
      </p:sp>
      <p:grpSp>
        <p:nvGrpSpPr>
          <p:cNvPr id="32" name="组合 31"/>
          <p:cNvGrpSpPr/>
          <p:nvPr/>
        </p:nvGrpSpPr>
        <p:grpSpPr>
          <a:xfrm>
            <a:off x="4658995" y="732155"/>
            <a:ext cx="6957695" cy="1337945"/>
            <a:chOff x="7989" y="1716"/>
            <a:chExt cx="10957" cy="2107"/>
          </a:xfrm>
        </p:grpSpPr>
        <p:grpSp>
          <p:nvGrpSpPr>
            <p:cNvPr id="4" name="组合 3"/>
            <p:cNvGrpSpPr/>
            <p:nvPr/>
          </p:nvGrpSpPr>
          <p:grpSpPr>
            <a:xfrm>
              <a:off x="7989" y="2560"/>
              <a:ext cx="1396" cy="1242"/>
              <a:chOff x="2172891" y="1594248"/>
              <a:chExt cx="778669" cy="692944"/>
            </a:xfrm>
          </p:grpSpPr>
          <p:sp>
            <p:nvSpPr>
              <p:cNvPr id="5" name="MH_Other_1"/>
              <p:cNvSpPr>
                <a:spLocks noChangeArrowheads="1"/>
              </p:cNvSpPr>
              <p:nvPr>
                <p:custDataLst>
                  <p:tags r:id="rId13"/>
                </p:custDataLst>
              </p:nvPr>
            </p:nvSpPr>
            <p:spPr bwMode="auto">
              <a:xfrm>
                <a:off x="2172891" y="1594248"/>
                <a:ext cx="378619" cy="378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dirty="0">
                    <a:solidFill>
                      <a:srgbClr val="FFFFFF"/>
                    </a:solidFill>
                  </a:rPr>
                  <a:t>01</a:t>
                </a:r>
                <a:endParaRPr lang="zh-CN" altLang="en-US" sz="1400" b="1" dirty="0">
                  <a:solidFill>
                    <a:srgbClr val="FFFFFF"/>
                  </a:solidFill>
                </a:endParaRPr>
              </a:p>
            </p:txBody>
          </p:sp>
          <p:sp>
            <p:nvSpPr>
              <p:cNvPr id="9" name="MH_Other_2"/>
              <p:cNvSpPr/>
              <p:nvPr>
                <p:custDataLst>
                  <p:tags r:id="rId14"/>
                </p:custDataLst>
              </p:nvPr>
            </p:nvSpPr>
            <p:spPr>
              <a:xfrm>
                <a:off x="2572941" y="1672828"/>
                <a:ext cx="300038" cy="300038"/>
              </a:xfrm>
              <a:prstGeom prst="rect">
                <a:avLst/>
              </a:prstGeom>
              <a:solidFill>
                <a:schemeClr val="accent1">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10" name="MH_Other_3"/>
              <p:cNvSpPr/>
              <p:nvPr>
                <p:custDataLst>
                  <p:tags r:id="rId15"/>
                </p:custDataLst>
              </p:nvPr>
            </p:nvSpPr>
            <p:spPr>
              <a:xfrm>
                <a:off x="2258616" y="1994298"/>
                <a:ext cx="292894" cy="292894"/>
              </a:xfrm>
              <a:prstGeom prst="rect">
                <a:avLst/>
              </a:prstGeom>
              <a:solidFill>
                <a:schemeClr val="accent1">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11" name="MH_Other_4"/>
              <p:cNvSpPr/>
              <p:nvPr>
                <p:custDataLst>
                  <p:tags r:id="rId16"/>
                </p:custDataLst>
              </p:nvPr>
            </p:nvSpPr>
            <p:spPr>
              <a:xfrm>
                <a:off x="2572941" y="1994298"/>
                <a:ext cx="378619" cy="250031"/>
              </a:xfrm>
              <a:prstGeom prst="rect">
                <a:avLst/>
              </a:prstGeom>
              <a:solidFill>
                <a:schemeClr val="accent1">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3" name="矩形 22"/>
            <p:cNvSpPr/>
            <p:nvPr/>
          </p:nvSpPr>
          <p:spPr>
            <a:xfrm>
              <a:off x="9236" y="1716"/>
              <a:ext cx="9710" cy="2107"/>
            </a:xfrm>
            <a:prstGeom prst="rect">
              <a:avLst/>
            </a:prstGeom>
          </p:spPr>
          <p:txBody>
            <a:bodyPr wrap="square">
              <a:spAutoFit/>
            </a:bodyPr>
            <a:lstStyle/>
            <a:p>
              <a:pPr lvl="0">
                <a:lnSpc>
                  <a:spcPct val="150000"/>
                </a:lnSpc>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800" dirty="0">
                  <a:latin typeface="微软雅黑" panose="020B0503020204020204" pitchFamily="34" charset="-122"/>
                  <a:ea typeface="微软雅黑" panose="020B0503020204020204" pitchFamily="34" charset="-122"/>
                  <a:cs typeface="微软雅黑" panose="020B0503020204020204" pitchFamily="34" charset="-122"/>
                  <a:sym typeface="+mn-ea"/>
                </a:rPr>
                <a:t>分小组设计制作自荐书，</a:t>
              </a:r>
              <a:r>
                <a:rPr lang="zh-CN"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保存为PDF格式，打印的过程中记录下打印机的型号，</a:t>
              </a:r>
              <a:r>
                <a:rPr lang="zh-CN" altLang="en-US"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其</a:t>
              </a:r>
              <a:r>
                <a:rPr lang="zh-CN"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属于哪一类打印机，</a:t>
              </a:r>
              <a:r>
                <a:rPr lang="zh-CN" altLang="en-US"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以及</a:t>
              </a:r>
              <a:r>
                <a:rPr lang="zh-CN"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印机</a:t>
              </a:r>
              <a:r>
                <a:rPr lang="zh-CN" altLang="en-US"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zh-CN"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如何与计算机连接的。</a:t>
              </a:r>
              <a:endParaRPr lang="zh-CN" altLang="en-US"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6" name="直接连接符 25"/>
            <p:cNvCxnSpPr/>
            <p:nvPr/>
          </p:nvCxnSpPr>
          <p:spPr>
            <a:xfrm>
              <a:off x="9491" y="3734"/>
              <a:ext cx="924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651375" y="2137410"/>
            <a:ext cx="6986905" cy="1052830"/>
            <a:chOff x="9133" y="4722"/>
            <a:chExt cx="11003" cy="1658"/>
          </a:xfrm>
        </p:grpSpPr>
        <p:grpSp>
          <p:nvGrpSpPr>
            <p:cNvPr id="17" name="组合 16"/>
            <p:cNvGrpSpPr/>
            <p:nvPr/>
          </p:nvGrpSpPr>
          <p:grpSpPr>
            <a:xfrm>
              <a:off x="9133" y="5138"/>
              <a:ext cx="1396" cy="1242"/>
              <a:chOff x="3123010" y="2593182"/>
              <a:chExt cx="778669" cy="692944"/>
            </a:xfrm>
          </p:grpSpPr>
          <p:sp>
            <p:nvSpPr>
              <p:cNvPr id="18" name="MH_Other_9"/>
              <p:cNvSpPr>
                <a:spLocks noChangeArrowheads="1"/>
              </p:cNvSpPr>
              <p:nvPr>
                <p:custDataLst>
                  <p:tags r:id="rId9"/>
                </p:custDataLst>
              </p:nvPr>
            </p:nvSpPr>
            <p:spPr bwMode="auto">
              <a:xfrm>
                <a:off x="3123010" y="2593182"/>
                <a:ext cx="378619" cy="378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a:solidFill>
                      <a:srgbClr val="FFFFFF"/>
                    </a:solidFill>
                  </a:rPr>
                  <a:t>02</a:t>
                </a:r>
                <a:endParaRPr lang="zh-CN" altLang="en-US" sz="1400" b="1">
                  <a:solidFill>
                    <a:srgbClr val="FFFFFF"/>
                  </a:solidFill>
                </a:endParaRPr>
              </a:p>
            </p:txBody>
          </p:sp>
          <p:sp>
            <p:nvSpPr>
              <p:cNvPr id="19" name="MH_Other_10"/>
              <p:cNvSpPr/>
              <p:nvPr>
                <p:custDataLst>
                  <p:tags r:id="rId10"/>
                </p:custDataLst>
              </p:nvPr>
            </p:nvSpPr>
            <p:spPr>
              <a:xfrm>
                <a:off x="3523060" y="2671762"/>
                <a:ext cx="300038" cy="300038"/>
              </a:xfrm>
              <a:prstGeom prst="rect">
                <a:avLst/>
              </a:prstGeom>
              <a:solidFill>
                <a:schemeClr val="accent2">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20" name="MH_Other_11"/>
              <p:cNvSpPr/>
              <p:nvPr>
                <p:custDataLst>
                  <p:tags r:id="rId11"/>
                </p:custDataLst>
              </p:nvPr>
            </p:nvSpPr>
            <p:spPr>
              <a:xfrm>
                <a:off x="3208735" y="2993232"/>
                <a:ext cx="292894" cy="292894"/>
              </a:xfrm>
              <a:prstGeom prst="rect">
                <a:avLst/>
              </a:prstGeom>
              <a:solidFill>
                <a:schemeClr val="accent2">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21" name="MH_Other_12"/>
              <p:cNvSpPr/>
              <p:nvPr>
                <p:custDataLst>
                  <p:tags r:id="rId12"/>
                </p:custDataLst>
              </p:nvPr>
            </p:nvSpPr>
            <p:spPr>
              <a:xfrm>
                <a:off x="3523060" y="2993232"/>
                <a:ext cx="378619" cy="250031"/>
              </a:xfrm>
              <a:prstGeom prst="rect">
                <a:avLst/>
              </a:prstGeom>
              <a:solidFill>
                <a:schemeClr val="accent2">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4" name="矩形 23"/>
            <p:cNvSpPr/>
            <p:nvPr/>
          </p:nvSpPr>
          <p:spPr>
            <a:xfrm>
              <a:off x="10626" y="4722"/>
              <a:ext cx="9510" cy="1452"/>
            </a:xfrm>
            <a:prstGeom prst="rect">
              <a:avLst/>
            </a:prstGeom>
          </p:spPr>
          <p:txBody>
            <a:bodyPr wrap="square">
              <a:spAutoFit/>
            </a:bodyPr>
            <a:lstStyle/>
            <a:p>
              <a:pPr lvl="0" indent="457200" fontAlgn="auto">
                <a:lnSpc>
                  <a:spcPct val="150000"/>
                </a:lnSpc>
                <a:extLst>
                  <a:ext uri="{35155182-B16C-46BC-9424-99874614C6A1}">
                    <wpsdc:indentchars xmlns="" xmlns:wpsdc="http://www.wps.cn/officeDocument/2017/drawingmlCustomData" val="200" checksum="59296752"/>
                  </a:ext>
                </a:extLst>
              </a:pPr>
              <a:r>
                <a:rPr lang="zh-CN" sz="1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家里有喷墨打印的同学尝试用普通的喷墨打印机打印自己的生活照片，并在课堂上分享打印的经验。</a:t>
              </a:r>
            </a:p>
          </p:txBody>
        </p:sp>
        <p:cxnSp>
          <p:nvCxnSpPr>
            <p:cNvPr id="30" name="直接连接符 29"/>
            <p:cNvCxnSpPr/>
            <p:nvPr/>
          </p:nvCxnSpPr>
          <p:spPr>
            <a:xfrm>
              <a:off x="10687" y="6291"/>
              <a:ext cx="907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638040" y="3291205"/>
            <a:ext cx="6941185" cy="981075"/>
            <a:chOff x="10951" y="5403"/>
            <a:chExt cx="10931" cy="1545"/>
          </a:xfrm>
        </p:grpSpPr>
        <p:grpSp>
          <p:nvGrpSpPr>
            <p:cNvPr id="12" name="组合 11"/>
            <p:cNvGrpSpPr/>
            <p:nvPr/>
          </p:nvGrpSpPr>
          <p:grpSpPr>
            <a:xfrm>
              <a:off x="10951" y="5706"/>
              <a:ext cx="1396" cy="1242"/>
              <a:chOff x="4054079" y="3592116"/>
              <a:chExt cx="778669" cy="692944"/>
            </a:xfrm>
          </p:grpSpPr>
          <p:sp>
            <p:nvSpPr>
              <p:cNvPr id="13" name="MH_Other_5"/>
              <p:cNvSpPr/>
              <p:nvPr>
                <p:custDataLst>
                  <p:tags r:id="rId5"/>
                </p:custDataLst>
              </p:nvPr>
            </p:nvSpPr>
            <p:spPr>
              <a:xfrm>
                <a:off x="4054079" y="3592116"/>
                <a:ext cx="378619" cy="378619"/>
              </a:xfrm>
              <a:prstGeom prst="rect">
                <a:avLst/>
              </a:prstGeom>
              <a:solidFill>
                <a:schemeClr val="accent3"/>
              </a:solidFill>
            </p:spPr>
            <p:txBody>
              <a:bodyPr anchor="ctr"/>
              <a:lstStyle/>
              <a:p>
                <a:pPr algn="ctr">
                  <a:defRPr/>
                </a:pPr>
                <a:r>
                  <a:rPr lang="en-US" altLang="zh-CN" sz="1400" b="1" dirty="0">
                    <a:solidFill>
                      <a:srgbClr val="FFFFFF"/>
                    </a:solidFill>
                  </a:rPr>
                  <a:t>03</a:t>
                </a:r>
                <a:endParaRPr lang="zh-CN" altLang="en-US" sz="1400" b="1" dirty="0" err="1">
                  <a:solidFill>
                    <a:srgbClr val="FFFFFF"/>
                  </a:solidFill>
                </a:endParaRPr>
              </a:p>
            </p:txBody>
          </p:sp>
          <p:sp>
            <p:nvSpPr>
              <p:cNvPr id="14" name="MH_Other_6"/>
              <p:cNvSpPr/>
              <p:nvPr>
                <p:custDataLst>
                  <p:tags r:id="rId6"/>
                </p:custDataLst>
              </p:nvPr>
            </p:nvSpPr>
            <p:spPr>
              <a:xfrm>
                <a:off x="4454128" y="3670697"/>
                <a:ext cx="300038" cy="300038"/>
              </a:xfrm>
              <a:prstGeom prst="rect">
                <a:avLst/>
              </a:prstGeom>
              <a:solidFill>
                <a:schemeClr val="accent3">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15" name="MH_Other_7"/>
              <p:cNvSpPr/>
              <p:nvPr>
                <p:custDataLst>
                  <p:tags r:id="rId7"/>
                </p:custDataLst>
              </p:nvPr>
            </p:nvSpPr>
            <p:spPr>
              <a:xfrm>
                <a:off x="4139804" y="3992166"/>
                <a:ext cx="292894" cy="292894"/>
              </a:xfrm>
              <a:prstGeom prst="rect">
                <a:avLst/>
              </a:prstGeom>
              <a:solidFill>
                <a:schemeClr val="accent3">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16" name="MH_Other_8"/>
              <p:cNvSpPr/>
              <p:nvPr>
                <p:custDataLst>
                  <p:tags r:id="rId8"/>
                </p:custDataLst>
              </p:nvPr>
            </p:nvSpPr>
            <p:spPr>
              <a:xfrm>
                <a:off x="4454129" y="3992167"/>
                <a:ext cx="378619" cy="250031"/>
              </a:xfrm>
              <a:prstGeom prst="rect">
                <a:avLst/>
              </a:prstGeom>
              <a:solidFill>
                <a:schemeClr val="accent3">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5" name="矩形 24"/>
            <p:cNvSpPr/>
            <p:nvPr/>
          </p:nvSpPr>
          <p:spPr>
            <a:xfrm>
              <a:off x="12418" y="5403"/>
              <a:ext cx="9464" cy="1377"/>
            </a:xfrm>
            <a:prstGeom prst="rect">
              <a:avLst/>
            </a:prstGeom>
          </p:spPr>
          <p:txBody>
            <a:bodyPr wrap="square">
              <a:spAutoFit/>
            </a:bodyPr>
            <a:lstStyle/>
            <a:p>
              <a:pPr lvl="0" indent="457200" fontAlgn="auto">
                <a:lnSpc>
                  <a:spcPct val="150000"/>
                </a:lnSpc>
                <a:extLst>
                  <a:ext uri="{35155182-B16C-46BC-9424-99874614C6A1}">
                    <wpsdc:indentchars xmlns="" xmlns:wpsdc="http://www.wps.cn/officeDocument/2017/drawingmlCustomData" val="200" checksum="59296752"/>
                  </a:ext>
                </a:extLst>
              </a:pPr>
              <a:r>
                <a:rPr lang="zh-CN"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分小组在打印店调查打印照片的注意事项，并记录下打印机的型号以及打印的效果等</a:t>
              </a:r>
              <a:r>
                <a:rPr lang="zh-CN" altLang="en-US"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，形成书面报告。</a:t>
              </a:r>
              <a:endParaRPr lang="zh-CN" sz="1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3" name="直接连接符 32"/>
            <p:cNvCxnSpPr/>
            <p:nvPr/>
          </p:nvCxnSpPr>
          <p:spPr>
            <a:xfrm>
              <a:off x="12585" y="6890"/>
              <a:ext cx="90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3" name="组合 2"/>
          <p:cNvGrpSpPr/>
          <p:nvPr/>
        </p:nvGrpSpPr>
        <p:grpSpPr>
          <a:xfrm>
            <a:off x="4662170" y="4470400"/>
            <a:ext cx="7099300" cy="788670"/>
            <a:chOff x="7989" y="2560"/>
            <a:chExt cx="11180" cy="1242"/>
          </a:xfrm>
        </p:grpSpPr>
        <p:grpSp>
          <p:nvGrpSpPr>
            <p:cNvPr id="22" name="组合 21"/>
            <p:cNvGrpSpPr/>
            <p:nvPr/>
          </p:nvGrpSpPr>
          <p:grpSpPr>
            <a:xfrm>
              <a:off x="7989" y="2560"/>
              <a:ext cx="1396" cy="1242"/>
              <a:chOff x="2172891" y="1594248"/>
              <a:chExt cx="778669" cy="692944"/>
            </a:xfrm>
          </p:grpSpPr>
          <p:sp>
            <p:nvSpPr>
              <p:cNvPr id="27" name="MH_Other_1"/>
              <p:cNvSpPr>
                <a:spLocks noChangeArrowheads="1"/>
              </p:cNvSpPr>
              <p:nvPr>
                <p:custDataLst>
                  <p:tags r:id="rId1"/>
                </p:custDataLst>
              </p:nvPr>
            </p:nvSpPr>
            <p:spPr bwMode="auto">
              <a:xfrm>
                <a:off x="2172891" y="1594248"/>
                <a:ext cx="378619" cy="378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dirty="0">
                    <a:solidFill>
                      <a:srgbClr val="FFFFFF"/>
                    </a:solidFill>
                  </a:rPr>
                  <a:t>04</a:t>
                </a:r>
                <a:endParaRPr lang="zh-CN" altLang="en-US" sz="1400" b="1" dirty="0">
                  <a:solidFill>
                    <a:srgbClr val="FFFFFF"/>
                  </a:solidFill>
                </a:endParaRPr>
              </a:p>
            </p:txBody>
          </p:sp>
          <p:sp>
            <p:nvSpPr>
              <p:cNvPr id="28" name="MH_Other_2"/>
              <p:cNvSpPr/>
              <p:nvPr>
                <p:custDataLst>
                  <p:tags r:id="rId2"/>
                </p:custDataLst>
              </p:nvPr>
            </p:nvSpPr>
            <p:spPr>
              <a:xfrm>
                <a:off x="2572941" y="1672828"/>
                <a:ext cx="300038" cy="300038"/>
              </a:xfrm>
              <a:prstGeom prst="rect">
                <a:avLst/>
              </a:prstGeom>
              <a:solidFill>
                <a:schemeClr val="accent1">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29" name="MH_Other_3"/>
              <p:cNvSpPr/>
              <p:nvPr>
                <p:custDataLst>
                  <p:tags r:id="rId3"/>
                </p:custDataLst>
              </p:nvPr>
            </p:nvSpPr>
            <p:spPr>
              <a:xfrm>
                <a:off x="2258616" y="1994298"/>
                <a:ext cx="292894" cy="292894"/>
              </a:xfrm>
              <a:prstGeom prst="rect">
                <a:avLst/>
              </a:prstGeom>
              <a:solidFill>
                <a:schemeClr val="accent1">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31" name="MH_Other_4"/>
              <p:cNvSpPr/>
              <p:nvPr>
                <p:custDataLst>
                  <p:tags r:id="rId4"/>
                </p:custDataLst>
              </p:nvPr>
            </p:nvSpPr>
            <p:spPr>
              <a:xfrm>
                <a:off x="2572941" y="1994298"/>
                <a:ext cx="378619" cy="250031"/>
              </a:xfrm>
              <a:prstGeom prst="rect">
                <a:avLst/>
              </a:prstGeom>
              <a:solidFill>
                <a:schemeClr val="accent1">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34" name="矩形 33"/>
            <p:cNvSpPr/>
            <p:nvPr/>
          </p:nvSpPr>
          <p:spPr>
            <a:xfrm>
              <a:off x="9459" y="2850"/>
              <a:ext cx="9710" cy="798"/>
            </a:xfrm>
            <a:prstGeom prst="rect">
              <a:avLst/>
            </a:prstGeom>
          </p:spPr>
          <p:txBody>
            <a:bodyPr wrap="square">
              <a:spAutoFit/>
            </a:bodyPr>
            <a:lstStyle/>
            <a:p>
              <a:pPr lvl="0">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分小组制作个性体恤，并在课堂上进行分享展示。</a:t>
              </a:r>
            </a:p>
          </p:txBody>
        </p:sp>
        <p:cxnSp>
          <p:nvCxnSpPr>
            <p:cNvPr id="41" name="直接连接符 40"/>
            <p:cNvCxnSpPr/>
            <p:nvPr/>
          </p:nvCxnSpPr>
          <p:spPr>
            <a:xfrm>
              <a:off x="9491" y="3734"/>
              <a:ext cx="9241"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7FB2"/>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4706620" y="2061845"/>
            <a:ext cx="388810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谢谢！</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FFFFFF"/>
              </a:solidFill>
              <a:latin typeface="Arial Narrow" panose="020B0606020202030204"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a:t>
            </a:r>
            <a:r>
              <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a:t>
            </a:r>
          </a:p>
        </p:txBody>
      </p:sp>
      <p:pic>
        <p:nvPicPr>
          <p:cNvPr id="9" name="图片 8" descr="理工社logo矢量图-横排蓝色_1_"/>
          <p:cNvPicPr>
            <a:picLocks noChangeAspect="1"/>
          </p:cNvPicPr>
          <p:nvPr/>
        </p:nvPicPr>
        <p:blipFill>
          <a:blip r:embed="rId3"/>
          <a:stretch>
            <a:fillRect/>
          </a:stretch>
        </p:blipFill>
        <p:spPr>
          <a:xfrm>
            <a:off x="9343991" y="5540131"/>
            <a:ext cx="2431230" cy="1110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par>
                          <p:cTn id="34" fill="hold">
                            <p:stCondLst>
                              <p:cond delay="6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P spid="2" grpId="0" animBg="1"/>
      <p:bldP spid="3075" grpId="0"/>
      <p:bldP spid="3076" grpId="0" animBg="1"/>
      <p:bldP spid="30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4"/>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27" name="组合 26"/>
          <p:cNvGrpSpPr/>
          <p:nvPr/>
        </p:nvGrpSpPr>
        <p:grpSpPr>
          <a:xfrm>
            <a:off x="1673878" y="1224280"/>
            <a:ext cx="3827007" cy="539750"/>
            <a:chOff x="2430" y="1311"/>
            <a:chExt cx="4575"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1</a:t>
              </a:r>
            </a:p>
          </p:txBody>
        </p:sp>
        <p:sp>
          <p:nvSpPr>
            <p:cNvPr id="68" name="MH_SubTitle_1"/>
            <p:cNvSpPr txBox="1"/>
            <p:nvPr>
              <p:custDataLst>
                <p:tags r:id="rId1"/>
              </p:custDataLst>
            </p:nvPr>
          </p:nvSpPr>
          <p:spPr>
            <a:xfrm>
              <a:off x="3098" y="1311"/>
              <a:ext cx="3907"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认识语音输入</a:t>
              </a:r>
            </a:p>
          </p:txBody>
        </p:sp>
      </p:grpSp>
      <p:sp>
        <p:nvSpPr>
          <p:cNvPr id="2"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7</a:t>
            </a:fld>
            <a:endParaRPr lang="zh-CN" altLang="en-US" sz="1200" b="1">
              <a:solidFill>
                <a:srgbClr val="007FB2"/>
              </a:solidFill>
            </a:endParaRPr>
          </a:p>
        </p:txBody>
      </p:sp>
      <p:sp>
        <p:nvSpPr>
          <p:cNvPr id="3"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sp>
        <p:nvSpPr>
          <p:cNvPr id="52" name="TextBox 51"/>
          <p:cNvSpPr txBox="1"/>
          <p:nvPr/>
        </p:nvSpPr>
        <p:spPr>
          <a:xfrm>
            <a:off x="2282825" y="1764030"/>
            <a:ext cx="7566660" cy="2122805"/>
          </a:xfrm>
          <a:prstGeom prst="rect">
            <a:avLst/>
          </a:prstGeom>
          <a:noFill/>
          <a:ln w="15875">
            <a:solidFill>
              <a:srgbClr val="007FB2"/>
            </a:solidFill>
          </a:ln>
        </p:spPr>
        <p:txBody>
          <a:bodyPr wrap="square" rtlCol="0">
            <a:spAutoFit/>
          </a:bodyPr>
          <a:lstStyle/>
          <a:p>
            <a:pPr indent="558800" fontAlgn="auto">
              <a:lnSpc>
                <a:spcPct val="150000"/>
              </a:lnSpc>
              <a:extLst>
                <a:ext uri="{35155182-B16C-46BC-9424-99874614C6A1}">
                  <wpsdc:indentchars xmlns="" xmlns:wpsdc="http://www.wps.cn/officeDocument/2017/drawingmlCustomData" val="200" checksum="1956455923"/>
                </a:ext>
              </a:extLst>
            </a:pPr>
            <a:r>
              <a:rPr lang="zh-CN" altLang="en-US" sz="2200" dirty="0">
                <a:latin typeface="微软雅黑" panose="020B0503020204020204" pitchFamily="34" charset="-122"/>
                <a:ea typeface="微软雅黑" panose="020B0503020204020204" pitchFamily="34" charset="-122"/>
              </a:rPr>
              <a:t>语音输入是通过语音录入文字，它是人工智能技术的典型应用之一，目前市场上的很多输入法软件均支持语音输入功能，1分钟大约可以录入400个字，常用的有讯飞输入法、百度输入法等。</a:t>
            </a:r>
          </a:p>
        </p:txBody>
      </p:sp>
      <p:pic>
        <p:nvPicPr>
          <p:cNvPr id="6200" name="图片 6200"/>
          <p:cNvPicPr/>
          <p:nvPr/>
        </p:nvPicPr>
        <p:blipFill>
          <a:blip r:embed="rId5"/>
          <a:stretch>
            <a:fillRect/>
          </a:stretch>
        </p:blipFill>
        <p:spPr>
          <a:xfrm>
            <a:off x="2570784" y="4149874"/>
            <a:ext cx="6912790" cy="10871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4"/>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27" name="组合 26"/>
          <p:cNvGrpSpPr/>
          <p:nvPr/>
        </p:nvGrpSpPr>
        <p:grpSpPr>
          <a:xfrm>
            <a:off x="1673878" y="1224280"/>
            <a:ext cx="3827007" cy="539750"/>
            <a:chOff x="2430" y="1311"/>
            <a:chExt cx="4575"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2</a:t>
              </a:r>
            </a:p>
          </p:txBody>
        </p:sp>
        <p:sp>
          <p:nvSpPr>
            <p:cNvPr id="68" name="MH_SubTitle_1"/>
            <p:cNvSpPr txBox="1"/>
            <p:nvPr>
              <p:custDataLst>
                <p:tags r:id="rId1"/>
              </p:custDataLst>
            </p:nvPr>
          </p:nvSpPr>
          <p:spPr>
            <a:xfrm>
              <a:off x="3098" y="1311"/>
              <a:ext cx="3907"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认识光学识别输入</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8</a:t>
            </a:fld>
            <a:endParaRPr lang="zh-CN" altLang="en-US" sz="1200" b="1">
              <a:solidFill>
                <a:srgbClr val="007FB2"/>
              </a:solidFill>
            </a:endParaRPr>
          </a:p>
        </p:txBody>
      </p:sp>
      <p:sp>
        <p:nvSpPr>
          <p:cNvPr id="3" name="TextBox 1"/>
          <p:cNvSpPr txBox="1"/>
          <p:nvPr/>
        </p:nvSpPr>
        <p:spPr>
          <a:xfrm>
            <a:off x="1468590" y="333450"/>
            <a:ext cx="3321685" cy="46037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sp>
        <p:nvSpPr>
          <p:cNvPr id="2" name="文本框 1"/>
          <p:cNvSpPr txBox="1"/>
          <p:nvPr/>
        </p:nvSpPr>
        <p:spPr>
          <a:xfrm>
            <a:off x="2426335" y="1917065"/>
            <a:ext cx="8149590" cy="1706880"/>
          </a:xfrm>
          <a:prstGeom prst="rect">
            <a:avLst/>
          </a:prstGeom>
          <a:noFill/>
        </p:spPr>
        <p:txBody>
          <a:bodyPr wrap="square" rtlCol="0" anchor="t">
            <a:spAutoFit/>
          </a:bodyPr>
          <a:lstStyle/>
          <a:p>
            <a:pPr indent="720090" fontAlgn="auto"/>
            <a:r>
              <a:rPr lang="zh-CN" altLang="en-US" dirty="0">
                <a:latin typeface="微软雅黑" panose="020B0503020204020204" pitchFamily="34" charset="-122"/>
                <a:ea typeface="微软雅黑" panose="020B0503020204020204" pitchFamily="34" charset="-122"/>
                <a:cs typeface="微软雅黑" panose="020B0503020204020204" pitchFamily="34" charset="-122"/>
              </a:rPr>
              <a:t>光学识别输入又称为光学字符识别，简称OCR，是通过扫描、截图等光学输入方式，将各类书籍、报刊等转化为图像，再将图像识别为文字的技术。OCR在计算机上可以使用扫描仪以及ABBYY FineReader、QQ屏幕视图等工具完成，在移动设备上的可以使用扫描全能王等OCR小程序。</a:t>
            </a:r>
          </a:p>
        </p:txBody>
      </p:sp>
      <p:pic>
        <p:nvPicPr>
          <p:cNvPr id="6205" name="图片 6205"/>
          <p:cNvPicPr/>
          <p:nvPr/>
        </p:nvPicPr>
        <p:blipFill>
          <a:blip r:embed="rId5" cstate="print">
            <a:extLst>
              <a:ext uri="{28A0092B-C50C-407E-A947-70E740481C1C}">
                <a14:useLocalDpi xmlns:a14="http://schemas.microsoft.com/office/drawing/2010/main" val="0"/>
              </a:ext>
            </a:extLst>
          </a:blip>
          <a:stretch>
            <a:fillRect/>
          </a:stretch>
        </p:blipFill>
        <p:spPr>
          <a:xfrm>
            <a:off x="2858770" y="3933190"/>
            <a:ext cx="6994525" cy="187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3216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文档录入与打印</a:t>
            </a: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4"/>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nvGrpSpPr>
          <p:cNvPr id="27" name="组合 26"/>
          <p:cNvGrpSpPr/>
          <p:nvPr/>
        </p:nvGrpSpPr>
        <p:grpSpPr>
          <a:xfrm>
            <a:off x="1673878" y="1224280"/>
            <a:ext cx="2408296" cy="539750"/>
            <a:chOff x="2430" y="1311"/>
            <a:chExt cx="2879" cy="850"/>
          </a:xfrm>
        </p:grpSpPr>
        <p:sp>
          <p:nvSpPr>
            <p:cNvPr id="44" name="Rectangle 11"/>
            <p:cNvSpPr>
              <a:spLocks noChangeArrowheads="1"/>
            </p:cNvSpPr>
            <p:nvPr/>
          </p:nvSpPr>
          <p:spPr bwMode="auto">
            <a:xfrm>
              <a:off x="2430" y="1325"/>
              <a:ext cx="724" cy="836"/>
            </a:xfrm>
            <a:prstGeom prst="rect">
              <a:avLst/>
            </a:prstGeom>
            <a:solidFill>
              <a:srgbClr val="E56C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altLang="zh-CN" sz="2400" b="1">
                  <a:solidFill>
                    <a:schemeClr val="bg1"/>
                  </a:solidFill>
                  <a:latin typeface="Lato Black" panose="020F0A02020204030203" pitchFamily="34" charset="0"/>
                </a:rPr>
                <a:t>3</a:t>
              </a:r>
            </a:p>
          </p:txBody>
        </p:sp>
        <p:sp>
          <p:nvSpPr>
            <p:cNvPr id="68" name="MH_SubTitle_1"/>
            <p:cNvSpPr txBox="1"/>
            <p:nvPr>
              <p:custDataLst>
                <p:tags r:id="rId1"/>
              </p:custDataLst>
            </p:nvPr>
          </p:nvSpPr>
          <p:spPr>
            <a:xfrm>
              <a:off x="3098" y="1311"/>
              <a:ext cx="2211" cy="704"/>
            </a:xfrm>
            <a:prstGeom prst="rect">
              <a:avLst/>
            </a:prstGeom>
            <a:noFill/>
            <a:ln w="25400">
              <a:noFill/>
            </a:ln>
          </p:spPr>
          <p:txBody>
            <a:bodyPr wrap="square" lIns="119989" tIns="0" rIns="119989" bIns="0" anchor="t"/>
            <a:lstStyle/>
            <a:p>
              <a:pPr algn="ctr" defTabSz="914400">
                <a:lnSpc>
                  <a:spcPct val="120000"/>
                </a:lnSpc>
                <a:buClr>
                  <a:srgbClr val="414455"/>
                </a:buClr>
              </a:pPr>
              <a:r>
                <a:rPr lang="zh-CN" altLang="en-US" sz="2400" b="1" noProof="0" dirty="0">
                  <a:ln>
                    <a:noFill/>
                  </a:ln>
                  <a:solidFill>
                    <a:srgbClr val="E56C37"/>
                  </a:solidFill>
                  <a:effectLst/>
                  <a:uLnTx/>
                  <a:uFillTx/>
                  <a:latin typeface="Arial" panose="020B0604020202020204"/>
                  <a:ea typeface="微软雅黑" panose="020B0503020204020204" pitchFamily="34" charset="-122"/>
                  <a:cs typeface="+mn-ea"/>
                  <a:sym typeface="+mn-lt"/>
                </a:rPr>
                <a:t>认识打印机</a:t>
              </a:r>
            </a:p>
          </p:txBody>
        </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t>9</a:t>
            </a:fld>
            <a:endParaRPr lang="zh-CN" altLang="en-US" sz="1200" b="1">
              <a:solidFill>
                <a:srgbClr val="007FB2"/>
              </a:solidFill>
            </a:endParaRPr>
          </a:p>
        </p:txBody>
      </p:sp>
      <p:sp>
        <p:nvSpPr>
          <p:cNvPr id="5" name="文本框 4"/>
          <p:cNvSpPr txBox="1"/>
          <p:nvPr/>
        </p:nvSpPr>
        <p:spPr>
          <a:xfrm>
            <a:off x="2667000" y="2252345"/>
            <a:ext cx="6674485" cy="170816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rPr>
              <a:t>打印机是一种计算机输出设备，是家庭和办公场所较为常见的印刷设备， 能方便地将计算机内存储的电子文档或照片输出到纸张或者透明胶片上。打印分为黑白打印和彩色打印，考虑耗材和经济性，文档打印以黑白打印为主，图片和特效打印以彩色打印为主。</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9"/>
</p:tagLst>
</file>

<file path=ppt/tags/tag37.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10"/>
</p:tagLst>
</file>

<file path=ppt/tags/tag38.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11"/>
</p:tagLst>
</file>

<file path=ppt/tags/tag39.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70730141007"/>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4057</Words>
  <Application>Microsoft Office PowerPoint</Application>
  <PresentationFormat>自定义</PresentationFormat>
  <Paragraphs>539</Paragraphs>
  <Slides>63</Slides>
  <Notes>23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63</vt:i4>
      </vt:variant>
    </vt:vector>
  </HeadingPairs>
  <TitlesOfParts>
    <vt:vector size="76" baseType="lpstr">
      <vt:lpstr>Lato Black</vt:lpstr>
      <vt:lpstr>宋体</vt:lpstr>
      <vt:lpstr>微软雅黑</vt:lpstr>
      <vt:lpstr>幼圆</vt:lpstr>
      <vt:lpstr>Arial</vt:lpstr>
      <vt:lpstr>Arial Narrow</vt:lpstr>
      <vt:lpstr>Calibri</vt:lpstr>
      <vt:lpstr>Impact</vt:lpstr>
      <vt:lpstr>Tempus Sans ITC</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creator>12sc.taobao.com</dc:creator>
  <cp:lastModifiedBy>夏埠住了</cp:lastModifiedBy>
  <cp:revision>221</cp:revision>
  <dcterms:created xsi:type="dcterms:W3CDTF">2015-02-02T06:52:00Z</dcterms:created>
  <dcterms:modified xsi:type="dcterms:W3CDTF">2022-01-12T07:15:17Z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2052-11.1.0.10503</vt:lpwstr>
  </property>
  <property fmtid="{D5CDD505-2E9C-101B-9397-08002B2CF9AE}" pid="3" name="ICV">
    <vt:lpwstr>465F39FA34F140DEAD70CBFD246CA7B9</vt:lpwstr>
  </property>
</Properties>
</file>