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3"/>
  </p:sldMasterIdLst>
  <p:notesMasterIdLst>
    <p:notesMasterId r:id="rId9"/>
  </p:notesMasterIdLst>
  <p:sldIdLst>
    <p:sldId id="334" r:id="rId4"/>
    <p:sldId id="335" r:id="rId5"/>
    <p:sldId id="338" r:id="rId6"/>
    <p:sldId id="339" r:id="rId7"/>
    <p:sldId id="258" r:id="rId8"/>
    <p:sldId id="272" r:id="rId10"/>
    <p:sldId id="518" r:id="rId11"/>
    <p:sldId id="519" r:id="rId12"/>
    <p:sldId id="342" r:id="rId13"/>
    <p:sldId id="379" r:id="rId14"/>
    <p:sldId id="273" r:id="rId15"/>
    <p:sldId id="456" r:id="rId16"/>
    <p:sldId id="520" r:id="rId17"/>
    <p:sldId id="521" r:id="rId18"/>
    <p:sldId id="522" r:id="rId19"/>
    <p:sldId id="523" r:id="rId20"/>
    <p:sldId id="524" r:id="rId21"/>
    <p:sldId id="528" r:id="rId22"/>
    <p:sldId id="529" r:id="rId23"/>
    <p:sldId id="382" r:id="rId24"/>
    <p:sldId id="430" r:id="rId25"/>
    <p:sldId id="431" r:id="rId26"/>
    <p:sldId id="530" r:id="rId27"/>
    <p:sldId id="432" r:id="rId28"/>
    <p:sldId id="531" r:id="rId29"/>
    <p:sldId id="532" r:id="rId30"/>
    <p:sldId id="533" r:id="rId31"/>
    <p:sldId id="433" r:id="rId32"/>
    <p:sldId id="436" r:id="rId33"/>
    <p:sldId id="437" r:id="rId34"/>
    <p:sldId id="534" r:id="rId35"/>
    <p:sldId id="535" r:id="rId36"/>
    <p:sldId id="536" r:id="rId37"/>
    <p:sldId id="537" r:id="rId38"/>
    <p:sldId id="538" r:id="rId39"/>
    <p:sldId id="541" r:id="rId40"/>
    <p:sldId id="540" r:id="rId41"/>
    <p:sldId id="441" r:id="rId42"/>
    <p:sldId id="442" r:id="rId43"/>
    <p:sldId id="443" r:id="rId44"/>
    <p:sldId id="453" r:id="rId45"/>
    <p:sldId id="448" r:id="rId46"/>
    <p:sldId id="449" r:id="rId47"/>
    <p:sldId id="542" r:id="rId48"/>
    <p:sldId id="450" r:id="rId49"/>
    <p:sldId id="451" r:id="rId50"/>
    <p:sldId id="543" r:id="rId51"/>
    <p:sldId id="544" r:id="rId52"/>
    <p:sldId id="545" r:id="rId53"/>
    <p:sldId id="452" r:id="rId54"/>
    <p:sldId id="546" r:id="rId55"/>
    <p:sldId id="547" r:id="rId56"/>
    <p:sldId id="548" r:id="rId57"/>
    <p:sldId id="549" r:id="rId58"/>
    <p:sldId id="550" r:id="rId59"/>
    <p:sldId id="551" r:id="rId60"/>
    <p:sldId id="552" r:id="rId61"/>
    <p:sldId id="553" r:id="rId62"/>
    <p:sldId id="554" r:id="rId63"/>
    <p:sldId id="555" r:id="rId64"/>
    <p:sldId id="556" r:id="rId65"/>
    <p:sldId id="557" r:id="rId66"/>
    <p:sldId id="558" r:id="rId67"/>
    <p:sldId id="559" r:id="rId68"/>
    <p:sldId id="561" r:id="rId69"/>
    <p:sldId id="560" r:id="rId70"/>
    <p:sldId id="562" r:id="rId71"/>
    <p:sldId id="563" r:id="rId72"/>
    <p:sldId id="564" r:id="rId73"/>
    <p:sldId id="565" r:id="rId74"/>
    <p:sldId id="585" r:id="rId75"/>
    <p:sldId id="586" r:id="rId76"/>
    <p:sldId id="587" r:id="rId77"/>
    <p:sldId id="588" r:id="rId78"/>
    <p:sldId id="589" r:id="rId79"/>
    <p:sldId id="590" r:id="rId80"/>
    <p:sldId id="591" r:id="rId81"/>
    <p:sldId id="592" r:id="rId82"/>
    <p:sldId id="593" r:id="rId83"/>
    <p:sldId id="594" r:id="rId84"/>
    <p:sldId id="454" r:id="rId85"/>
    <p:sldId id="455" r:id="rId86"/>
    <p:sldId id="295" r:id="rId87"/>
  </p:sldIdLst>
  <p:sldSz cx="12198350" cy="6859270"/>
  <p:notesSz cx="6858000" cy="9144000"/>
  <p:defaultTextStyle>
    <a:defPPr>
      <a:defRPr lang="zh-CN"/>
    </a:defPPr>
    <a:lvl1pPr marL="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7FB2"/>
    <a:srgbClr val="FFFF00"/>
    <a:srgbClr val="0095CC"/>
    <a:srgbClr val="EEB93A"/>
    <a:srgbClr val="FC3F2C"/>
    <a:srgbClr val="104183"/>
    <a:srgbClr val="4A9E83"/>
    <a:srgbClr val="59B197"/>
    <a:srgbClr val="FC8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3" autoAdjust="0"/>
    <p:restoredTop sz="60444" autoAdjust="0"/>
  </p:normalViewPr>
  <p:slideViewPr>
    <p:cSldViewPr>
      <p:cViewPr varScale="1">
        <p:scale>
          <a:sx n="66" d="100"/>
          <a:sy n="66" d="100"/>
        </p:scale>
        <p:origin x="760" y="52"/>
      </p:cViewPr>
      <p:guideLst>
        <p:guide orient="horz" pos="2084"/>
        <p:guide pos="39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0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89" Type="http://schemas.openxmlformats.org/officeDocument/2006/relationships/viewProps" Target="viewProps.xml"/><Relationship Id="rId88" Type="http://schemas.openxmlformats.org/officeDocument/2006/relationships/presProps" Target="presProps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A9A04-298B-4049-8C60-C9149E2C1F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902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322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805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224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707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127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610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7D548EC-D78C-4E2B-8163-69B06428AC45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749DE-0A4A-4294-B127-30FDF2A88C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7F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 userDrawn="1"/>
        </p:nvSpPr>
        <p:spPr>
          <a:xfrm>
            <a:off x="9225915" y="47815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7F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922"/>
            <a:ext cx="10368598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4" y="3887100"/>
            <a:ext cx="8538845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7921"/>
            <a:ext cx="10368598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7390"/>
            <a:ext cx="10368598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4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61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228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8126" y="1600571"/>
            <a:ext cx="7221593" cy="452859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535469"/>
            <a:ext cx="5389723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9" y="2175382"/>
            <a:ext cx="5389723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469"/>
            <a:ext cx="5391840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7415" indent="0">
              <a:buNone/>
              <a:defRPr sz="1900" b="1"/>
            </a:lvl5pPr>
            <a:lvl6pPr marL="2721610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5382"/>
            <a:ext cx="5391840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8093" y="274705"/>
            <a:ext cx="3661622" cy="5854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228" y="274705"/>
            <a:ext cx="10781563" cy="5854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1067415" y="6381115"/>
            <a:ext cx="865505" cy="360680"/>
            <a:chOff x="17235" y="581"/>
            <a:chExt cx="1363" cy="568"/>
          </a:xfrm>
        </p:grpSpPr>
        <p:grpSp>
          <p:nvGrpSpPr>
            <p:cNvPr id="16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24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2460"/>
            <a:chOff x="0" y="378"/>
            <a:chExt cx="19210" cy="996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66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2587" y="667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17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2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7F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rgbClr val="FC3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FB2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4555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17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6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2628" y="379"/>
              <a:ext cx="1927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4593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16558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0995660" y="6381115"/>
            <a:ext cx="865505" cy="360680"/>
            <a:chOff x="17235" y="581"/>
            <a:chExt cx="1363" cy="568"/>
          </a:xfrm>
        </p:grpSpPr>
        <p:grpSp>
          <p:nvGrpSpPr>
            <p:cNvPr id="2" name="组合 5"/>
            <p:cNvGrpSpPr/>
            <p:nvPr userDrawn="1"/>
          </p:nvGrpSpPr>
          <p:grpSpPr bwMode="auto">
            <a:xfrm>
              <a:off x="17235" y="581"/>
              <a:ext cx="568" cy="568"/>
              <a:chOff x="11226607" y="6533712"/>
              <a:chExt cx="360000" cy="360000"/>
            </a:xfrm>
            <a:solidFill>
              <a:schemeClr val="bg1"/>
            </a:solidFill>
          </p:grpSpPr>
          <p:sp>
            <p:nvSpPr>
              <p:cNvPr id="3" name="椭圆 15"/>
              <p:cNvSpPr/>
              <p:nvPr userDrawn="1"/>
            </p:nvSpPr>
            <p:spPr>
              <a:xfrm>
                <a:off x="11226607" y="65337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燕尾形 16">
                <a:hlinkClick r:id="" action="ppaction://hlinkshowjump?jump=previousslide"/>
              </p:cNvPr>
              <p:cNvSpPr/>
              <p:nvPr userDrawn="1"/>
            </p:nvSpPr>
            <p:spPr>
              <a:xfrm flipH="1">
                <a:off x="11320176" y="66272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 bwMode="auto">
            <a:xfrm>
              <a:off x="18030" y="581"/>
              <a:ext cx="568" cy="568"/>
              <a:chOff x="11103607" y="6381312"/>
              <a:chExt cx="360000" cy="360000"/>
            </a:xfrm>
            <a:solidFill>
              <a:schemeClr val="bg1"/>
            </a:solidFill>
          </p:grpSpPr>
          <p:sp>
            <p:nvSpPr>
              <p:cNvPr id="7" name="椭圆 2"/>
              <p:cNvSpPr/>
              <p:nvPr userDrawn="1"/>
            </p:nvSpPr>
            <p:spPr>
              <a:xfrm>
                <a:off x="11103607" y="6381312"/>
                <a:ext cx="360000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燕尾形 3">
                <a:hlinkClick r:id="" action="ppaction://hlinkshowjump?jump=nextslide"/>
              </p:cNvPr>
              <p:cNvSpPr/>
              <p:nvPr userDrawn="1"/>
            </p:nvSpPr>
            <p:spPr>
              <a:xfrm>
                <a:off x="11197176" y="6474881"/>
                <a:ext cx="172863" cy="172863"/>
              </a:xfrm>
              <a:prstGeom prst="chevron">
                <a:avLst/>
              </a:prstGeom>
              <a:solidFill>
                <a:srgbClr val="007F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 userDrawn="1"/>
        </p:nvGrpSpPr>
        <p:grpSpPr>
          <a:xfrm>
            <a:off x="0" y="311785"/>
            <a:ext cx="12198350" cy="633095"/>
            <a:chOff x="0" y="378"/>
            <a:chExt cx="19210" cy="997"/>
          </a:xfrm>
        </p:grpSpPr>
        <p:sp>
          <p:nvSpPr>
            <p:cNvPr id="10" name="矩形 6"/>
            <p:cNvSpPr/>
            <p:nvPr userDrawn="1"/>
          </p:nvSpPr>
          <p:spPr>
            <a:xfrm>
              <a:off x="0" y="378"/>
              <a:ext cx="19210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0663" y="379"/>
              <a:ext cx="1927" cy="84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任务准备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628" y="379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任务实施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4593" y="379"/>
              <a:ext cx="1927" cy="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任务拓展</a:t>
              </a:r>
              <a:endPara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/>
            <p:nvPr userDrawn="1"/>
          </p:nvSpPr>
          <p:spPr>
            <a:xfrm>
              <a:off x="0" y="1318"/>
              <a:ext cx="19210" cy="5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3"/>
            <p:cNvSpPr/>
            <p:nvPr userDrawn="1"/>
          </p:nvSpPr>
          <p:spPr>
            <a:xfrm>
              <a:off x="8698" y="378"/>
              <a:ext cx="1927" cy="84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任务说明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6636" y="379"/>
              <a:ext cx="1927" cy="8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拓展延伸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1071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12603" y="666"/>
              <a:ext cx="28" cy="39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9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7F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2" y="273113"/>
            <a:ext cx="4013173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7"/>
            <a:ext cx="6819216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2" y="1435436"/>
            <a:ext cx="4013173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8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9986963" y="333375"/>
            <a:ext cx="1223962" cy="431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"/>
          <p:cNvSpPr/>
          <p:nvPr userDrawn="1"/>
        </p:nvSpPr>
        <p:spPr>
          <a:xfrm>
            <a:off x="6243638" y="333375"/>
            <a:ext cx="1223962" cy="431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6"/>
          <p:cNvSpPr/>
          <p:nvPr userDrawn="1"/>
        </p:nvSpPr>
        <p:spPr>
          <a:xfrm>
            <a:off x="0" y="333375"/>
            <a:ext cx="12198350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8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770886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8018661" y="333375"/>
            <a:ext cx="1223962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9266436" y="333375"/>
            <a:ext cx="12239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明年计划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/>
          <p:nvPr userDrawn="1"/>
        </p:nvSpPr>
        <p:spPr>
          <a:xfrm>
            <a:off x="0" y="765175"/>
            <a:ext cx="12198350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3"/>
          <p:cNvSpPr/>
          <p:nvPr userDrawn="1"/>
        </p:nvSpPr>
        <p:spPr>
          <a:xfrm>
            <a:off x="5523111" y="333375"/>
            <a:ext cx="1223962" cy="4318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5"/>
          <p:cNvGrpSpPr/>
          <p:nvPr userDrawn="1"/>
        </p:nvGrpSpPr>
        <p:grpSpPr bwMode="auto">
          <a:xfrm>
            <a:off x="10944225" y="369093"/>
            <a:ext cx="360363" cy="360363"/>
            <a:chOff x="11226607" y="6533712"/>
            <a:chExt cx="360000" cy="360000"/>
          </a:xfrm>
          <a:solidFill>
            <a:schemeClr val="bg1"/>
          </a:solidFill>
        </p:grpSpPr>
        <p:sp>
          <p:nvSpPr>
            <p:cNvPr id="31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176" y="66272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组合 4"/>
          <p:cNvGrpSpPr/>
          <p:nvPr userDrawn="1"/>
        </p:nvGrpSpPr>
        <p:grpSpPr bwMode="auto">
          <a:xfrm>
            <a:off x="11449050" y="369093"/>
            <a:ext cx="360363" cy="360363"/>
            <a:chOff x="11103607" y="6381312"/>
            <a:chExt cx="360000" cy="360000"/>
          </a:xfrm>
          <a:solidFill>
            <a:schemeClr val="bg1"/>
          </a:solidFill>
        </p:grpSpPr>
        <p:sp>
          <p:nvSpPr>
            <p:cNvPr id="34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176" y="6474881"/>
              <a:ext cx="172863" cy="172863"/>
            </a:xfrm>
            <a:prstGeom prst="chevron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6"/>
          <p:cNvSpPr/>
          <p:nvPr userDrawn="1"/>
        </p:nvSpPr>
        <p:spPr>
          <a:xfrm>
            <a:off x="0" y="6562584"/>
            <a:ext cx="12198350" cy="297004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1"/>
          <p:cNvSpPr/>
          <p:nvPr userDrawn="1"/>
        </p:nvSpPr>
        <p:spPr>
          <a:xfrm>
            <a:off x="0" y="6598716"/>
            <a:ext cx="12198350" cy="714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5"/>
            <a:ext cx="7319010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20"/>
            <a:ext cx="7319010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7415" indent="0">
              <a:buNone/>
              <a:defRPr sz="2400"/>
            </a:lvl5pPr>
            <a:lvl6pPr marL="2721610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7415" indent="0">
              <a:buNone/>
              <a:defRPr sz="1100"/>
            </a:lvl5pPr>
            <a:lvl6pPr marL="2721610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2" Type="http://schemas.openxmlformats.org/officeDocument/2006/relationships/theme" Target="../theme/theme2.xml"/><Relationship Id="rId41" Type="http://schemas.openxmlformats.org/officeDocument/2006/relationships/slideLayout" Target="../slideLayouts/slideLayout82.xml"/><Relationship Id="rId4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5.xml"/><Relationship Id="rId39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78.xml"/><Relationship Id="rId36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75.xml"/><Relationship Id="rId33" Type="http://schemas.openxmlformats.org/officeDocument/2006/relationships/slideLayout" Target="../slideLayouts/slideLayout74.xml"/><Relationship Id="rId32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72.xml"/><Relationship Id="rId30" Type="http://schemas.openxmlformats.org/officeDocument/2006/relationships/slideLayout" Target="../slideLayouts/slideLayout71.xml"/><Relationship Id="rId3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9" y="274701"/>
            <a:ext cx="10978515" cy="1143265"/>
          </a:xfrm>
          <a:prstGeom prst="rect">
            <a:avLst/>
          </a:prstGeom>
        </p:spPr>
        <p:txBody>
          <a:bodyPr vert="horz" lIns="108857" tIns="54429" rIns="108857" bIns="5442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9" y="1600574"/>
            <a:ext cx="10978515" cy="4527011"/>
          </a:xfrm>
          <a:prstGeom prst="rect">
            <a:avLst/>
          </a:prstGeom>
        </p:spPr>
        <p:txBody>
          <a:bodyPr vert="horz" lIns="108857" tIns="54429" rIns="108857" bIns="54429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C0AE4-D788-4C63-99CA-2D16C479E3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1" y="6357822"/>
            <a:ext cx="3862811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vert="horz" lIns="108857" tIns="54429" rIns="108857" bIns="5442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AF2F5-CE6D-4DAA-B6C8-82C34ECB62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730" r:id="rId40"/>
    <p:sldLayoutId id="2147483731" r:id="rId4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hf sldNum="0" hdr="0" dt="0"/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41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9.jpe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1.jpe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jpeg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7.png"/><Relationship Id="rId2" Type="http://schemas.openxmlformats.org/officeDocument/2006/relationships/tags" Target="../tags/tag14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jpeg"/><Relationship Id="rId1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png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jpeg"/><Relationship Id="rId1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png"/><Relationship Id="rId1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png"/><Relationship Id="rId1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6.png"/><Relationship Id="rId1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7.png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8.png"/><Relationship Id="rId2" Type="http://schemas.openxmlformats.org/officeDocument/2006/relationships/tags" Target="../tags/tag16.xml"/><Relationship Id="rId1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9.GIF"/><Relationship Id="rId1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2.png"/><Relationship Id="rId1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43.jpeg"/><Relationship Id="rId1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6.jpe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4.png"/><Relationship Id="rId2" Type="http://schemas.openxmlformats.org/officeDocument/2006/relationships/tags" Target="../tags/tag17.xml"/><Relationship Id="rId1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5.png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6.png"/><Relationship Id="rId2" Type="http://schemas.openxmlformats.org/officeDocument/2006/relationships/tags" Target="../tags/tag19.xml"/><Relationship Id="rId1" Type="http://schemas.openxmlformats.org/officeDocument/2006/relationships/image" Target="../media/image5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1" Type="http://schemas.openxmlformats.org/officeDocument/2006/relationships/image" Target="../media/image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0.png"/><Relationship Id="rId1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1.png"/><Relationship Id="rId1" Type="http://schemas.openxmlformats.org/officeDocument/2006/relationships/image" Target="../media/image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6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2.png"/><Relationship Id="rId2" Type="http://schemas.openxmlformats.org/officeDocument/2006/relationships/tags" Target="../tags/tag21.xml"/><Relationship Id="rId1" Type="http://schemas.openxmlformats.org/officeDocument/2006/relationships/image" Target="../media/image5.pn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3.png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4.png"/><Relationship Id="rId2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9.png"/><Relationship Id="rId1" Type="http://schemas.openxmlformats.org/officeDocument/2006/relationships/image" Target="../media/image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0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1.png"/><Relationship Id="rId1" Type="http://schemas.openxmlformats.org/officeDocument/2006/relationships/image" Target="../media/image5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6" Type="http://schemas.openxmlformats.org/officeDocument/2006/relationships/slideLayout" Target="../slideLayouts/slideLayout2.xml"/><Relationship Id="rId25" Type="http://schemas.openxmlformats.org/officeDocument/2006/relationships/tags" Target="../tags/tag47.xml"/><Relationship Id="rId24" Type="http://schemas.openxmlformats.org/officeDocument/2006/relationships/tags" Target="../tags/tag46.xml"/><Relationship Id="rId23" Type="http://schemas.openxmlformats.org/officeDocument/2006/relationships/tags" Target="../tags/tag45.xml"/><Relationship Id="rId22" Type="http://schemas.openxmlformats.org/officeDocument/2006/relationships/tags" Target="../tags/tag44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3.GI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46" y="1809722"/>
            <a:ext cx="12194258" cy="3000174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400" dirty="0">
              <a:latin typeface="幼圆" panose="02010509060101010101" charset="-122"/>
              <a:ea typeface="幼圆" panose="02010509060101010101" charset="-122"/>
              <a:cs typeface="+mn-ea"/>
              <a:sym typeface="+mn-lt"/>
            </a:endParaRPr>
          </a:p>
        </p:txBody>
      </p:sp>
      <p:sp>
        <p:nvSpPr>
          <p:cNvPr id="32" name="three-books_73757"/>
          <p:cNvSpPr>
            <a:spLocks noChangeAspect="1"/>
          </p:cNvSpPr>
          <p:nvPr/>
        </p:nvSpPr>
        <p:spPr bwMode="auto">
          <a:xfrm>
            <a:off x="328497" y="209589"/>
            <a:ext cx="531593" cy="414097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</p:sp>
      <p:pic>
        <p:nvPicPr>
          <p:cNvPr id="2" name="图片 1" descr="理工社logo矢量图-横排蓝色_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19150" y="2358192"/>
            <a:ext cx="3371204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481C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模块三  商务办公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4990" y="3081655"/>
            <a:ext cx="6376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r>
              <a:rPr 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办公设备日常维护</a:t>
            </a:r>
            <a:endParaRPr sz="4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4212" y="205778"/>
            <a:ext cx="4534883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办公设备维护与维修（第</a:t>
            </a:r>
            <a:r>
              <a:rPr lang="en-US" altLang="zh-CN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r>
              <a:rPr sz="20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sz="2000" dirty="0">
              <a:solidFill>
                <a:srgbClr val="007F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C:\Users\pjale\Desktop\办公设备图片\src=http___www.12sucai.com_wp-content_uploads_2020_02_1582693303-f144bd2c099429e.jpg&amp;refer=http___www.12sucai.pngsrc=http___www.12sucai.com_wp-content_uploads_2020_02_1582693303-f144bd2c099429e.jpg&amp;refer=http___www.12sucai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6210" y="1043498"/>
            <a:ext cx="5641114" cy="3760531"/>
          </a:xfrm>
          <a:prstGeom prst="rect">
            <a:avLst/>
          </a:prstGeom>
        </p:spPr>
      </p:pic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5666740" y="3933190"/>
            <a:ext cx="6158865" cy="83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endParaRPr lang="zh-CN" altLang="en-US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复印机日常维护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</a:t>
            </a:r>
            <a:r>
              <a:rPr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  </a:t>
            </a:r>
            <a:r>
              <a:rPr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激光打印机更换硒鼓</a:t>
            </a:r>
            <a:endParaRPr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卡纸的处理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  </a:t>
            </a:r>
            <a:r>
              <a:rPr lang="zh-CN" altLang="en-US" sz="1200" spc="-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针式打印机更换色带</a:t>
            </a:r>
            <a:endParaRPr lang="zh-CN" altLang="en-US" sz="1200" spc="-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Line 21"/>
          <p:cNvSpPr>
            <a:spLocks noChangeShapeType="1"/>
          </p:cNvSpPr>
          <p:nvPr/>
        </p:nvSpPr>
        <p:spPr bwMode="auto">
          <a:xfrm flipV="1">
            <a:off x="5739130" y="3841115"/>
            <a:ext cx="5810885" cy="12065"/>
          </a:xfrm>
          <a:prstGeom prst="line">
            <a:avLst/>
          </a:prstGeom>
          <a:noFill/>
          <a:ln w="12700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49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49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49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1" bldLvl="0" animBg="1"/>
      <p:bldP spid="12" grpId="0"/>
      <p:bldP spid="12" grpId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00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69938" y="177260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1275255" y="3034878"/>
            <a:ext cx="9904356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选购环保安全的A4和A3的办公用纸，通常需要3步完成，分别是选择尺寸、比较价格、选择中性纸。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734378" y="162718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511550" y="1659255"/>
            <a:ext cx="2422525" cy="42862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．选择尺寸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6270" y="5156379"/>
            <a:ext cx="952436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dirty="0"/>
              <a:t>在纸张的外包装上会表明纸张的尺寸，按照标识进行选择即可，如图3.2.3所示。</a:t>
            </a:r>
            <a:endParaRPr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080" y="2431415"/>
            <a:ext cx="6245225" cy="233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69894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67723" y="1730740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．比较价格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1275255" y="3034878"/>
            <a:ext cx="9904356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选购打印纸时不应过分注重价格，在价格相差不大的情况下应该优先选择大品牌的打印纸。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590868" y="169894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67723" y="1730740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．选择中性纸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1275255" y="3021543"/>
            <a:ext cx="9904356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纸张的原材料决定了质量，采用纯木浆制作的中性纸才是真正安全、放心的中性纸，采用非纯木浆制作的纸是酸性纸，会损害设备，应该杜绝使用，但市面上的酸性纸几乎可以以假乱真，从价格上很难判断出来，就需要对纸的白度、光滑度、硬度进行比较来进行选择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375603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52458" y="1228455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．选择中性纸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410845" y="1917065"/>
            <a:ext cx="7128510" cy="4154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（1）比较纸的白度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纯木浆的中性纸纸是乳白色的，色度类似于纯牛奶，呈现柔和的白色，有时颜色反而稍偏黄。非纯木浆的酸性纸可能是经过漂白处理，加入了过量的荧光剂，对人体有害。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打印纸拿起来迎着光看看均匀度。好复印纸透过光时会呈现出非常匀称的白色。而酸性纸透光以后会呈现出黑灰色的脉路，颜色深浅不均。如图所示。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80" name="图片 12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6693" y="2493010"/>
            <a:ext cx="3956685" cy="29679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375603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52458" y="1228455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．选择中性纸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410845" y="1701800"/>
            <a:ext cx="7128510" cy="466153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（2）比较纸的光滑度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分光滑的打印纸并不是复印机、传真机、打印机的首选，因为设备的进纸工作由搓纸轮来进行，微涩的打印纸在送纸时更为顺利。中性纸一面光滑，一面较粗糙，抚摸光滑面会有微涩的感觉，纸张边缘摸起来是平滑的，酸性纸两面均有滑腻感，纸张边缘会呈锯齿状手感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用火烧一下纸张，纸张完全烧尽后看纸灰，纸灰越白纸越好，纸灰越黑，说明纸酸度过高。如图所示。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81" name="图片 128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7010" y="2708910"/>
            <a:ext cx="4029075" cy="23571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375603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52458" y="1228455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．选择中性纸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987425" y="2168525"/>
            <a:ext cx="10224770" cy="3646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3）比较纸的硬度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印纸的硬度在选购中受到用户的很大重视，往往认为纸越硬越好，其实不一定，纸的硬度由诸多因素形成的，其中填料是最重要的方面。中性纸采用纯木浆熬制，木纤维保存完好，天然拥有较好的硬度；酸性纸为了保持硬度，达到以假乱真的目的，采用滑石粉为填料，质地虽硬但易掉粉，纸毛多，影响设备的使用寿命，危害人体健康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117" name="TextBox 116"/>
          <p:cNvSpPr txBox="1"/>
          <p:nvPr/>
        </p:nvSpPr>
        <p:spPr>
          <a:xfrm>
            <a:off x="375603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152458" y="1228455"/>
            <a:ext cx="3091492" cy="3727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．选择中性纸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3" name="TextBox 51"/>
          <p:cNvSpPr txBox="1"/>
          <p:nvPr/>
        </p:nvSpPr>
        <p:spPr>
          <a:xfrm>
            <a:off x="626745" y="2709545"/>
            <a:ext cx="6170930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选购的时候可以不同品牌的打印纸中各抽出厚度相同的一叠，置于深黑桌子中间或黑色皮沙发上，使劲抖动手中的纸数次。观察哪一叠纸掉落的纸屑最少，哪一种纸就好。如图所示。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0" name="图片 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95210" y="2637790"/>
            <a:ext cx="4112895" cy="21901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2034540" y="1541780"/>
            <a:ext cx="7894320" cy="4563110"/>
            <a:chOff x="1655" y="1642"/>
            <a:chExt cx="12432" cy="7186"/>
          </a:xfrm>
        </p:grpSpPr>
        <p:sp>
          <p:nvSpPr>
            <p:cNvPr id="34" name="圆角矩形 33"/>
            <p:cNvSpPr/>
            <p:nvPr/>
          </p:nvSpPr>
          <p:spPr>
            <a:xfrm>
              <a:off x="1655" y="2904"/>
              <a:ext cx="12432" cy="5924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53" y="1642"/>
              <a:ext cx="9861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noProof="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认识酸性纸的危害</a:t>
              </a:r>
              <a:endParaRPr lang="zh-CN" altLang="en-US" sz="2400" b="1" kern="0" spc="100" noProof="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TextBox 57"/>
            <p:cNvSpPr txBox="1"/>
            <p:nvPr/>
          </p:nvSpPr>
          <p:spPr>
            <a:xfrm>
              <a:off x="2323" y="3255"/>
              <a:ext cx="11466" cy="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altLang="zh-CN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1．酸性纸对复印机（激光打印机）的危害。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（1）大量的纸屑会迅速包裹纸盒的搓纸轮，使其迅速失效，从而出现无法进纸、卡纸。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（2）复印机（激光打印机）的感光鼓（硒鼓）在工作过程中会为纸张充电，纸张中的酸性物质会被电流挥发出来形成酸气，腐蚀感光鼓（硒鼓）表面。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（3）纸屑同样会堵塞感光鼓（硒鼓）的显影仓、转印部件等，影响复(打)印效果。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（4）复印机（打印机）出口处要为纸张加热加压定影。高温高压会使得酸性物质再一次被大量挥发出来，腐蚀定影部件。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2034540" y="1541780"/>
            <a:ext cx="7894320" cy="4563110"/>
            <a:chOff x="1655" y="1642"/>
            <a:chExt cx="12432" cy="7186"/>
          </a:xfrm>
        </p:grpSpPr>
        <p:sp>
          <p:nvSpPr>
            <p:cNvPr id="34" name="圆角矩形 33"/>
            <p:cNvSpPr/>
            <p:nvPr/>
          </p:nvSpPr>
          <p:spPr>
            <a:xfrm>
              <a:off x="1655" y="2904"/>
              <a:ext cx="12432" cy="5924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53" y="1642"/>
              <a:ext cx="9861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noProof="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认识酸性纸的危害</a:t>
              </a:r>
              <a:endParaRPr lang="zh-CN" altLang="en-US" sz="2400" b="1" kern="0" spc="100" noProof="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TextBox 57"/>
            <p:cNvSpPr txBox="1"/>
            <p:nvPr/>
          </p:nvSpPr>
          <p:spPr>
            <a:xfrm>
              <a:off x="2197" y="3480"/>
              <a:ext cx="11466" cy="4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altLang="zh-CN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2．酸性纸对喷墨打印机的危害。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（1）喷墨打印机的进纸方法和复印机（激光打印机）完全一样，纸屑同样会迅速损坏喷墨打印机的搓纸轮。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（2）纸屑还会堵塞墨盒的喷头，使得墨盒迅速损坏。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3．酸性纸对人体的危害。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（1）长期在复印机（激光打印机）旁边工作，会吸入大量酸气，严重影响身体健康。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（2）大量纸屑、滑石粉、荧光剂的吸入同样会影响身体健康。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1"/>
          <p:cNvSpPr txBox="1"/>
          <p:nvPr/>
        </p:nvSpPr>
        <p:spPr>
          <a:xfrm>
            <a:off x="1468590" y="333450"/>
            <a:ext cx="3016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4760595" y="1557020"/>
            <a:ext cx="680783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08000" eaLnBrk="1" fontAlgn="auto" hangingPunct="1">
              <a:lnSpc>
                <a:spcPct val="150000"/>
              </a:lnSpc>
              <a:spcBef>
                <a:spcPct val="0"/>
              </a:spcBef>
              <a:buFontTx/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</a:rPr>
              <a:t>李明升任本公司行政部主管了，作为行政部一项重要任务就是采购公司日常办公所需的各种耗材，以及保证公司各办公设备的正常运行。本项目完成7个任务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2680" cy="582930"/>
            <a:chOff x="576" y="935"/>
            <a:chExt cx="3768" cy="918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96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项目概述</a:t>
              </a:r>
              <a:endParaRPr lang="zh-CN" altLang="en-US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五边形 6"/>
          <p:cNvSpPr/>
          <p:nvPr/>
        </p:nvSpPr>
        <p:spPr>
          <a:xfrm>
            <a:off x="0" y="0"/>
            <a:ext cx="4134678" cy="6858000"/>
          </a:xfrm>
          <a:prstGeom prst="homePlate">
            <a:avLst>
              <a:gd name="adj" fmla="val 25320"/>
            </a:avLst>
          </a:prstGeom>
          <a:solidFill>
            <a:srgbClr val="007FB2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1669705"/>
            <a:ext cx="3445565" cy="3445565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 rot="5400000">
            <a:off x="4677410" y="1468120"/>
            <a:ext cx="288290" cy="3244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11387268" y="2764074"/>
            <a:ext cx="320675" cy="28638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 descr="3.2.1项目2任务结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965" y="4077970"/>
            <a:ext cx="7490460" cy="1744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36" grpId="0" autoUpdateAnimBg="0"/>
      <p:bldP spid="17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343910" y="2205355"/>
            <a:ext cx="6084570" cy="1800225"/>
            <a:chOff x="6437" y="3133"/>
            <a:chExt cx="9582" cy="2835"/>
          </a:xfrm>
        </p:grpSpPr>
        <p:sp>
          <p:nvSpPr>
            <p:cNvPr id="25" name="文本框 24"/>
            <p:cNvSpPr txBox="1"/>
            <p:nvPr/>
          </p:nvSpPr>
          <p:spPr>
            <a:xfrm>
              <a:off x="6437" y="4556"/>
              <a:ext cx="9582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复印机的清洁保养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8079" cy="13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627" y="3133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5670" cy="7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复印机的清洁保养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1515110" y="1772920"/>
            <a:ext cx="9629140" cy="2630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明的行政部要不定期的对复印机进行清洁保养。复印机是所有大中型企事业单位必备的文印设备，随着复印机数码化的普及，现在的复印机所承担的已经不是单纯复印机的功能了，还承担着“高速网络打印机”和“网络扫描仪”的功能。李明作为行政主管，复印机能否正常运行，是他的一项重要工作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15110" y="4725670"/>
            <a:ext cx="9716770" cy="1481923"/>
            <a:chOff x="4534" y="7908"/>
            <a:chExt cx="11125" cy="1529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1025" cy="1129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4729" y="8009"/>
              <a:ext cx="10930" cy="14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本任务达到3个目的，一是复印机稿台玻璃和盖板的清洁保养，二是主搓纸轮的清洁保养，三是显影仓的清洁保养。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534795" y="1701165"/>
            <a:ext cx="3468121" cy="530860"/>
            <a:chOff x="2430" y="1325"/>
            <a:chExt cx="4179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54" y="1325"/>
              <a:ext cx="3455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1．认识复印机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66240" y="2997200"/>
            <a:ext cx="8800465" cy="163004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印机是从书写、绘制或印刷的原稿得到等倍、放大或缩小的复印品的设备，可以认为是“扫描仪+高速激光打印机”，以此类推，可以认为激光打印机就是一台去掉了光学部分（扫描仪）的复印机，传真机其实就是用电话线连接起来的2台简易复印机，而打印/复印一体机就是一台微缩复印机。一旦学会了复印机的日常维护，其实也学会了以上多种设备的日常维护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986790" y="1344930"/>
            <a:ext cx="3468121" cy="530860"/>
            <a:chOff x="2430" y="1325"/>
            <a:chExt cx="4179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54" y="1325"/>
              <a:ext cx="3455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1．认识复印机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995170" y="5589270"/>
            <a:ext cx="796734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复印机一般以A4纸每分钟的印速为标准进行分类。如表所示。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60" b="3424"/>
          <a:stretch>
            <a:fillRect/>
          </a:stretch>
        </p:blipFill>
        <p:spPr>
          <a:xfrm>
            <a:off x="2411730" y="1917065"/>
            <a:ext cx="7374255" cy="352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1562735" y="1845310"/>
            <a:ext cx="8385175" cy="2332355"/>
            <a:chOff x="2636" y="2154"/>
            <a:chExt cx="13205" cy="3673"/>
          </a:xfrm>
        </p:grpSpPr>
        <p:grpSp>
          <p:nvGrpSpPr>
            <p:cNvPr id="2" name="组合 1"/>
            <p:cNvGrpSpPr/>
            <p:nvPr/>
          </p:nvGrpSpPr>
          <p:grpSpPr>
            <a:xfrm>
              <a:off x="2636" y="2154"/>
              <a:ext cx="6794" cy="850"/>
              <a:chOff x="2430" y="1311"/>
              <a:chExt cx="5158" cy="850"/>
            </a:xfrm>
          </p:grpSpPr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430" y="1325"/>
                <a:ext cx="724" cy="836"/>
              </a:xfrm>
              <a:prstGeom prst="rect">
                <a:avLst/>
              </a:prstGeom>
              <a:solidFill>
                <a:srgbClr val="E56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Lato Black" panose="020F0A02020204030203" pitchFamily="34" charset="0"/>
                  </a:rPr>
                  <a:t>2</a:t>
                </a:r>
                <a:endPara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endParaRPr>
              </a:p>
            </p:txBody>
          </p:sp>
          <p:sp>
            <p:nvSpPr>
              <p:cNvPr id="68" name="MH_SubTitle_1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3025" y="1311"/>
                <a:ext cx="4563" cy="70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square" lIns="119989" tIns="0" rIns="119989" bIns="0" anchor="t"/>
              <a:lstStyle/>
              <a:p>
                <a:pPr algn="ctr" defTabSz="914400">
                  <a:lnSpc>
                    <a:spcPct val="120000"/>
                  </a:lnSpc>
                  <a:buClr>
                    <a:srgbClr val="414455"/>
                  </a:buClr>
                </a:pPr>
                <a:r>
                  <a:rPr lang="zh-CN" altLang="en-US" sz="2400" b="1" noProof="0" dirty="0">
                    <a:ln>
                      <a:noFill/>
                    </a:ln>
                    <a:solidFill>
                      <a:srgbClr val="E56C37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复印机日常维护的部件</a:t>
                </a:r>
                <a:endPara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3382" y="4229"/>
              <a:ext cx="12459" cy="1598"/>
            </a:xfrm>
            <a:prstGeom prst="rect">
              <a:avLst/>
            </a:prstGeom>
            <a:solidFill>
              <a:srgbClr val="007FB2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508000" fontAlgn="auto"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sz="2000" b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复印机内部很多部件是非常易损的，而且一旦损坏将不可修复。很多动手能力强的用户在看几次专业维修人员现场维修后，往往自信心膨胀，胡乱拆卸设备自己维修，从而造成不可逆的损害。</a:t>
              </a:r>
              <a:endPara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986790" y="1344930"/>
            <a:ext cx="5039108" cy="530860"/>
            <a:chOff x="2430" y="1325"/>
            <a:chExt cx="6072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54" y="1325"/>
              <a:ext cx="5348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en-US" altLang="zh-CN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．复印机日常维护的部件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59585" y="2565400"/>
            <a:ext cx="4094480" cy="286131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（1）稿台玻璃和盖板。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稿台玻璃和盖板是平时接触的最多的地方。正因为频繁的接触所以被污损的可能性越大。使用过程中应该注意保洁，否则稿台上如果有一个小污点，所有的副本上都会在相应位置出现一个小黑点。而盖板如果出现污迹，则会在副本的相应位置出现阴影。如图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85" name="图片 12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7" t="1953" r="18353" b="3014"/>
          <a:stretch>
            <a:fillRect/>
          </a:stretch>
        </p:blipFill>
        <p:spPr>
          <a:xfrm>
            <a:off x="6675120" y="1555115"/>
            <a:ext cx="4152265" cy="416179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986790" y="1344930"/>
            <a:ext cx="5039108" cy="530860"/>
            <a:chOff x="2430" y="1325"/>
            <a:chExt cx="6072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54" y="1325"/>
              <a:ext cx="5348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en-US" altLang="zh-CN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．复印机日常维护的部件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46835" y="2132965"/>
            <a:ext cx="4094480" cy="378460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（2）主搓纸轮。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印机的主搓纸轮是把打印纸从纸盒送进复印机。搓纸轮旁边设置了2个传感器，控制纸张必须在复印命令发出后的规定时间内将纸送到指定位置，否则显示卡纸。搓纸轮是利用橡胶特有的摩擦力工作，使用时长达到设计寿命时，表面摩擦力消失，就必须更换。长期使用酸性纸会大幅度降低搓纸轮寿命。而经常性清洁能大幅度增加其寿命。形状和位置如图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13" descr="图4.2.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5" y="2709545"/>
            <a:ext cx="2624455" cy="2642870"/>
          </a:xfrm>
          <a:prstGeom prst="rect">
            <a:avLst/>
          </a:prstGeom>
        </p:spPr>
      </p:pic>
      <p:pic>
        <p:nvPicPr>
          <p:cNvPr id="9" name="图片 10" descr="图4.2.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800" y="2709545"/>
            <a:ext cx="3551555" cy="2664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986790" y="1344930"/>
            <a:ext cx="5039108" cy="530860"/>
            <a:chOff x="2430" y="1325"/>
            <a:chExt cx="6072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54" y="1325"/>
              <a:ext cx="5348" cy="836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en-US" altLang="zh-CN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．复印机日常维护的部件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4400" y="2426970"/>
            <a:ext cx="4094480" cy="255333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（3）显影仓。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显影仓是复印机中负责显影/转印的核心设备。显影仓同时也是3个需日常保养维护的部件中最精密，最易损的部件。非专业维修人员不可如图3.2.7那样将显影仓拖出维护维修。形状和位置如图3.2.9所示。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7154" r="7887" b="18290"/>
          <a:stretch>
            <a:fillRect/>
          </a:stretch>
        </p:blipFill>
        <p:spPr>
          <a:xfrm>
            <a:off x="5163185" y="2421890"/>
            <a:ext cx="6990715" cy="2415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MH_SubTitle_1"/>
          <p:cNvSpPr txBox="1"/>
          <p:nvPr>
            <p:custDataLst>
              <p:tags r:id="rId2"/>
            </p:custDataLst>
          </p:nvPr>
        </p:nvSpPr>
        <p:spPr>
          <a:xfrm>
            <a:off x="2090903" y="1248410"/>
            <a:ext cx="2465857" cy="447040"/>
          </a:xfrm>
          <a:prstGeom prst="rect">
            <a:avLst/>
          </a:prstGeom>
          <a:noFill/>
          <a:ln w="25400">
            <a:noFill/>
          </a:ln>
        </p:spPr>
        <p:txBody>
          <a:bodyPr wrap="square" lIns="119989" tIns="0" rIns="119989" bIns="0" anchor="t"/>
          <a:lstStyle/>
          <a:p>
            <a:pPr algn="ctr" defTabSz="914400">
              <a:lnSpc>
                <a:spcPct val="120000"/>
              </a:lnSpc>
              <a:buClr>
                <a:srgbClr val="414455"/>
              </a:buClr>
            </a:pPr>
            <a:r>
              <a: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设备准备</a:t>
            </a:r>
            <a:endParaRPr lang="zh-CN" altLang="en-US" sz="2400" b="1" noProof="0" dirty="0">
              <a:ln>
                <a:noFill/>
              </a:ln>
              <a:solidFill>
                <a:srgbClr val="E56C3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1"/>
          <p:cNvSpPr>
            <a:spLocks noChangeArrowheads="1"/>
          </p:cNvSpPr>
          <p:nvPr/>
        </p:nvSpPr>
        <p:spPr bwMode="auto">
          <a:xfrm>
            <a:off x="1593215" y="1185545"/>
            <a:ext cx="605590" cy="530860"/>
          </a:xfrm>
          <a:prstGeom prst="rect">
            <a:avLst/>
          </a:prstGeom>
          <a:solidFill>
            <a:srgbClr val="E56C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rPr>
              <a:t>3</a:t>
            </a:r>
            <a:endParaRPr lang="en-US" altLang="zh-CN" sz="2400" b="1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08860" y="1989455"/>
            <a:ext cx="701738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根据任务说明中的示意图，需要的工具清单如表所示。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680" y="2566035"/>
            <a:ext cx="7522210" cy="3489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41192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20290" y="2875915"/>
            <a:ext cx="756666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任务需要3步完成，分别是稿台玻璃和盖板、主搓纸轮、显影仓的清洁保养。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项目目标</a:t>
              </a:r>
              <a:endParaRPr lang="en-US" altLang="zh-CN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803140" y="1722411"/>
            <a:ext cx="50977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掌握打印纸的选购方法；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学会复印机日常维护方法；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掌握卡纸处理的方法；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学会喷墨打印机更换墨盒的方法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学会激光打印机更换硒鼓的方法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掌握针式打印机日常维护的方法。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24490" y="6392228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b="1" smtClean="0">
                <a:solidFill>
                  <a:srgbClr val="007FB2"/>
                </a:solidFill>
              </a:rPr>
            </a:fld>
            <a:endParaRPr lang="zh-CN" altLang="en-US" b="1">
              <a:solidFill>
                <a:srgbClr val="007FB2"/>
              </a:solidFill>
            </a:endParaRPr>
          </a:p>
        </p:txBody>
      </p: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185" y="1845310"/>
            <a:ext cx="476948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1．稿台玻璃和盖板的清洁保养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509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0210" y="2432050"/>
            <a:ext cx="6174740" cy="4154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印机的稿台玻璃和盖板最好能做到每天清洁，清洁时直接用干的医用纱布擦拭。擦拭过程中最好不要用水。如遇较难清除的污迹，可在污迹处呵一口气然后迅速反复擦拭，直至干净为止。盖板外层是一块纯白塑料板，里面是泡沫内衬，清洁时需轻轻擦拭。经常性用力擦盖板将造成盖板泡沫板变形，复印机稿台会从侧面漏光，影响复印效果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19265" y="5805805"/>
            <a:ext cx="4965700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algn="l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（1）揭开复印机稿台盖板，如图所示。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2" name="图片 16" descr="图4.2.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5120" y="2061210"/>
            <a:ext cx="4900930" cy="3676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2960" y="1269365"/>
            <a:ext cx="476948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1．稿台玻璃和盖板的清洁保养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60045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74445" y="5285105"/>
            <a:ext cx="972185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（2）清洁稿台玻璃和盖板，使用医用白纱布进行擦拭，擦拭时应从上到下、从左到右逐步清洁，如上图所示。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3" name="图片 16" descr="图4.2.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6835" y="2060575"/>
            <a:ext cx="4153535" cy="3115945"/>
          </a:xfrm>
          <a:prstGeom prst="rect">
            <a:avLst/>
          </a:prstGeom>
        </p:spPr>
      </p:pic>
      <p:pic>
        <p:nvPicPr>
          <p:cNvPr id="1294" name="图片 16" descr="图4.2.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3320" y="1906270"/>
            <a:ext cx="4287520" cy="3215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55543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2960" y="1628140"/>
            <a:ext cx="4481830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1．稿台玻璃和盖板的清洁保养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6155" y="3069590"/>
            <a:ext cx="427609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（3）关闭复印机稿台盖板，如图所示。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5" name="图片 16" descr="图4.2.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050" y="2313940"/>
            <a:ext cx="4562475" cy="3422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55543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2960" y="1628140"/>
            <a:ext cx="393890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2．主搓纸轮的清洁保养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645" y="2493645"/>
            <a:ext cx="5104765" cy="3646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。先将复印机纸盒拉出，露出搓纸轮。先用洗耳球和小毛刷清洁掉搓纸轮周围的纸屑。再拿医用纱布沾少许清水，左手转动搓纸轮，右手横向擦拭。搓纸轮的清洁一般一月一次。但使用廉价酸性纸的用户最好每周清洁，复印量很大的那个纸盒也可酌情多清洁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5" name="图片 16" descr="图4.2.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3320" y="2421255"/>
            <a:ext cx="5033010" cy="3775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232093" y="112490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210" y="1804035"/>
            <a:ext cx="363156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3．显影仓的清洁保养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38455" y="2421255"/>
            <a:ext cx="3702685" cy="4154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显影仓是复印机中最易损部件。日常保养的原则是只使用厂家提供的保养方式保养。任何需要将显影仓卸下的操作，最好都请专业维修人士完成。激光打印机硒鼓无需保养。显影仓清洁保分2步完成。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51"/>
          <p:cNvSpPr txBox="1"/>
          <p:nvPr/>
        </p:nvSpPr>
        <p:spPr>
          <a:xfrm>
            <a:off x="4478020" y="1196975"/>
            <a:ext cx="7458710" cy="3138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（1）打开复印机前盖。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印机前盖有2中式样：全盖式和半盖式。全盖式很好辨认，即机箱正前方最大的一块塑料盖板。半盖式的机箱前盖则是位于工作区一侧的盖板。机箱盖板的闭合采用磁铁闭合或摩擦闭合2种，无论那种闭合方式，都能直接用力打开，无需借助工具，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990" y="4467225"/>
            <a:ext cx="6645910" cy="203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375603" y="112490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3720" y="1804035"/>
            <a:ext cx="363156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3．显影仓的清洁保养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468755" y="333375"/>
            <a:ext cx="3600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复印机的清洁保养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51"/>
          <p:cNvSpPr txBox="1"/>
          <p:nvPr/>
        </p:nvSpPr>
        <p:spPr>
          <a:xfrm>
            <a:off x="481965" y="2493010"/>
            <a:ext cx="5370195" cy="3646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见图中的显影仓拉杆，显影仓拉杆式厂家专为显影仓清洁保养设置的部件。通常一个显影仓会有上下两根拉杆，颜色一般为较鲜艳的绿色或黄色，来回拖动拉杆数次，即完成清洁保养。显影仓的保养周期一般为一月一次，用量特别大的用户可酌情增加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2" name="图片 16" descr="图4.2.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6650" y="1917065"/>
            <a:ext cx="5718810" cy="428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715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346835" y="405130"/>
            <a:ext cx="399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【任务拓展】激光打印机卡纸处理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81965" y="1343025"/>
            <a:ext cx="2754630" cy="5181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1．任务说明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4350" y="4582795"/>
            <a:ext cx="243522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2．任务准备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2419"/>
          <a:stretch>
            <a:fillRect/>
          </a:stretch>
        </p:blipFill>
        <p:spPr>
          <a:xfrm>
            <a:off x="5090795" y="1774190"/>
            <a:ext cx="6817360" cy="2555875"/>
          </a:xfrm>
          <a:prstGeom prst="rect">
            <a:avLst/>
          </a:prstGeom>
        </p:spPr>
      </p:pic>
      <p:sp>
        <p:nvSpPr>
          <p:cNvPr id="6" name="TextBox 51"/>
          <p:cNvSpPr txBox="1"/>
          <p:nvPr/>
        </p:nvSpPr>
        <p:spPr>
          <a:xfrm>
            <a:off x="481965" y="2063115"/>
            <a:ext cx="4860290" cy="279971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公司的一台激光打印机出现了纸盒无法进纸的现象，应该时该激光打印机的搓纸轮需要清洁保养了，李明和同事商量后，决定自己动手保养。如图所示。</a:t>
            </a:r>
            <a:endParaRPr lang="zh-CN" sz="2200" b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本任务有2个目标，一是取出激光打印机的硒鼓找到搓纸轮，二是清洁保养搓纸轮使设备正常工作。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51"/>
          <p:cNvSpPr txBox="1"/>
          <p:nvPr/>
        </p:nvSpPr>
        <p:spPr>
          <a:xfrm>
            <a:off x="482600" y="5230495"/>
            <a:ext cx="11212195" cy="76835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激光打印机其实就是一台去掉了扫描仪的数码复印机，只是中低速的激光打印机内部是复印机的微缩版，高速激光打印机内部和复印机是完全一样的。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715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346835" y="405130"/>
            <a:ext cx="399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【任务拓展】激光打印机卡纸处理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26745" y="1341120"/>
            <a:ext cx="2754630" cy="5181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3．操作提示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626745" y="2061210"/>
            <a:ext cx="486029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（1）打开激光打印机的前盖。市场上所有激光打印机前盖都无连锁装置，可直接打开，如下图所示。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51"/>
          <p:cNvSpPr txBox="1"/>
          <p:nvPr/>
        </p:nvSpPr>
        <p:spPr>
          <a:xfrm>
            <a:off x="6315075" y="4509770"/>
            <a:ext cx="4806315" cy="178371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（2）打开前盖后可见激光打印机硒鼓，抓住硒鼓把手如上图所示，将硒鼓直接取出；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（3）根据前面所讲复印机搓纸轮的清洁方法，清洁保养搓纸轮。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1300" name="图片 3" descr="图4.2.9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9220" y="1197610"/>
            <a:ext cx="3955415" cy="2967355"/>
          </a:xfrm>
          <a:prstGeom prst="rect">
            <a:avLst/>
          </a:prstGeom>
        </p:spPr>
      </p:pic>
      <p:pic>
        <p:nvPicPr>
          <p:cNvPr id="1299" name="图片 3" descr="图4.2.9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745" y="3285490"/>
            <a:ext cx="3895725" cy="304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656965" y="1917700"/>
            <a:ext cx="4488815" cy="1863725"/>
            <a:chOff x="5759" y="3020"/>
            <a:chExt cx="7069" cy="2935"/>
          </a:xfrm>
        </p:grpSpPr>
        <p:sp>
          <p:nvSpPr>
            <p:cNvPr id="25" name="文本框 24"/>
            <p:cNvSpPr txBox="1"/>
            <p:nvPr/>
          </p:nvSpPr>
          <p:spPr>
            <a:xfrm>
              <a:off x="5759" y="4556"/>
              <a:ext cx="706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卡纸处理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4353" cy="0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7791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519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  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卡纸处理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1060450" y="1485265"/>
            <a:ext cx="10077450" cy="3138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【任务说明】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明发现所有的办公用纸设备都有一个共同的问题，就是卡纸，卡纸问题虽小却如同自行车爆胎一样会彻底的瘫痪一台设备，尤其是当办公室有多台用纸设备使用年限超过3年时，常常是维修人员刚走，另外一台设备又卡纸了。如果每次都等维修人员来处理，日常工作就会陷入停顿，李明决定自己进行所有设备的卡纸处理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54569" y="4950460"/>
            <a:ext cx="10484518" cy="1103630"/>
            <a:chOff x="3923" y="7908"/>
            <a:chExt cx="12083" cy="1738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1472" cy="173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3923" y="8134"/>
              <a:ext cx="11840" cy="11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indent="558800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本任务学会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喷墨打印机、复印机、激光打印机卡纸处理方法。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185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19220" y="1917700"/>
            <a:ext cx="4359910" cy="1871980"/>
            <a:chOff x="6172" y="3020"/>
            <a:chExt cx="6866" cy="2948"/>
          </a:xfrm>
        </p:grpSpPr>
        <p:sp>
          <p:nvSpPr>
            <p:cNvPr id="25" name="文本框 24"/>
            <p:cNvSpPr txBox="1"/>
            <p:nvPr/>
          </p:nvSpPr>
          <p:spPr>
            <a:xfrm>
              <a:off x="6172" y="4494"/>
              <a:ext cx="686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打印纸的选购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629" y="5955"/>
              <a:ext cx="5925" cy="13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8018" y="3020"/>
              <a:ext cx="3203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625493" y="1125220"/>
            <a:ext cx="2011793" cy="539750"/>
            <a:chOff x="2430" y="1311"/>
            <a:chExt cx="2405" cy="850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025" y="1311"/>
              <a:ext cx="181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纸路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2140" y="1782445"/>
            <a:ext cx="5073650" cy="3091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路是指打印纸在复印机或打印机中完成一次印刷所走的道路。纸路越长，出现卡纸的几率越大，反之则越少。相较于复印机或激光打印机，喷墨打印机的纸路非常短，整个工作区一般在5CM到10CM之间，工作时看到一张打印纸后部还没有走完，前部就已经出来了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用纸设备卡纸出现的地点和原因如表所示。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4355" y="5147945"/>
            <a:ext cx="1096137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喷墨打印机纸路很短，在工作区和出口都不会引起卡纸，只会在入口卡纸，是因为打印纸所有前进的动力都是靠主搓纸轮提供，在整个打印过程中基本不触碰其它部件。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845" y="2142490"/>
            <a:ext cx="5972175" cy="2371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842645" y="2884170"/>
            <a:ext cx="2880360" cy="10915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根据任务说明中的示意图，需要的设备清单如表所示。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56328" y="1233170"/>
            <a:ext cx="2210881" cy="530860"/>
            <a:chOff x="2430" y="1325"/>
            <a:chExt cx="2643" cy="836"/>
          </a:xfrm>
        </p:grpSpPr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1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122" y="1358"/>
              <a:ext cx="1951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050" y="1399540"/>
            <a:ext cx="6815455" cy="4453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10105" y="2624455"/>
            <a:ext cx="7566660" cy="1106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本任务分为3步，分别是喷墨打印机取卡纸、复印机取卡纸、激光打印机取卡纸。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58545" y="2132965"/>
            <a:ext cx="4028440" cy="3376930"/>
            <a:chOff x="1008" y="3812"/>
            <a:chExt cx="5629" cy="5318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5239" cy="909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1．喷墨打印机取卡纸</a:t>
              </a:r>
              <a:endPara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5629" cy="44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喷墨打印机设备和纸之间唯一的接触点只有搓纸轮，只需要处理搓纸轮即可，取纸的原则是“哪边纸长就从哪边拉纸”，取卡纸的时候速度要慢，避免出现纸张损坏残留在设备中。纸卡在搓纸轮上情况如图所示：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05" name="图片 13" descr="图4.2.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3305" y="1701165"/>
            <a:ext cx="5215255" cy="3858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26745" y="1772920"/>
            <a:ext cx="3749040" cy="57721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1．喷墨打印机取卡纸</a:t>
            </a:r>
            <a:endParaRPr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995285" y="47625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355" y="2493010"/>
            <a:ext cx="402844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（1）揭开喷墨打印机前盖板，如下图所示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9490" y="1557655"/>
            <a:ext cx="319214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（3）关闭机盖，听见墨盒复位的声音，就可使用了，如下图所示。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0705" y="4365625"/>
            <a:ext cx="402844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（2）抓住纸头较长的一边，轻轻将纸取出，如上图所示。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5785" y="5517515"/>
            <a:ext cx="730186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    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其它所有采用喷墨打印的设备如传真机、打印复印一体机都可以采用上述方法取纸。</a:t>
            </a:r>
            <a:endParaRPr lang="zh-CN" altLang="en-US"/>
          </a:p>
        </p:txBody>
      </p:sp>
      <p:pic>
        <p:nvPicPr>
          <p:cNvPr id="1306" name="图片 13" descr="图4.2.10.jpg"/>
          <p:cNvPicPr>
            <a:picLocks noChangeAspect="1"/>
          </p:cNvPicPr>
          <p:nvPr/>
        </p:nvPicPr>
        <p:blipFill>
          <a:blip r:embed="rId2" cstate="print"/>
          <a:srcRect l="12501" r="8231"/>
          <a:stretch>
            <a:fillRect/>
          </a:stretch>
        </p:blipFill>
        <p:spPr>
          <a:xfrm>
            <a:off x="914400" y="3413760"/>
            <a:ext cx="3140710" cy="2971165"/>
          </a:xfrm>
          <a:prstGeom prst="rect">
            <a:avLst/>
          </a:prstGeom>
          <a:ln>
            <a:noFill/>
          </a:ln>
        </p:spPr>
      </p:pic>
      <p:pic>
        <p:nvPicPr>
          <p:cNvPr id="1307" name="图片 13" descr="图4.2.10.jpg"/>
          <p:cNvPicPr>
            <a:picLocks noChangeAspect="1"/>
          </p:cNvPicPr>
          <p:nvPr/>
        </p:nvPicPr>
        <p:blipFill>
          <a:blip r:embed="rId3" cstate="print"/>
          <a:srcRect l="15549"/>
          <a:stretch>
            <a:fillRect/>
          </a:stretch>
        </p:blipFill>
        <p:spPr>
          <a:xfrm>
            <a:off x="4658995" y="1053465"/>
            <a:ext cx="3567430" cy="3168650"/>
          </a:xfrm>
          <a:prstGeom prst="rect">
            <a:avLst/>
          </a:prstGeom>
          <a:ln>
            <a:noFill/>
          </a:ln>
        </p:spPr>
      </p:pic>
      <p:pic>
        <p:nvPicPr>
          <p:cNvPr id="1308" name="图片 13" descr="图4.2.10.jpg"/>
          <p:cNvPicPr>
            <a:picLocks noChangeAspect="1"/>
          </p:cNvPicPr>
          <p:nvPr/>
        </p:nvPicPr>
        <p:blipFill>
          <a:blip r:embed="rId4" cstate="print"/>
          <a:srcRect l="4863"/>
          <a:stretch>
            <a:fillRect/>
          </a:stretch>
        </p:blipFill>
        <p:spPr>
          <a:xfrm>
            <a:off x="8616950" y="2854325"/>
            <a:ext cx="3085465" cy="243268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54355" y="1989455"/>
            <a:ext cx="4876800" cy="3038475"/>
            <a:chOff x="1008" y="3812"/>
            <a:chExt cx="7680" cy="4785"/>
          </a:xfrm>
        </p:grpSpPr>
        <p:sp>
          <p:nvSpPr>
            <p:cNvPr id="87" name="矩形 86"/>
            <p:cNvSpPr/>
            <p:nvPr/>
          </p:nvSpPr>
          <p:spPr>
            <a:xfrm>
              <a:off x="1369" y="3812"/>
              <a:ext cx="4462" cy="587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复印机取卡纸</a:t>
              </a:r>
              <a:endPara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721"/>
              <a:ext cx="7680" cy="38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复印机取卡纸的原则是“复印机所有部位的卡纸都必须是轻松取出的”，指在取卡纸的时候纸张不能被机器的任何部件夹住、卡住或钩住。取纸的过程中手上没有任何生涩感。取纸之前必须先打开所有的压力开关，释放掉各部件对于纸张的压力，然后轻轻取出纸张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7375" y="1657350"/>
            <a:ext cx="630618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508000" algn="l" defTabSz="914400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复印机印速快、纸路长，会有纸盒出口、显影仓和定影部件、定影分离爪错位等3处卡纸，发生卡纸时首先打开复印机侧盖，如图所示：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075" y="2781300"/>
            <a:ext cx="4203700" cy="3329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1202373" y="14125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274445" y="2709545"/>
            <a:ext cx="2830466" cy="2334260"/>
            <a:chOff x="1008" y="3741"/>
            <a:chExt cx="4887" cy="3676"/>
          </a:xfrm>
        </p:grpSpPr>
        <p:sp>
          <p:nvSpPr>
            <p:cNvPr id="87" name="矩形 86"/>
            <p:cNvSpPr/>
            <p:nvPr/>
          </p:nvSpPr>
          <p:spPr>
            <a:xfrm>
              <a:off x="1357" y="3741"/>
              <a:ext cx="4411" cy="79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</a:t>
              </a:r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复印机取卡纸</a:t>
              </a:r>
              <a:endPara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08" y="4608"/>
              <a:ext cx="4887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（1）纸盒出口卡纸。打开纸盒侧盖板释放压力，然后顺着走纸的方向直接取出。如图所示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10" name="图片 1310" descr="D:\10个人\编书\现代办公设备的使用与维护\模块4\付林\图片\图4.2.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99125" y="1944370"/>
            <a:ext cx="4937125" cy="3696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1021398" y="148367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231028" y="1482725"/>
            <a:ext cx="10560670" cy="1829435"/>
            <a:chOff x="983" y="2560"/>
            <a:chExt cx="5108" cy="2881"/>
          </a:xfrm>
        </p:grpSpPr>
        <p:sp>
          <p:nvSpPr>
            <p:cNvPr id="87" name="矩形 86"/>
            <p:cNvSpPr/>
            <p:nvPr/>
          </p:nvSpPr>
          <p:spPr>
            <a:xfrm>
              <a:off x="2153" y="2560"/>
              <a:ext cx="1762" cy="79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</a:t>
              </a:r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复印机取卡纸</a:t>
              </a:r>
              <a:endPara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83" y="3698"/>
              <a:ext cx="5108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（2）显影仓和定影部件卡纸。打开复印机机箱盖会看蓝色或绿色的压力开关，开关旁边的机箱上会标示有转动方向，按照提示释放所有压力，然后沿纸路将卡纸反向轻轻拉出。如图所示。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656"/>
          <a:stretch>
            <a:fillRect/>
          </a:stretch>
        </p:blipFill>
        <p:spPr>
          <a:xfrm>
            <a:off x="2138680" y="3141345"/>
            <a:ext cx="7654290" cy="3599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1021398" y="148367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231028" y="1482725"/>
            <a:ext cx="10560670" cy="1829435"/>
            <a:chOff x="983" y="2560"/>
            <a:chExt cx="5108" cy="2881"/>
          </a:xfrm>
        </p:grpSpPr>
        <p:sp>
          <p:nvSpPr>
            <p:cNvPr id="87" name="矩形 86"/>
            <p:cNvSpPr/>
            <p:nvPr/>
          </p:nvSpPr>
          <p:spPr>
            <a:xfrm>
              <a:off x="2153" y="2560"/>
              <a:ext cx="1762" cy="79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 </a:t>
              </a:r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复印机取卡纸</a:t>
              </a:r>
              <a:endPara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83" y="3698"/>
              <a:ext cx="5108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（3）定影分离爪错位卡纸。打开机箱盖，纸张呈折扇状折叠，并且被分离爪紧紧卡住，这超出了用户所能处理的范畴，应通知维修人员前来处理，否则很可能会照成不可逆伤害，如图所示。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475" y="2997200"/>
            <a:ext cx="5950585" cy="3587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117" name="TextBox 116"/>
          <p:cNvSpPr txBox="1"/>
          <p:nvPr/>
        </p:nvSpPr>
        <p:spPr>
          <a:xfrm>
            <a:off x="1021398" y="148367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58836" y="2461895"/>
            <a:ext cx="10703326" cy="2874010"/>
            <a:chOff x="869" y="3084"/>
            <a:chExt cx="5177" cy="4526"/>
          </a:xfrm>
        </p:grpSpPr>
        <p:sp>
          <p:nvSpPr>
            <p:cNvPr id="87" name="矩形 86"/>
            <p:cNvSpPr/>
            <p:nvPr/>
          </p:nvSpPr>
          <p:spPr>
            <a:xfrm>
              <a:off x="869" y="3084"/>
              <a:ext cx="1762" cy="796"/>
            </a:xfrm>
            <a:prstGeom prst="rect">
              <a:avLst/>
            </a:prstGeom>
            <a:solidFill>
              <a:srgbClr val="00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3. </a:t>
              </a:r>
              <a:r>
                <a:rPr lang="en-US" altLang="zh-CN" sz="2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激光打印机取卡纸</a:t>
              </a:r>
              <a:endPara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38" y="4267"/>
              <a:ext cx="5108" cy="33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激光打印机和复印机结构类似，处理方法类似。针对普通激光打印机和高档激光打印机有不同的处理方式。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（1）普通激光打印机卡纸。纸路较短，取卡纸较简单，打开机箱盖，取出硒鼓，从进纸反方向取出即可。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marL="0" marR="0" lvl="0" indent="508000" algn="l" defTabSz="914400" rtl="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（2）高级激光打印机。取卡纸方法和复印机基本一致，具体操作步骤参见复印机取卡纸方法。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590" y="333450"/>
            <a:ext cx="2900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90395" y="1515110"/>
            <a:ext cx="8641080" cy="3138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明在做明年的办公预算，其中需要选用A3和A4的办公用打印纸，要求性价比高，环保安全，对设备损害较小。打印纸是办公室中使用最多的耗材，价格便宜，使用频率极高，打印文本、表格、图例等资料无一不用。在选购打印纸时，一般只着眼于纸张的外观特点和一般使用特性，如纸张的白度、厚度、纸面均匀度等等，而常常忽视了纸张的内在性能对设备的影响，对人体的危害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9760" y="4941570"/>
            <a:ext cx="8641715" cy="575945"/>
          </a:xfrm>
          <a:prstGeom prst="rect">
            <a:avLst/>
          </a:prstGeom>
          <a:solidFill>
            <a:srgbClr val="007FB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本任务学会选购性价比高、环保安全的打印纸。</a:t>
            </a:r>
            <a:endParaRPr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3296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卡纸处理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212215" y="1485265"/>
            <a:ext cx="2754630" cy="4489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1．任务说明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0470" y="2925445"/>
            <a:ext cx="276415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2．操作提示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0470" y="2218055"/>
            <a:ext cx="725487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财务室的票据用针式打印机卡纸了，李明马上去处理。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1212215" y="3617595"/>
            <a:ext cx="50152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所有针式打印机的机身右侧都会有一个圆形的走纸手柄，作用是控制纸张进入进度，逆时针旋转是纸张会沿纸路方向将纸送入打印机工作，顺时针旋转时，纸张则会退出打印机。卡纸时只需要顺时针旋转手柄，将纸退出来就行了。如图所示。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12180" r="6085"/>
          <a:stretch>
            <a:fillRect/>
          </a:stretch>
        </p:blipFill>
        <p:spPr>
          <a:xfrm>
            <a:off x="6301105" y="3312795"/>
            <a:ext cx="5032375" cy="2481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498725" y="1989455"/>
            <a:ext cx="7595235" cy="1800225"/>
            <a:chOff x="5404" y="3133"/>
            <a:chExt cx="11961" cy="2835"/>
          </a:xfrm>
        </p:grpSpPr>
        <p:sp>
          <p:nvSpPr>
            <p:cNvPr id="25" name="文本框 24"/>
            <p:cNvSpPr txBox="1"/>
            <p:nvPr/>
          </p:nvSpPr>
          <p:spPr>
            <a:xfrm>
              <a:off x="5404" y="4447"/>
              <a:ext cx="1196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喷墨打印机更换墨盒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084" y="5955"/>
              <a:ext cx="6577" cy="13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265" y="3133"/>
              <a:ext cx="3959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679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4   </a:t>
                </a:r>
                <a:r>
                  <a:rPr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喷墨打印机更换墨盒</a:t>
                </a:r>
                <a:endParaRPr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1022985" y="1910715"/>
            <a:ext cx="10077450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【任务说明】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公司为多个员工专门配备了喷墨打印机，李明不仅自己学会更换墨盒，还让配备了喷墨打印的员工都能自己更换墨盒。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本任务目标是学会为喷墨打印机更换墨盒的方法。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54569" y="4591685"/>
            <a:ext cx="10484518" cy="1103630"/>
            <a:chOff x="3923" y="7908"/>
            <a:chExt cx="12083" cy="1738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1472" cy="173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3923" y="8134"/>
              <a:ext cx="11840" cy="11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indent="558800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是学会为喷墨打印机更换墨盒的方法。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625493" y="1271905"/>
            <a:ext cx="2235140" cy="536575"/>
            <a:chOff x="2430" y="1316"/>
            <a:chExt cx="2672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181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墨盒分类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4355" y="2132965"/>
            <a:ext cx="3578225" cy="342519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品牌喷墨打印机墨盒可分为2类：一类是墨盒自带墨水喷头的，一般比较昂贵，为节约成本，可以适当选择一些相同型号的代用墨盒使用；另一类是墨盒不带墨水喷头的，本身价格较低廉，但使用代用墨盒会增加堵塞打印机喷头的风险，反倒增加成本，建议全部使用原装墨盒。如图所示：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923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2587" r="11257"/>
          <a:stretch>
            <a:fillRect/>
          </a:stretch>
        </p:blipFill>
        <p:spPr>
          <a:xfrm>
            <a:off x="4638675" y="2132965"/>
            <a:ext cx="7031990" cy="3711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2061210" y="1344295"/>
            <a:ext cx="2235140" cy="536575"/>
            <a:chOff x="2430" y="1316"/>
            <a:chExt cx="2672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181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061210" y="2133600"/>
            <a:ext cx="6623685" cy="424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根据任务说明中的示意图，需要的设备清单如表所示：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923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210" y="2781300"/>
            <a:ext cx="8300720" cy="3562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0255" y="3125470"/>
            <a:ext cx="4817110" cy="2630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1．打开机箱盖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喷墨打印机机箱盖通常不设置任何开关连锁，可在设备上根据提示方向直接打开，此时墨盒小车会自动回到机仓中部的墨盒更换区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468755" y="333375"/>
            <a:ext cx="444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7700" y="1887855"/>
            <a:ext cx="9819005" cy="424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任务需要4步完成，分别是打开机箱盖、卸下旧墨盒、准备新墨盒、安装新墨盒。</a:t>
            </a:r>
            <a:endParaRPr lang="zh-CN" altLang="en-US" sz="2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18" name="图片 11" descr="图4.2.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790" y="2709545"/>
            <a:ext cx="4573270" cy="342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63185" y="4737100"/>
            <a:ext cx="617474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3．准备新墨盒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拆开新墨盒外包装后，还要将喷头上的密封条撕下，如上图所示。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7700" y="1887855"/>
            <a:ext cx="3996055" cy="10915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2．卸下旧墨盒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手指扣住墨盒前盖，向外直接将墨盒取出，如下图所示。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755" y="333375"/>
            <a:ext cx="444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19" name="图片 12" descr="图4.2.1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3353435"/>
            <a:ext cx="4051935" cy="2998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210" y="1412875"/>
            <a:ext cx="5232400" cy="3286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6745" y="2061210"/>
            <a:ext cx="9562465" cy="75819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4．安装新墨盒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新墨盒有印制电路板向内成45度放入墨水小车，然后平推进去，如图1所示。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755" y="333375"/>
            <a:ext cx="444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2795" r="6235"/>
          <a:stretch>
            <a:fillRect/>
          </a:stretch>
        </p:blipFill>
        <p:spPr>
          <a:xfrm>
            <a:off x="554355" y="3107055"/>
            <a:ext cx="10248900" cy="2986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-5715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87" name="矩形 86"/>
          <p:cNvSpPr/>
          <p:nvPr/>
        </p:nvSpPr>
        <p:spPr>
          <a:xfrm>
            <a:off x="482600" y="2277110"/>
            <a:ext cx="2754630" cy="5181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1．任务说明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482600" y="3141345"/>
            <a:ext cx="2743835" cy="246126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公司CEO出差一个月，回来后发现才换了墨盒的喷墨打印机打印不出字迹了，一定是喷头被堵上了，本着节约的原则，李明决定修修这个墨盒。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51"/>
          <p:cNvSpPr txBox="1"/>
          <p:nvPr/>
        </p:nvSpPr>
        <p:spPr>
          <a:xfrm>
            <a:off x="3650615" y="3169285"/>
            <a:ext cx="4938395" cy="246126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（1）倒一杯水温为45度左右的温热水，将墨盒喷头朝下泡入水中。视堵塞程度而定浸泡10—30分钟，如图所示。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（2）取出墨盒，用手巾纸将墨盒周围水珠擦拭干净，千万不能擦拭喷头。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08000" fontAlgn="auto"/>
            <a:r>
              <a:rPr lang="zh-CN" sz="2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（3）将墨盒重新装好。</a:t>
            </a:r>
            <a:endParaRPr lang="zh-CN" sz="2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468755" y="333375"/>
            <a:ext cx="444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喷墨打印机更换墨盒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600" y="1384935"/>
            <a:ext cx="6287135" cy="5181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【任务拓展】喷墨打印机打印喷头被堵处理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50615" y="2277110"/>
            <a:ext cx="2754630" cy="518160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2．操作提示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1324" name="图片 30" descr="图4.2.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390" y="2802255"/>
            <a:ext cx="2971165" cy="2828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498725" y="1989455"/>
            <a:ext cx="7595235" cy="1800225"/>
            <a:chOff x="5404" y="3133"/>
            <a:chExt cx="11961" cy="2835"/>
          </a:xfrm>
        </p:grpSpPr>
        <p:sp>
          <p:nvSpPr>
            <p:cNvPr id="25" name="文本框 24"/>
            <p:cNvSpPr txBox="1"/>
            <p:nvPr/>
          </p:nvSpPr>
          <p:spPr>
            <a:xfrm>
              <a:off x="5404" y="4447"/>
              <a:ext cx="1196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激光打印机更换硒鼓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084" y="5955"/>
              <a:ext cx="6577" cy="13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265" y="3133"/>
              <a:ext cx="3959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任务五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900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93318" y="1449070"/>
            <a:ext cx="3268222" cy="530860"/>
            <a:chOff x="2380" y="1325"/>
            <a:chExt cx="3907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2380" y="1438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认识打印纸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1274" name="图片 1" descr="图4.2.2项目2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819265" y="1304608"/>
            <a:ext cx="3552190" cy="4780915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635125" y="2493645"/>
            <a:ext cx="3858260" cy="3138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打印纸的尺寸主要有A0、A1、A2、B1、B2、A4、A5等。按长度和宽度分类纸张的规格是指纸张制成后，经过修整切边，裁成一定的尺寸，打印纸尺寸如图所示。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50390" y="2059940"/>
            <a:ext cx="864108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公司的激光打印机被共享成了网络打印机，承担了绝大多数的打印工作，别看激光打印机硒鼓的打印量大的惊人，但也架不住公司每天繁重的打印任务啊，更换硒鼓势在必行。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9755" y="4221480"/>
            <a:ext cx="8641715" cy="575945"/>
          </a:xfrm>
          <a:prstGeom prst="rect">
            <a:avLst/>
          </a:prstGeom>
          <a:solidFill>
            <a:srgbClr val="007FB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本任务目标是学会为激光打印机更换硒鼓的方法。</a:t>
            </a:r>
            <a:endParaRPr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625493" y="1271905"/>
            <a:ext cx="3862978" cy="536575"/>
            <a:chOff x="2430" y="1316"/>
            <a:chExt cx="4618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3756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激光打印机分类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67690" y="2781300"/>
            <a:ext cx="3227070" cy="17583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市场上的激光打印机按照所打印的纸张大小可分为2类：A4幅面激光打印机、A3幅面激光打印机，如表所示：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760" y="2197735"/>
            <a:ext cx="8180705" cy="2988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625493" y="1271905"/>
            <a:ext cx="3862978" cy="536575"/>
            <a:chOff x="2430" y="1316"/>
            <a:chExt cx="4618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3756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激光打印机分类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42645" y="2421255"/>
            <a:ext cx="3234690" cy="3091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硒鼓是激光打印机中的核心耗材，负责把数字信号转化并打印在纸面上，一般由铝制成的基本基材，以及基材上涂上的感光材料所组成。按照激光打印机大小的不同，配套的硒鼓也分为了A4打印机硒鼓与A3打印机硒鼓，如图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420" y="2637155"/>
            <a:ext cx="7200265" cy="2982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625493" y="1271905"/>
            <a:ext cx="2946169" cy="536575"/>
            <a:chOff x="2430" y="1316"/>
            <a:chExt cx="3522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2660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26745" y="2132965"/>
            <a:ext cx="7014845" cy="424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根据任务说明中的示意图，需要的设备清单如表所示。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" y="2925445"/>
            <a:ext cx="9841865" cy="3175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290570" y="3585210"/>
            <a:ext cx="2796540" cy="2630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1．打开机箱盖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激光打印机机箱盖一般无连锁设置，可直接打开，如左图所示。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0255" y="1887855"/>
            <a:ext cx="5187315" cy="10915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两种硒鼓虽然大小不同，但更换安装方法完全相同，以A4打印机硒鼓进行硒鼓的更换，任务需要4步。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40" name="图片 5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3585210"/>
            <a:ext cx="2208530" cy="2550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13195" y="5123815"/>
            <a:ext cx="5157470" cy="10915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2．取出旧硒鼓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抓住硒鼓手柄，直接将硒鼓提出来，如下图所示。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65" name="图片 5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0" y="1657350"/>
            <a:ext cx="3053080" cy="3408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6745" y="2061210"/>
            <a:ext cx="5079365" cy="3646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3．准备新硒鼓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硒鼓不仅仅是要拆开外包装，更重要的是要撕下显影仓的密封条，密封条隐藏在硒鼓内部密封显影仓，露在外面的只有橙色的拉环，用手指扣住拉环，将封条拉出扔掉，然后手持硒鼓水平左右摇晃，将鼓内墨粉摇匀。如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31" name="图片 17" descr="图4.2.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030" y="2133600"/>
            <a:ext cx="5591175" cy="3462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914083" y="1772603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0255" y="3098165"/>
            <a:ext cx="4295140" cy="142494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4．安装新硒鼓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将新硒鼓装入打印机，装入后用手推一推硒鼓，确保硒鼓装到位，最后盖合上盖子，如图所示。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66" name="图片 5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175" y="2205355"/>
            <a:ext cx="4671060" cy="321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212215" y="1485265"/>
            <a:ext cx="2754630" cy="4489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1．任务说明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4445" y="4065905"/>
            <a:ext cx="276415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2．操作提示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2061210"/>
            <a:ext cx="99396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公司保卫处半年前买了一台激光打印机，这几天打不出字了。后勤部员工打开机箱盖准备换硒鼓，却发现这台打印机的硒鼓是鼓粉分离的，如图所示: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1212215" y="2853690"/>
            <a:ext cx="501523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这种打印机是将感光鼓与墨粉仓分开的一种设计，当墨粉用完后仅更换墨粉仓，保留下感光鼓。</a:t>
            </a:r>
            <a:endParaRPr lang="zh-CN" altLang="en-US"/>
          </a:p>
        </p:txBody>
      </p:sp>
      <p:sp>
        <p:nvSpPr>
          <p:cNvPr id="18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930" y="2925445"/>
            <a:ext cx="5365750" cy="304863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12215" y="4616450"/>
            <a:ext cx="50152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更换这样的鼓粉分离套件和普通的鼓粉一体的硒鼓是基本相同，不同的是将鼓取出后，应转动粉仓上的联锁开关，取出旧粉仓，并换上新粉仓。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2034540" y="1541780"/>
            <a:ext cx="7894320" cy="4563110"/>
            <a:chOff x="1655" y="1642"/>
            <a:chExt cx="12432" cy="7186"/>
          </a:xfrm>
        </p:grpSpPr>
        <p:sp>
          <p:nvSpPr>
            <p:cNvPr id="34" name="圆角矩形 33"/>
            <p:cNvSpPr/>
            <p:nvPr/>
          </p:nvSpPr>
          <p:spPr>
            <a:xfrm>
              <a:off x="1655" y="2904"/>
              <a:ext cx="12432" cy="5924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53" y="1642"/>
              <a:ext cx="9861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noProof="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合理回收废旧硒鼓</a:t>
              </a:r>
              <a:endParaRPr lang="zh-CN" altLang="en-US" sz="2400" b="1" kern="0" spc="100" noProof="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TextBox 57"/>
            <p:cNvSpPr txBox="1"/>
            <p:nvPr/>
          </p:nvSpPr>
          <p:spPr>
            <a:xfrm>
              <a:off x="2273" y="3481"/>
              <a:ext cx="11466" cy="4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altLang="zh-CN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把办公室里用完碳粉的硒鼓随便卖给路边回收摊贩，或者让“一把螺丝刀一张报纸”的“游击队”在楼道里就地实施“灌粉作业”，过去，很少有人对上述行为进行反思：我们曾经助长了多少硒鼓市场的造假行为，又为此多付出了多少金钱和健康的代价？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毫无疑问，被当废品卖掉或随手扔掉的废旧硒鼓，最大流向是地下加工厂。它们被重新灌粉包装后又以原装正品新品的面目，以昂贵的价格出现在市场上。不仅如此，废旧硒鼓中散逸出来的微小的碳粉颗粒，被人体吸入后，很容易导致呼吸道和血液疾病，甚至致癌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2034540" y="1541780"/>
            <a:ext cx="7894320" cy="4563110"/>
            <a:chOff x="1655" y="1642"/>
            <a:chExt cx="12432" cy="7186"/>
          </a:xfrm>
        </p:grpSpPr>
        <p:sp>
          <p:nvSpPr>
            <p:cNvPr id="34" name="圆角矩形 33"/>
            <p:cNvSpPr/>
            <p:nvPr/>
          </p:nvSpPr>
          <p:spPr>
            <a:xfrm>
              <a:off x="1655" y="2904"/>
              <a:ext cx="12432" cy="5924"/>
            </a:xfrm>
            <a:prstGeom prst="roundRect">
              <a:avLst/>
            </a:prstGeom>
            <a:gradFill flip="none" rotWithShape="1">
              <a:gsLst>
                <a:gs pos="4500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000000" scaled="0"/>
              <a:tileRect/>
            </a:gradFill>
            <a:ln w="63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17400000" scaled="0"/>
              </a:gradFill>
              <a:prstDash val="solid"/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53" y="1642"/>
              <a:ext cx="9861" cy="1312"/>
            </a:xfrm>
            <a:prstGeom prst="roundRect">
              <a:avLst/>
            </a:prstGeom>
            <a:solidFill>
              <a:srgbClr val="E4544C"/>
            </a:solidFill>
            <a:ln w="25400" cap="flat" cmpd="sng" algn="ctr">
              <a:noFill/>
              <a:prstDash val="solid"/>
            </a:ln>
            <a:effectLst>
              <a:outerShdw blurRad="215900" dist="152400" dir="2700000" algn="tl" rotWithShape="0">
                <a:prstClr val="black">
                  <a:alpha val="18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R="0" algn="ctr" defTabSz="9144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400" b="1" kern="0" spc="100" noProof="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合理回收废旧硒鼓</a:t>
              </a:r>
              <a:endParaRPr lang="zh-CN" altLang="en-US" sz="2400" b="1" kern="0" spc="100" noProof="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5" name="TextBox 57"/>
            <p:cNvSpPr txBox="1"/>
            <p:nvPr/>
          </p:nvSpPr>
          <p:spPr>
            <a:xfrm>
              <a:off x="2323" y="4048"/>
              <a:ext cx="11466" cy="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硒鼓本身没有辐射，但其中含有铅、汞等成分，废旧的硒鼓是一种有害垃圾，会对人体健康或者自然环境造成直接或者潜在的危害。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marR="0" indent="0" defTabSz="914400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en-US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     </a:t>
              </a:r>
              <a:r>
                <a:rPr kumimoji="0" sz="1800" b="0" i="0" kern="0" spc="100" baseline="0" noProof="0" dirty="0">
                  <a:solidFill>
                    <a:srgbClr val="007FB2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当前不少地方都在倡导使用绿色低碳的“硒鼓终生循环”模式，摒弃灌粉，规范处置旧硒鼓，积极推进废旧硒鼓的回收再利用。大家应该将废旧硒鼓交给专门的回收处理企业，如很多打印机厂商开展废旧硒鼓回收业务。</a:t>
              </a:r>
              <a:endParaRPr kumimoji="0" sz="1800" b="0" i="0" kern="0" spc="100" baseline="0" noProof="0" dirty="0">
                <a:solidFill>
                  <a:srgbClr val="007FB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3" name="图片 32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5920" y="637889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590" y="333450"/>
            <a:ext cx="3814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激光打印机更换硒鼓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900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93318" y="1449070"/>
            <a:ext cx="3268222" cy="530860"/>
            <a:chOff x="2380" y="1325"/>
            <a:chExt cx="3907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2380" y="1438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认识打印纸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14400" y="2852420"/>
            <a:ext cx="3858260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（2）打印纸分类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根据打印纸的生产的原材料，可将打印纸分为中性纸、酸性纸，具体特点如表所示。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5235575" y="2852420"/>
          <a:ext cx="6410960" cy="1829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3410"/>
                <a:gridCol w="854075"/>
                <a:gridCol w="1172210"/>
                <a:gridCol w="2025650"/>
                <a:gridCol w="1745615"/>
              </a:tblGrid>
              <a:tr h="50990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类型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原材料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添加剂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特性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中性纸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全木浆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几乎不使用添加剂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纸张PH值为中性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08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酸性纸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草浆、棉浆、再生纸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草酸（盐酸）、滑石粉、荧光剂。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纸张PH值为酸性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0820" y="172085"/>
            <a:ext cx="11758930" cy="6432550"/>
            <a:chOff x="281032" y="243070"/>
            <a:chExt cx="11664041" cy="6380197"/>
          </a:xfrm>
        </p:grpSpPr>
        <p:sp>
          <p:nvSpPr>
            <p:cNvPr id="19" name="任意多边形 18"/>
            <p:cNvSpPr/>
            <p:nvPr/>
          </p:nvSpPr>
          <p:spPr>
            <a:xfrm>
              <a:off x="281032" y="243070"/>
              <a:ext cx="9125961" cy="5890171"/>
            </a:xfrm>
            <a:custGeom>
              <a:avLst/>
              <a:gdLst>
                <a:gd name="connsiteX0" fmla="*/ 0 w 9125961"/>
                <a:gd name="connsiteY0" fmla="*/ 0 h 5890171"/>
                <a:gd name="connsiteX1" fmla="*/ 9125961 w 9125961"/>
                <a:gd name="connsiteY1" fmla="*/ 0 h 5890171"/>
                <a:gd name="connsiteX2" fmla="*/ 3055475 w 9125961"/>
                <a:gd name="connsiteY2" fmla="*/ 5890171 h 5890171"/>
                <a:gd name="connsiteX3" fmla="*/ 0 w 9125961"/>
                <a:gd name="connsiteY3" fmla="*/ 2834696 h 58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5961" h="5890171">
                  <a:moveTo>
                    <a:pt x="0" y="0"/>
                  </a:moveTo>
                  <a:lnTo>
                    <a:pt x="9125961" y="0"/>
                  </a:lnTo>
                  <a:lnTo>
                    <a:pt x="3055475" y="5890171"/>
                  </a:lnTo>
                  <a:lnTo>
                    <a:pt x="0" y="2834696"/>
                  </a:lnTo>
                  <a:close/>
                </a:path>
              </a:pathLst>
            </a:custGeom>
            <a:solidFill>
              <a:srgbClr val="E0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3336391" y="243070"/>
              <a:ext cx="8608682" cy="6380197"/>
            </a:xfrm>
            <a:custGeom>
              <a:avLst/>
              <a:gdLst>
                <a:gd name="connsiteX0" fmla="*/ 2550447 w 8608682"/>
                <a:gd name="connsiteY0" fmla="*/ 6380197 h 6380197"/>
                <a:gd name="connsiteX1" fmla="*/ 0 w 8608682"/>
                <a:gd name="connsiteY1" fmla="*/ 6380197 h 6380197"/>
                <a:gd name="connsiteX2" fmla="*/ 0 w 8608682"/>
                <a:gd name="connsiteY2" fmla="*/ 0 h 6380197"/>
                <a:gd name="connsiteX3" fmla="*/ 8106769 w 8608682"/>
                <a:gd name="connsiteY3" fmla="*/ 0 h 6380197"/>
                <a:gd name="connsiteX4" fmla="*/ 8608682 w 8608682"/>
                <a:gd name="connsiteY4" fmla="*/ 501914 h 63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08682" h="6380197">
                  <a:moveTo>
                    <a:pt x="2550447" y="6380197"/>
                  </a:moveTo>
                  <a:lnTo>
                    <a:pt x="0" y="6380197"/>
                  </a:lnTo>
                  <a:lnTo>
                    <a:pt x="0" y="0"/>
                  </a:lnTo>
                  <a:lnTo>
                    <a:pt x="8106769" y="0"/>
                  </a:lnTo>
                  <a:lnTo>
                    <a:pt x="8608682" y="501914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直角三角形 20"/>
          <p:cNvSpPr/>
          <p:nvPr/>
        </p:nvSpPr>
        <p:spPr>
          <a:xfrm>
            <a:off x="-21590" y="3129280"/>
            <a:ext cx="3761105" cy="372999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8914386">
            <a:off x="9601835" y="-629920"/>
            <a:ext cx="1254760" cy="1254760"/>
          </a:xfrm>
          <a:prstGeom prst="rtTriangle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14386">
            <a:off x="9847580" y="97790"/>
            <a:ext cx="744855" cy="744855"/>
          </a:xfrm>
          <a:custGeom>
            <a:avLst/>
            <a:gdLst>
              <a:gd name="connsiteX0" fmla="*/ 0 w 1296133"/>
              <a:gd name="connsiteY0" fmla="*/ 0 h 1296133"/>
              <a:gd name="connsiteX1" fmla="*/ 63602 w 1296133"/>
              <a:gd name="connsiteY1" fmla="*/ 63602 h 1296133"/>
              <a:gd name="connsiteX2" fmla="*/ 63602 w 1296133"/>
              <a:gd name="connsiteY2" fmla="*/ 1231995 h 1296133"/>
              <a:gd name="connsiteX3" fmla="*/ 1231995 w 1296133"/>
              <a:gd name="connsiteY3" fmla="*/ 1231995 h 1296133"/>
              <a:gd name="connsiteX4" fmla="*/ 1296133 w 1296133"/>
              <a:gd name="connsiteY4" fmla="*/ 1296133 h 1296133"/>
              <a:gd name="connsiteX5" fmla="*/ 0 w 1296133"/>
              <a:gd name="connsiteY5" fmla="*/ 1296133 h 129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33" h="1296133">
                <a:moveTo>
                  <a:pt x="0" y="0"/>
                </a:moveTo>
                <a:lnTo>
                  <a:pt x="63602" y="63602"/>
                </a:lnTo>
                <a:lnTo>
                  <a:pt x="63602" y="1231995"/>
                </a:lnTo>
                <a:lnTo>
                  <a:pt x="1231995" y="1231995"/>
                </a:lnTo>
                <a:lnTo>
                  <a:pt x="1296133" y="1296133"/>
                </a:lnTo>
                <a:lnTo>
                  <a:pt x="0" y="129613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10820" y="2997835"/>
            <a:ext cx="3606800" cy="3606800"/>
          </a:xfrm>
          <a:custGeom>
            <a:avLst/>
            <a:gdLst>
              <a:gd name="connsiteX0" fmla="*/ 0 w 3538728"/>
              <a:gd name="connsiteY0" fmla="*/ 0 h 3538728"/>
              <a:gd name="connsiteX1" fmla="*/ 3538728 w 3538728"/>
              <a:gd name="connsiteY1" fmla="*/ 3538728 h 3538728"/>
              <a:gd name="connsiteX2" fmla="*/ 3405621 w 3538728"/>
              <a:gd name="connsiteY2" fmla="*/ 3538728 h 3538728"/>
              <a:gd name="connsiteX3" fmla="*/ 0 w 3538728"/>
              <a:gd name="connsiteY3" fmla="*/ 133107 h 35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8728" h="3538728">
                <a:moveTo>
                  <a:pt x="0" y="0"/>
                </a:moveTo>
                <a:lnTo>
                  <a:pt x="3538728" y="3538728"/>
                </a:lnTo>
                <a:lnTo>
                  <a:pt x="3405621" y="3538728"/>
                </a:lnTo>
                <a:lnTo>
                  <a:pt x="0" y="133107"/>
                </a:lnTo>
                <a:close/>
              </a:path>
            </a:pathLst>
          </a:cu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498725" y="1989455"/>
            <a:ext cx="7595235" cy="1800225"/>
            <a:chOff x="5404" y="3133"/>
            <a:chExt cx="11961" cy="2835"/>
          </a:xfrm>
        </p:grpSpPr>
        <p:sp>
          <p:nvSpPr>
            <p:cNvPr id="25" name="文本框 24"/>
            <p:cNvSpPr txBox="1"/>
            <p:nvPr/>
          </p:nvSpPr>
          <p:spPr>
            <a:xfrm>
              <a:off x="5404" y="4447"/>
              <a:ext cx="1196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针式打印机更换色带</a:t>
              </a:r>
              <a:endParaRPr lang="zh-CN" altLang="en-US" sz="4800" dirty="0"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 userDrawn="1"/>
          </p:nvCxnSpPr>
          <p:spPr>
            <a:xfrm>
              <a:off x="6084" y="5955"/>
              <a:ext cx="6577" cy="13"/>
            </a:xfrm>
            <a:prstGeom prst="line">
              <a:avLst/>
            </a:prstGeom>
            <a:ln w="19050">
              <a:solidFill>
                <a:srgbClr val="007FB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265" y="3133"/>
              <a:ext cx="3959" cy="1113"/>
            </a:xfrm>
            <a:prstGeom prst="rect">
              <a:avLst/>
            </a:prstGeom>
            <a:solidFill>
              <a:srgbClr val="007FB2"/>
            </a:solidFill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任务六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1590" y="-2667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矩形 8"/>
                <p:cNvSpPr/>
                <p:nvPr userDrawn="1"/>
              </p:nvSpPr>
              <p:spPr>
                <a:xfrm>
                  <a:off x="14555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TextBox 1"/>
              <p:cNvSpPr txBox="1"/>
              <p:nvPr/>
            </p:nvSpPr>
            <p:spPr>
              <a:xfrm>
                <a:off x="2313" y="525"/>
                <a:ext cx="679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任务</a:t>
                </a:r>
                <a:r>
                  <a:rPr 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6 </a:t>
                </a:r>
                <a:r>
                  <a:rPr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针式打印机更换色带</a:t>
                </a:r>
                <a:endParaRPr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52" name="TextBox 51"/>
          <p:cNvSpPr txBox="1"/>
          <p:nvPr/>
        </p:nvSpPr>
        <p:spPr>
          <a:xfrm>
            <a:off x="1022985" y="1910715"/>
            <a:ext cx="1007745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【任务说明】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公司财务室用的是针式打印机，李明为了保证财务室的正常运转，决定为针式打印机更换色带。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2600" y="3933190"/>
            <a:ext cx="10584180" cy="1103630"/>
            <a:chOff x="3923" y="7908"/>
            <a:chExt cx="12083" cy="1738"/>
          </a:xfrm>
        </p:grpSpPr>
        <p:sp>
          <p:nvSpPr>
            <p:cNvPr id="29" name="矩形 28"/>
            <p:cNvSpPr/>
            <p:nvPr/>
          </p:nvSpPr>
          <p:spPr>
            <a:xfrm>
              <a:off x="4534" y="7908"/>
              <a:ext cx="11472" cy="173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12"/>
            <p:cNvSpPr txBox="1"/>
            <p:nvPr/>
          </p:nvSpPr>
          <p:spPr bwMode="auto">
            <a:xfrm>
              <a:off x="3923" y="8134"/>
              <a:ext cx="11840" cy="11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indent="558800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本任务目标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是学会为针式打印机更换色带的方法。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418608" y="1629410"/>
            <a:ext cx="3862978" cy="536575"/>
            <a:chOff x="2430" y="1316"/>
            <a:chExt cx="4618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3756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认识针式打印机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18590" y="2814320"/>
            <a:ext cx="9911080" cy="17583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式打印机是一种特殊的打印机，和喷墨、激光打印机都存在很大的差异，使用色带，性价比高，常用在财务室、库管、窗口单位等。它通过打印头中的24根针击打复写纸，从而形成字体，在使用中，用户可以根据需求来选择多联纸张，一般常用的的多联纸有2联、3联、4联纸，也有使用6联的打印机纸。多联纸一次性打印完成只有针式打印机能够快速完成，喷墨打印机、激光打印机无法实现多联纸打印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769003" y="1773555"/>
            <a:ext cx="3862978" cy="536575"/>
            <a:chOff x="2430" y="1316"/>
            <a:chExt cx="4618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3756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认识针式打印机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2853690"/>
            <a:ext cx="3932555" cy="142494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（1）针式打印机分类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常见的针式打印机有通用针式打印机、存折针式打印机、行式针式打印机3种。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655" y="1395730"/>
            <a:ext cx="5671185" cy="4986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769003" y="1773555"/>
            <a:ext cx="3862978" cy="536575"/>
            <a:chOff x="2430" y="1316"/>
            <a:chExt cx="4618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3756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认识针式打印机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2853690"/>
            <a:ext cx="3932555" cy="209169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（2）针式打印机结构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针式打印机结构类似，主要部件包括上盖、色带架、打印头、托纸板、控制面板、导页旋钮、走纸控制杆等几部分组成，如图所示。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05" y="1812925"/>
            <a:ext cx="6507480" cy="372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7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 10"/>
                <p:cNvSpPr/>
                <p:nvPr userDrawn="1"/>
              </p:nvSpPr>
              <p:spPr>
                <a:xfrm>
                  <a:off x="16558" y="666"/>
                  <a:ext cx="28" cy="397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9" name="图片 18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769003" y="1773555"/>
            <a:ext cx="2575598" cy="536575"/>
            <a:chOff x="2430" y="1316"/>
            <a:chExt cx="3079" cy="845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3292" y="1316"/>
              <a:ext cx="221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8985" y="2637790"/>
            <a:ext cx="6882130" cy="42481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lnSpc>
                <a:spcPts val="26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根据任务说明中的示意图，需要的设备清单如表所示。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0" y="3373755"/>
            <a:ext cx="8645525" cy="2568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0255" y="1887855"/>
            <a:ext cx="5187315" cy="75819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本任务需要4步完成，分别是取出旧色带、取出新色带、安装新色带、检查。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3195" y="5123815"/>
            <a:ext cx="5157470" cy="1091565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2．取出新色带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拆掉色带架的外包装，取出新色带架，取出时可稍微用力。如上图所示。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4448175"/>
            <a:ext cx="5805170" cy="1844675"/>
          </a:xfrm>
          <a:prstGeom prst="rect">
            <a:avLst/>
          </a:prstGeom>
        </p:spPr>
      </p:pic>
      <p:sp>
        <p:nvSpPr>
          <p:cNvPr id="14" name="TextBox 51"/>
          <p:cNvSpPr txBox="1"/>
          <p:nvPr/>
        </p:nvSpPr>
        <p:spPr>
          <a:xfrm>
            <a:off x="770255" y="2788285"/>
            <a:ext cx="5187315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1．取出旧色带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抓住色带架把手，沿水平方向向外拉出色带架，如图3.2.45所示。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7" name="图片 5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195" y="1613535"/>
            <a:ext cx="5154930" cy="322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590868" y="1196658"/>
            <a:ext cx="2569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ea"/>
              </a:rPr>
              <a:t>任务实施步骤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7145" y="-5080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拓展延伸</a:t>
                  </a:r>
                  <a:endParaRPr lang="zh-CN" altLang="en-US" sz="18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3" name="矩形 2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6830" y="4617720"/>
            <a:ext cx="5157470" cy="142494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4．检查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558800" fontAlgn="auto">
              <a:lnSpc>
                <a:spcPts val="26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安装好色带架后，来回推动几次针架，看是否有卡顿现象，如没有，则可使用了，如上图所示。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51"/>
          <p:cNvSpPr txBox="1"/>
          <p:nvPr/>
        </p:nvSpPr>
        <p:spPr>
          <a:xfrm>
            <a:off x="626745" y="1787525"/>
            <a:ext cx="5504815" cy="2122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3．安装新色带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将新色带架按照步骤1、2的方式反向装回去，并且旋转色带架左右2个旋钮，将多余的色带装回色带架。如下图所示。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3" name="图片 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4005580"/>
            <a:ext cx="3810000" cy="2253615"/>
          </a:xfrm>
          <a:prstGeom prst="rect">
            <a:avLst/>
          </a:prstGeom>
        </p:spPr>
      </p:pic>
      <p:pic>
        <p:nvPicPr>
          <p:cNvPr id="107" name="图片 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715" y="1413510"/>
            <a:ext cx="5178425" cy="2955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212215" y="1485265"/>
            <a:ext cx="2754630" cy="448945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1．任务说明</a:t>
            </a:r>
            <a:endParaRPr lang="zh-CN" altLang="en-US" sz="22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2690" y="2205355"/>
            <a:ext cx="99898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同事安装针式打印机色带架时，不小心将色带架中的色芯带弄散了，李明马上去处理，如图3.2.49所示。</a:t>
            </a:r>
            <a:endParaRPr lang="en-US" altLang="zh-CN"/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157" name="图片 61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3213735"/>
            <a:ext cx="4395470" cy="259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8755" y="1845310"/>
            <a:ext cx="276415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2．操作提示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18590" y="2421890"/>
            <a:ext cx="88753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（1）揭开色带架盖子，重新装入色芯带，注意色芯带右边出口位置应该平整，如图所示。</a:t>
            </a:r>
            <a:endParaRPr lang="zh-CN" altLang="en-US"/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590" y="3336925"/>
            <a:ext cx="9333865" cy="2579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900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593318" y="1305560"/>
            <a:ext cx="3268222" cy="530860"/>
            <a:chOff x="2380" y="1325"/>
            <a:chExt cx="3907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Lato Black" panose="020F0A02020204030203" pitchFamily="34" charset="0"/>
                </a:rPr>
                <a:t>1</a:t>
              </a:r>
              <a:endParaRPr lang="en-US" altLang="zh-CN" sz="2400" b="1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2380" y="1438"/>
              <a:ext cx="3907" cy="704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认识打印纸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0255" y="2061845"/>
            <a:ext cx="10715625" cy="4154170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性纸。就是完全用天然木制作的木浆，不添加其他纤维，纤维纯粹是木质的。由于纯木浆一般采用树龄不大、木质较白的杂木熬制。所以在生产过程中基本不用使用任何添加剂PH值呈中性，故称“中性纸”。另外，由于生产过程中无添加剂，所以纸纤维完整，纸的硬度很好，使用过程中产生的纸屑也较少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酸性纸。原材料为：草浆、棉浆、再生纸浆等。由于原材料本身含大量杂色，故纸浆中必须添加酸性添加剂（草酸或盐酸）。所以PH值呈酸性，故称酸性纸。酸性纸的纸浆中加入了大量的草酸甚至盐酸，以达到漂白的目的。纸纤维大都被酸腐蚀，为了增加纸的硬度和亮度，后期又要在纸浆中加入大量荧光剂和滑石粉。</a:t>
            </a:r>
            <a:endParaRPr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22225" y="-26035"/>
            <a:ext cx="12219940" cy="6768465"/>
            <a:chOff x="-34" y="-42"/>
            <a:chExt cx="19244" cy="10659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7429" y="10049"/>
              <a:ext cx="1363" cy="568"/>
              <a:chOff x="17235" y="581"/>
              <a:chExt cx="1363" cy="568"/>
            </a:xfrm>
          </p:grpSpPr>
          <p:grpSp>
            <p:nvGrpSpPr>
              <p:cNvPr id="16" name="组合 5"/>
              <p:cNvGrpSpPr/>
              <p:nvPr userDrawn="1"/>
            </p:nvGrpSpPr>
            <p:grpSpPr bwMode="auto">
              <a:xfrm>
                <a:off x="17235" y="581"/>
                <a:ext cx="568" cy="568"/>
                <a:chOff x="11226607" y="6533712"/>
                <a:chExt cx="360000" cy="360000"/>
              </a:xfrm>
              <a:solidFill>
                <a:schemeClr val="bg1"/>
              </a:solidFill>
            </p:grpSpPr>
            <p:sp>
              <p:nvSpPr>
                <p:cNvPr id="17" name="椭圆 15"/>
                <p:cNvSpPr/>
                <p:nvPr userDrawn="1"/>
              </p:nvSpPr>
              <p:spPr>
                <a:xfrm>
                  <a:off x="11226607" y="65337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燕尾形 16">
                  <a:hlinkClick r:id="" action="ppaction://hlinkshowjump?jump=previousslide"/>
                </p:cNvPr>
                <p:cNvSpPr/>
                <p:nvPr userDrawn="1"/>
              </p:nvSpPr>
              <p:spPr>
                <a:xfrm flipH="1">
                  <a:off x="11320176" y="66272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组合 4"/>
              <p:cNvGrpSpPr/>
              <p:nvPr userDrawn="1"/>
            </p:nvGrpSpPr>
            <p:grpSpPr bwMode="auto">
              <a:xfrm>
                <a:off x="18030" y="581"/>
                <a:ext cx="568" cy="568"/>
                <a:chOff x="11103607" y="6381312"/>
                <a:chExt cx="360000" cy="360000"/>
              </a:xfrm>
              <a:solidFill>
                <a:schemeClr val="bg1"/>
              </a:solidFill>
            </p:grpSpPr>
            <p:sp>
              <p:nvSpPr>
                <p:cNvPr id="24" name="椭圆 2"/>
                <p:cNvSpPr/>
                <p:nvPr userDrawn="1"/>
              </p:nvSpPr>
              <p:spPr>
                <a:xfrm>
                  <a:off x="11103607" y="6381312"/>
                  <a:ext cx="360000" cy="360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燕尾形 3">
                  <a:hlinkClick r:id="" action="ppaction://hlinkshowjump?jump=nextslide"/>
                </p:cNvPr>
                <p:cNvSpPr/>
                <p:nvPr userDrawn="1"/>
              </p:nvSpPr>
              <p:spPr>
                <a:xfrm>
                  <a:off x="11197176" y="6474881"/>
                  <a:ext cx="172863" cy="172863"/>
                </a:xfrm>
                <a:prstGeom prst="chevron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-34" y="-42"/>
              <a:ext cx="19244" cy="1530"/>
              <a:chOff x="-34" y="-42"/>
              <a:chExt cx="19244" cy="1530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491"/>
                <a:ext cx="19210" cy="997"/>
                <a:chOff x="0" y="378"/>
                <a:chExt cx="19210" cy="997"/>
              </a:xfrm>
            </p:grpSpPr>
            <p:sp>
              <p:nvSpPr>
                <p:cNvPr id="10" name="矩形 6"/>
                <p:cNvSpPr/>
                <p:nvPr userDrawn="1"/>
              </p:nvSpPr>
              <p:spPr>
                <a:xfrm>
                  <a:off x="0" y="378"/>
                  <a:ext cx="19210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 11"/>
                <p:cNvSpPr/>
                <p:nvPr userDrawn="1"/>
              </p:nvSpPr>
              <p:spPr>
                <a:xfrm>
                  <a:off x="12584" y="379"/>
                  <a:ext cx="1927" cy="82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任务准备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 12"/>
                <p:cNvSpPr/>
                <p:nvPr userDrawn="1"/>
              </p:nvSpPr>
              <p:spPr>
                <a:xfrm>
                  <a:off x="14549" y="379"/>
                  <a:ext cx="1927" cy="846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任务实施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 1"/>
                <p:cNvSpPr/>
                <p:nvPr userDrawn="1"/>
              </p:nvSpPr>
              <p:spPr>
                <a:xfrm>
                  <a:off x="0" y="1318"/>
                  <a:ext cx="19210" cy="5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矩形 3"/>
                <p:cNvSpPr/>
                <p:nvPr userDrawn="1"/>
              </p:nvSpPr>
              <p:spPr>
                <a:xfrm>
                  <a:off x="10619" y="378"/>
                  <a:ext cx="1927" cy="847"/>
                </a:xfrm>
                <a:prstGeom prst="rect">
                  <a:avLst/>
                </a:prstGeom>
                <a:solidFill>
                  <a:srgbClr val="007F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任务说明</a:t>
                  </a:r>
                  <a:endPara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" name="矩形 5"/>
                <p:cNvSpPr/>
                <p:nvPr userDrawn="1"/>
              </p:nvSpPr>
              <p:spPr>
                <a:xfrm>
                  <a:off x="16636" y="379"/>
                  <a:ext cx="1927" cy="8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800" b="1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任务拓展</a:t>
                  </a:r>
                  <a:endParaRPr lang="zh-CN" altLang="en-US" sz="18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pic>
            <p:nvPicPr>
              <p:cNvPr id="2" name="图片 1" descr="src=http___ku.90sjimg.com_back_pic_05_48_13_995aba0ab31a34e.jpg__fwfh_804x452_quality_90_unsharp_true_compress_true&amp;refer=http___ku.90sjim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4" y="-42"/>
                <a:ext cx="2420" cy="1361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EEB93A">
                    <a:alpha val="40000"/>
                  </a:srgbClr>
                </a:outerShdw>
                <a:reflection blurRad="6350" stA="52000" endA="300" endPos="35000" dir="5400000" sy="-100000" algn="bl" rotWithShape="0"/>
              </a:effectLst>
            </p:spPr>
          </p:pic>
        </p:grpSp>
      </p:grpSp>
      <p:sp>
        <p:nvSpPr>
          <p:cNvPr id="9" name="矩形 8"/>
          <p:cNvSpPr/>
          <p:nvPr userDrawn="1"/>
        </p:nvSpPr>
        <p:spPr>
          <a:xfrm>
            <a:off x="7990840" y="499745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43060" y="495300"/>
            <a:ext cx="17780" cy="2520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8755" y="1845310"/>
            <a:ext cx="2764155" cy="398780"/>
          </a:xfrm>
          <a:prstGeom prst="rect">
            <a:avLst/>
          </a:prstGeom>
          <a:solidFill>
            <a:srgbClr val="007FB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2．操作提示</a:t>
            </a:r>
            <a:endParaRPr lang="zh-CN" sz="2000" b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18590" y="2421890"/>
            <a:ext cx="88753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（2）盖上色带盖后，按箭头方向转动旋钮，把散开的色带芯转进色带盒，完成情况如图3.2.51所示。</a:t>
            </a:r>
            <a:endParaRPr lang="zh-CN" altLang="en-US"/>
          </a:p>
        </p:txBody>
      </p:sp>
      <p:sp>
        <p:nvSpPr>
          <p:cNvPr id="14" name="TextBox 1"/>
          <p:cNvSpPr txBox="1"/>
          <p:nvPr/>
        </p:nvSpPr>
        <p:spPr>
          <a:xfrm>
            <a:off x="1468755" y="333375"/>
            <a:ext cx="431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针式打印机更换色带</a:t>
            </a:r>
            <a:endParaRPr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755" y="3213100"/>
            <a:ext cx="9325610" cy="2934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项目小结</a:t>
              </a:r>
              <a:endParaRPr lang="zh-CN" altLang="en-US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70767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74895" y="1961515"/>
            <a:ext cx="6583045" cy="2861310"/>
          </a:xfrm>
          <a:prstGeom prst="rect">
            <a:avLst/>
          </a:prstGeom>
          <a:noFill/>
          <a:ln w="19050">
            <a:solidFill>
              <a:srgbClr val="007F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7FB2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通过项目学习，学会了办公室中各种典型的办公设备的使用、保养以及日常小问题的解决方法，还了解了激光打印机、喷墨打印机、复印机、针式打印机、打印复印一体机的概念和使用方法。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8"/>
          <p:cNvSpPr txBox="1">
            <a:spLocks noChangeArrowheads="1"/>
          </p:cNvSpPr>
          <p:nvPr/>
        </p:nvSpPr>
        <p:spPr bwMode="auto">
          <a:xfrm>
            <a:off x="1780604" y="4911080"/>
            <a:ext cx="774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76395" y="289560"/>
            <a:ext cx="2397125" cy="583565"/>
            <a:chOff x="576" y="935"/>
            <a:chExt cx="3775" cy="919"/>
          </a:xfrm>
        </p:grpSpPr>
        <p:sp>
          <p:nvSpPr>
            <p:cNvPr id="63" name="AutoShape 23"/>
            <p:cNvSpPr>
              <a:spLocks noChangeArrowheads="1"/>
            </p:cNvSpPr>
            <p:nvPr/>
          </p:nvSpPr>
          <p:spPr bwMode="auto">
            <a:xfrm>
              <a:off x="576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4" name="AutoShape 23"/>
            <p:cNvSpPr>
              <a:spLocks noChangeArrowheads="1"/>
            </p:cNvSpPr>
            <p:nvPr/>
          </p:nvSpPr>
          <p:spPr bwMode="auto">
            <a:xfrm>
              <a:off x="882" y="1230"/>
              <a:ext cx="421" cy="395"/>
            </a:xfrm>
            <a:prstGeom prst="chevron">
              <a:avLst>
                <a:gd name="adj" fmla="val 56250"/>
              </a:avLst>
            </a:prstGeom>
            <a:solidFill>
              <a:srgbClr val="007FB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00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503" y="935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ln w="6350">
                    <a:noFill/>
                  </a:ln>
                  <a:solidFill>
                    <a:srgbClr val="007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课后作业</a:t>
              </a:r>
              <a:endParaRPr lang="zh-CN" altLang="en-US" sz="3200" b="1" dirty="0">
                <a:ln w="6350">
                  <a:noFill/>
                </a:ln>
                <a:solidFill>
                  <a:srgbClr val="007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4133850" cy="6858000"/>
            <a:chOff x="0" y="0"/>
            <a:chExt cx="6510" cy="10800"/>
          </a:xfrm>
        </p:grpSpPr>
        <p:sp>
          <p:nvSpPr>
            <p:cNvPr id="7" name="五边形 6"/>
            <p:cNvSpPr/>
            <p:nvPr/>
          </p:nvSpPr>
          <p:spPr>
            <a:xfrm>
              <a:off x="0" y="0"/>
              <a:ext cx="6511" cy="10800"/>
            </a:xfrm>
            <a:prstGeom prst="homePlate">
              <a:avLst>
                <a:gd name="adj" fmla="val 25320"/>
              </a:avLst>
            </a:prstGeom>
            <a:solidFill>
              <a:srgbClr val="007FB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0" y="2629"/>
              <a:ext cx="5426" cy="5426"/>
            </a:xfrm>
            <a:prstGeom prst="rect">
              <a:avLst/>
            </a:prstGeom>
          </p:spPr>
        </p:pic>
      </p:grpSp>
      <p:sp>
        <p:nvSpPr>
          <p:cNvPr id="3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38040" y="909320"/>
            <a:ext cx="7157720" cy="788670"/>
            <a:chOff x="7989" y="2560"/>
            <a:chExt cx="11272" cy="1242"/>
          </a:xfrm>
        </p:grpSpPr>
        <p:grpSp>
          <p:nvGrpSpPr>
            <p:cNvPr id="4" name="组合 3"/>
            <p:cNvGrpSpPr/>
            <p:nvPr/>
          </p:nvGrpSpPr>
          <p:grpSpPr>
            <a:xfrm>
              <a:off x="7989" y="2560"/>
              <a:ext cx="1396" cy="1242"/>
              <a:chOff x="2172891" y="1594248"/>
              <a:chExt cx="778669" cy="692944"/>
            </a:xfrm>
          </p:grpSpPr>
          <p:sp>
            <p:nvSpPr>
              <p:cNvPr id="5" name="MH_Other_1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2172891" y="1594248"/>
                <a:ext cx="378619" cy="3786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 dirty="0">
                    <a:solidFill>
                      <a:srgbClr val="FFFFFF"/>
                    </a:solidFill>
                  </a:rPr>
                  <a:t>01</a:t>
                </a:r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MH_Other_2"/>
              <p:cNvSpPr/>
              <p:nvPr>
                <p:custDataLst>
                  <p:tags r:id="rId3"/>
                </p:custDataLst>
              </p:nvPr>
            </p:nvSpPr>
            <p:spPr>
              <a:xfrm>
                <a:off x="2572941" y="1672828"/>
                <a:ext cx="300038" cy="3000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MH_Other_3"/>
              <p:cNvSpPr/>
              <p:nvPr>
                <p:custDataLst>
                  <p:tags r:id="rId4"/>
                </p:custDataLst>
              </p:nvPr>
            </p:nvSpPr>
            <p:spPr>
              <a:xfrm>
                <a:off x="2258616" y="1994298"/>
                <a:ext cx="292894" cy="2928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MH_Other_4"/>
              <p:cNvSpPr/>
              <p:nvPr>
                <p:custDataLst>
                  <p:tags r:id="rId5"/>
                </p:custDataLst>
              </p:nvPr>
            </p:nvSpPr>
            <p:spPr>
              <a:xfrm>
                <a:off x="2572941" y="1994298"/>
                <a:ext cx="378619" cy="2500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9551" y="2854"/>
              <a:ext cx="97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分辨几张不同品牌打印纸的优劣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1" y="3734"/>
              <a:ext cx="92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633595" y="1849755"/>
            <a:ext cx="6986905" cy="788670"/>
            <a:chOff x="9133" y="5138"/>
            <a:chExt cx="11003" cy="1242"/>
          </a:xfrm>
        </p:grpSpPr>
        <p:grpSp>
          <p:nvGrpSpPr>
            <p:cNvPr id="17" name="组合 16"/>
            <p:cNvGrpSpPr/>
            <p:nvPr/>
          </p:nvGrpSpPr>
          <p:grpSpPr>
            <a:xfrm>
              <a:off x="9133" y="5138"/>
              <a:ext cx="1396" cy="1242"/>
              <a:chOff x="3123010" y="2593182"/>
              <a:chExt cx="778669" cy="692944"/>
            </a:xfrm>
          </p:grpSpPr>
          <p:sp>
            <p:nvSpPr>
              <p:cNvPr id="18" name="MH_Other_9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123010" y="2593182"/>
                <a:ext cx="378619" cy="3786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</a:rPr>
                  <a:t>02</a:t>
                </a:r>
                <a:endParaRPr lang="zh-CN" alt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MH_Other_10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3060" y="2671762"/>
                <a:ext cx="300038" cy="3000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MH_Other_11"/>
              <p:cNvSpPr/>
              <p:nvPr>
                <p:custDataLst>
                  <p:tags r:id="rId8"/>
                </p:custDataLst>
              </p:nvPr>
            </p:nvSpPr>
            <p:spPr>
              <a:xfrm>
                <a:off x="3208735" y="2993232"/>
                <a:ext cx="292894" cy="2928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MH_Other_12"/>
              <p:cNvSpPr/>
              <p:nvPr>
                <p:custDataLst>
                  <p:tags r:id="rId9"/>
                </p:custDataLst>
              </p:nvPr>
            </p:nvSpPr>
            <p:spPr>
              <a:xfrm>
                <a:off x="3523060" y="2993232"/>
                <a:ext cx="378619" cy="250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0626" y="5314"/>
              <a:ext cx="95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0" fontAlgn="auto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分小组对学校的复印机进行一次清洁保养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0687" y="6291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633595" y="2839085"/>
            <a:ext cx="7042150" cy="788670"/>
            <a:chOff x="10951" y="5706"/>
            <a:chExt cx="11090" cy="1242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51" y="5706"/>
              <a:ext cx="1396" cy="1242"/>
              <a:chOff x="4054079" y="3592116"/>
              <a:chExt cx="778669" cy="692944"/>
            </a:xfrm>
          </p:grpSpPr>
          <p:sp>
            <p:nvSpPr>
              <p:cNvPr id="13" name="MH_Other_5"/>
              <p:cNvSpPr/>
              <p:nvPr>
                <p:custDataLst>
                  <p:tags r:id="rId10"/>
                </p:custDataLst>
              </p:nvPr>
            </p:nvSpPr>
            <p:spPr>
              <a:xfrm>
                <a:off x="4054079" y="3592116"/>
                <a:ext cx="378619" cy="378619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</a:rPr>
                  <a:t>03</a:t>
                </a:r>
                <a:endParaRPr lang="zh-CN" altLang="en-US" sz="1400" b="1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MH_Other_6"/>
              <p:cNvSpPr/>
              <p:nvPr>
                <p:custDataLst>
                  <p:tags r:id="rId11"/>
                </p:custDataLst>
              </p:nvPr>
            </p:nvSpPr>
            <p:spPr>
              <a:xfrm>
                <a:off x="4454128" y="3670697"/>
                <a:ext cx="300038" cy="30003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MH_Other_7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39804" y="3992166"/>
                <a:ext cx="292894" cy="29289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MH_Other_8"/>
              <p:cNvSpPr/>
              <p:nvPr>
                <p:custDataLst>
                  <p:tags r:id="rId13"/>
                </p:custDataLst>
              </p:nvPr>
            </p:nvSpPr>
            <p:spPr>
              <a:xfrm>
                <a:off x="4454129" y="3992167"/>
                <a:ext cx="378619" cy="2500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12577" y="5969"/>
              <a:ext cx="9464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0" fontAlgn="auto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请学生指出不同设备的取卡纸要点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2585" y="6890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燕尾形 16">
            <a:hlinkClick r:id="" action="ppaction://hlinkshowjump?jump=previousslide"/>
          </p:cNvPr>
          <p:cNvSpPr/>
          <p:nvPr userDrawn="1"/>
        </p:nvSpPr>
        <p:spPr>
          <a:xfrm flipH="1">
            <a:off x="11160526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">
            <a:hlinkClick r:id="" action="ppaction://hlinkshowjump?jump=nextslide"/>
          </p:cNvPr>
          <p:cNvSpPr/>
          <p:nvPr userDrawn="1"/>
        </p:nvSpPr>
        <p:spPr>
          <a:xfrm>
            <a:off x="11665351" y="6475496"/>
            <a:ext cx="173190" cy="173190"/>
          </a:xfrm>
          <a:prstGeom prst="chevron">
            <a:avLst/>
          </a:prstGeom>
          <a:solidFill>
            <a:srgbClr val="007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33595" y="3789680"/>
            <a:ext cx="7157720" cy="788670"/>
            <a:chOff x="7989" y="2560"/>
            <a:chExt cx="11272" cy="1242"/>
          </a:xfrm>
        </p:grpSpPr>
        <p:grpSp>
          <p:nvGrpSpPr>
            <p:cNvPr id="59" name="组合 58"/>
            <p:cNvGrpSpPr/>
            <p:nvPr/>
          </p:nvGrpSpPr>
          <p:grpSpPr>
            <a:xfrm>
              <a:off x="7989" y="2560"/>
              <a:ext cx="1396" cy="1242"/>
              <a:chOff x="2172891" y="1594248"/>
              <a:chExt cx="778669" cy="692944"/>
            </a:xfrm>
          </p:grpSpPr>
          <p:sp>
            <p:nvSpPr>
              <p:cNvPr id="60" name="MH_Other_1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2172891" y="1594248"/>
                <a:ext cx="378619" cy="3786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 dirty="0">
                    <a:solidFill>
                      <a:srgbClr val="FFFFFF"/>
                    </a:solidFill>
                  </a:rPr>
                  <a:t>04</a:t>
                </a:r>
                <a:endParaRPr lang="zh-CN" altLang="en-US" sz="1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MH_Other_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72941" y="1672828"/>
                <a:ext cx="300038" cy="30003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MH_Other_3"/>
              <p:cNvSpPr/>
              <p:nvPr>
                <p:custDataLst>
                  <p:tags r:id="rId16"/>
                </p:custDataLst>
              </p:nvPr>
            </p:nvSpPr>
            <p:spPr>
              <a:xfrm>
                <a:off x="2258616" y="1994298"/>
                <a:ext cx="292894" cy="292894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MH_Other_4"/>
              <p:cNvSpPr/>
              <p:nvPr>
                <p:custDataLst>
                  <p:tags r:id="rId17"/>
                </p:custDataLst>
              </p:nvPr>
            </p:nvSpPr>
            <p:spPr>
              <a:xfrm>
                <a:off x="2572941" y="1994298"/>
                <a:ext cx="378619" cy="2500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9551" y="2854"/>
              <a:ext cx="97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分小组练习为喷墨打印机更换墨盒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9491" y="3734"/>
              <a:ext cx="92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4629150" y="4730115"/>
            <a:ext cx="6986905" cy="788670"/>
            <a:chOff x="9133" y="5138"/>
            <a:chExt cx="11003" cy="1242"/>
          </a:xfrm>
        </p:grpSpPr>
        <p:grpSp>
          <p:nvGrpSpPr>
            <p:cNvPr id="70" name="组合 69"/>
            <p:cNvGrpSpPr/>
            <p:nvPr/>
          </p:nvGrpSpPr>
          <p:grpSpPr>
            <a:xfrm>
              <a:off x="9133" y="5138"/>
              <a:ext cx="1396" cy="1242"/>
              <a:chOff x="3123010" y="2593182"/>
              <a:chExt cx="778669" cy="692944"/>
            </a:xfrm>
          </p:grpSpPr>
          <p:sp>
            <p:nvSpPr>
              <p:cNvPr id="71" name="MH_Other_9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3123010" y="2593182"/>
                <a:ext cx="378619" cy="3786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400" b="1">
                    <a:solidFill>
                      <a:srgbClr val="FFFFFF"/>
                    </a:solidFill>
                  </a:rPr>
                  <a:t>05</a:t>
                </a:r>
                <a:endParaRPr lang="zh-CN" altLang="en-US" sz="14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MH_Other_10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23060" y="2671762"/>
                <a:ext cx="300038" cy="30003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MH_Other_11"/>
              <p:cNvSpPr/>
              <p:nvPr>
                <p:custDataLst>
                  <p:tags r:id="rId20"/>
                </p:custDataLst>
              </p:nvPr>
            </p:nvSpPr>
            <p:spPr>
              <a:xfrm>
                <a:off x="3208735" y="2993232"/>
                <a:ext cx="292894" cy="29289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MH_Other_12"/>
              <p:cNvSpPr/>
              <p:nvPr>
                <p:custDataLst>
                  <p:tags r:id="rId21"/>
                </p:custDataLst>
              </p:nvPr>
            </p:nvSpPr>
            <p:spPr>
              <a:xfrm>
                <a:off x="3523060" y="2993232"/>
                <a:ext cx="378619" cy="25003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0626" y="5314"/>
              <a:ext cx="9510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0" fontAlgn="auto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分小组练习为激光打印机更换硒鼓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0687" y="6291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4629150" y="5719445"/>
            <a:ext cx="7042150" cy="788670"/>
            <a:chOff x="10951" y="5706"/>
            <a:chExt cx="11090" cy="1242"/>
          </a:xfrm>
        </p:grpSpPr>
        <p:grpSp>
          <p:nvGrpSpPr>
            <p:cNvPr id="78" name="组合 77"/>
            <p:cNvGrpSpPr/>
            <p:nvPr/>
          </p:nvGrpSpPr>
          <p:grpSpPr>
            <a:xfrm>
              <a:off x="10951" y="5706"/>
              <a:ext cx="1396" cy="1242"/>
              <a:chOff x="4054079" y="3592116"/>
              <a:chExt cx="778669" cy="692944"/>
            </a:xfrm>
          </p:grpSpPr>
          <p:sp>
            <p:nvSpPr>
              <p:cNvPr id="79" name="MH_Other_5"/>
              <p:cNvSpPr/>
              <p:nvPr>
                <p:custDataLst>
                  <p:tags r:id="rId22"/>
                </p:custDataLst>
              </p:nvPr>
            </p:nvSpPr>
            <p:spPr>
              <a:xfrm>
                <a:off x="4054079" y="3592116"/>
                <a:ext cx="378619" cy="378619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</a:rPr>
                  <a:t>06</a:t>
                </a:r>
                <a:endParaRPr lang="zh-CN" altLang="en-US" sz="1400" b="1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0" name="MH_Other_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454128" y="3670697"/>
                <a:ext cx="300038" cy="30003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1" name="MH_Other_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139804" y="3992166"/>
                <a:ext cx="292894" cy="292894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MH_Other_8"/>
              <p:cNvSpPr/>
              <p:nvPr>
                <p:custDataLst>
                  <p:tags r:id="rId25"/>
                </p:custDataLst>
              </p:nvPr>
            </p:nvSpPr>
            <p:spPr>
              <a:xfrm>
                <a:off x="4454129" y="3992167"/>
                <a:ext cx="378619" cy="2500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anchor="ctr"/>
              <a:lstStyle/>
              <a:p>
                <a:pPr algn="just">
                  <a:lnSpc>
                    <a:spcPct val="130000"/>
                  </a:lnSpc>
                  <a:defRPr/>
                </a:pPr>
                <a:endParaRPr lang="zh-CN" altLang="en-US" sz="1350" dirty="0" err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12577" y="5969"/>
              <a:ext cx="9464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0" fontAlgn="auto">
                <a:lnSpc>
                  <a:spcPct val="150000"/>
                </a:lnSpc>
              </a:pPr>
              <a:r>
                <a:rPr lang="zh-CN" sz="1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分小组练习针式打印机更换色带</a:t>
              </a:r>
              <a:endPara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2585" y="6890"/>
              <a:ext cx="90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3"/>
          <p:cNvSpPr>
            <a:spLocks noChangeArrowheads="1"/>
          </p:cNvSpPr>
          <p:nvPr/>
        </p:nvSpPr>
        <p:spPr bwMode="auto">
          <a:xfrm>
            <a:off x="-3451" y="2123495"/>
            <a:ext cx="12198350" cy="1594331"/>
          </a:xfrm>
          <a:prstGeom prst="rect">
            <a:avLst/>
          </a:prstGeom>
          <a:solidFill>
            <a:srgbClr val="007FB2"/>
          </a:solidFill>
          <a:ln>
            <a:noFill/>
          </a:ln>
        </p:spPr>
        <p:txBody>
          <a:bodyPr lIns="108896" tIns="54448" rIns="108896" bIns="54448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5344" y="1413570"/>
            <a:ext cx="6840760" cy="27363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5" name="文本框 1"/>
          <p:cNvSpPr txBox="1">
            <a:spLocks noChangeArrowheads="1"/>
          </p:cNvSpPr>
          <p:nvPr/>
        </p:nvSpPr>
        <p:spPr bwMode="auto">
          <a:xfrm>
            <a:off x="4706620" y="2061845"/>
            <a:ext cx="388810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79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999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椭圆 4"/>
          <p:cNvSpPr>
            <a:spLocks noChangeArrowheads="1"/>
          </p:cNvSpPr>
          <p:nvPr/>
        </p:nvSpPr>
        <p:spPr bwMode="auto">
          <a:xfrm>
            <a:off x="6141531" y="3201731"/>
            <a:ext cx="72004" cy="53987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8896" tIns="54448" rIns="108896" bIns="54448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077" name="直接连接符 6"/>
          <p:cNvCxnSpPr>
            <a:cxnSpLocks noChangeShapeType="1"/>
          </p:cNvCxnSpPr>
          <p:nvPr/>
        </p:nvCxnSpPr>
        <p:spPr bwMode="auto">
          <a:xfrm>
            <a:off x="3701861" y="3223961"/>
            <a:ext cx="2302016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7"/>
          <p:cNvCxnSpPr>
            <a:cxnSpLocks noChangeShapeType="1"/>
          </p:cNvCxnSpPr>
          <p:nvPr/>
        </p:nvCxnSpPr>
        <p:spPr bwMode="auto">
          <a:xfrm>
            <a:off x="6351190" y="3223961"/>
            <a:ext cx="230413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文本框 13"/>
          <p:cNvSpPr txBox="1">
            <a:spLocks noChangeArrowheads="1"/>
          </p:cNvSpPr>
          <p:nvPr/>
        </p:nvSpPr>
        <p:spPr bwMode="auto">
          <a:xfrm>
            <a:off x="3964464" y="3317645"/>
            <a:ext cx="4309661" cy="27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96" tIns="54448" rIns="108896" bIns="54448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THANK YOU </a:t>
            </a:r>
            <a:r>
              <a:rPr lang="zh-CN" altLang="en-US" sz="1700" b="1" cap="all" dirty="0">
                <a:solidFill>
                  <a:srgbClr val="0099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empus Sans ITC" panose="04020404030D07020202" pitchFamily="82" charset="0"/>
              </a:rPr>
              <a:t>！</a:t>
            </a:r>
            <a:endParaRPr lang="zh-CN" altLang="en-US" sz="1700" b="1" cap="all" dirty="0">
              <a:solidFill>
                <a:srgbClr val="00999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empus Sans ITC" panose="04020404030D07020202" pitchFamily="82" charset="0"/>
            </a:endParaRPr>
          </a:p>
        </p:txBody>
      </p:sp>
      <p:pic>
        <p:nvPicPr>
          <p:cNvPr id="9" name="图片 8" descr="理工社logo矢量图-横排蓝色_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3991" y="5540131"/>
            <a:ext cx="2431230" cy="1110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  <p:bldP spid="2" grpId="0" animBg="1"/>
      <p:bldP spid="3075" grpId="0"/>
      <p:bldP spid="3076" grpId="0" animBg="1"/>
      <p:bldP spid="30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1468590" y="333450"/>
            <a:ext cx="2990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打印纸的选购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6" name="图片 25" descr="src=http___ku.90sjimg.com_back_pic_05_48_13_995aba0ab31a34e.jpg__fwfh_804x452_quality_90_unsharp_true_compress_true&amp;refer=http___ku.90sj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26670"/>
            <a:ext cx="1536700" cy="864235"/>
          </a:xfrm>
          <a:prstGeom prst="rect">
            <a:avLst/>
          </a:prstGeom>
          <a:effectLst>
            <a:outerShdw blurRad="50800" dist="38100" dir="2700000" algn="tl" rotWithShape="0">
              <a:srgbClr val="EEB93A">
                <a:alpha val="40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7" name="组合 26"/>
          <p:cNvGrpSpPr/>
          <p:nvPr/>
        </p:nvGrpSpPr>
        <p:grpSpPr>
          <a:xfrm>
            <a:off x="1673878" y="1950720"/>
            <a:ext cx="2532099" cy="530860"/>
            <a:chOff x="2430" y="1325"/>
            <a:chExt cx="3027" cy="836"/>
          </a:xfrm>
        </p:grpSpPr>
        <p:sp>
          <p:nvSpPr>
            <p:cNvPr id="44" name="Rectangle 11"/>
            <p:cNvSpPr>
              <a:spLocks noChangeArrowheads="1"/>
            </p:cNvSpPr>
            <p:nvPr/>
          </p:nvSpPr>
          <p:spPr bwMode="auto">
            <a:xfrm>
              <a:off x="2430" y="1325"/>
              <a:ext cx="724" cy="836"/>
            </a:xfrm>
            <a:prstGeom prst="rect">
              <a:avLst/>
            </a:prstGeom>
            <a:solidFill>
              <a:srgbClr val="E56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Lato Black" panose="020F0A02020204030203" pitchFamily="34" charset="0"/>
                </a:rPr>
                <a:t>2</a:t>
              </a:r>
              <a:endParaRPr lang="en-US" altLang="zh-CN" sz="2400" b="1" dirty="0">
                <a:solidFill>
                  <a:schemeClr val="bg1"/>
                </a:solidFill>
                <a:latin typeface="Lato Black" panose="020F0A02020204030203" pitchFamily="34" charset="0"/>
              </a:endParaRPr>
            </a:p>
          </p:txBody>
        </p:sp>
        <p:sp>
          <p:nvSpPr>
            <p:cNvPr id="68" name="MH_SubTitle_1"/>
            <p:cNvSpPr txBox="1"/>
            <p:nvPr>
              <p:custDataLst>
                <p:tags r:id="rId2"/>
              </p:custDataLst>
            </p:nvPr>
          </p:nvSpPr>
          <p:spPr>
            <a:xfrm>
              <a:off x="2814" y="1349"/>
              <a:ext cx="2643" cy="78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lIns="119989" tIns="0" rIns="119989" bIns="0" anchor="t"/>
            <a:lstStyle/>
            <a:p>
              <a:pPr algn="ctr" defTabSz="914400">
                <a:lnSpc>
                  <a:spcPct val="120000"/>
                </a:lnSpc>
                <a:buClr>
                  <a:srgbClr val="414455"/>
                </a:buClr>
              </a:pPr>
              <a:r>
                <a:rPr lang="zh-CN" altLang="en-US" sz="2400" b="1" noProof="0" dirty="0">
                  <a:ln>
                    <a:noFill/>
                  </a:ln>
                  <a:solidFill>
                    <a:srgbClr val="E56C3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设备准备</a:t>
              </a:r>
              <a:endParaRPr lang="zh-CN" altLang="en-US" sz="2400" b="1" noProof="0" dirty="0">
                <a:ln>
                  <a:noFill/>
                </a:ln>
                <a:solidFill>
                  <a:srgbClr val="E56C3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636555" y="6381433"/>
            <a:ext cx="471414" cy="3841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1C929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z="1200" b="1" smtClean="0">
                <a:solidFill>
                  <a:srgbClr val="007FB2"/>
                </a:solidFill>
              </a:rPr>
            </a:fld>
            <a:endParaRPr lang="zh-CN" altLang="en-US" sz="1200" b="1">
              <a:solidFill>
                <a:srgbClr val="007FB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985" y="1701165"/>
            <a:ext cx="5516880" cy="433578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386205" y="3140710"/>
            <a:ext cx="3716020" cy="1614805"/>
          </a:xfrm>
          <a:prstGeom prst="rect">
            <a:avLst/>
          </a:prstGeom>
          <a:noFill/>
          <a:ln w="15875">
            <a:solidFill>
              <a:srgbClr val="007FB2"/>
            </a:solidFill>
          </a:ln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准备不同质量、不同大小的复印纸若干张，需要的设备清单如表所示</a:t>
            </a:r>
            <a:r>
              <a:rPr 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6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3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4.xml><?xml version="1.0" encoding="utf-8"?>
<p:tagLst xmlns:p="http://schemas.openxmlformats.org/presentationml/2006/main">
  <p:tag name="MH" val="20170730141007"/>
  <p:tag name="MH_LIBRARY" val="GRAPHIC"/>
  <p:tag name="MH_TYPE" val="Other"/>
  <p:tag name="MH_ORDER" val="1"/>
</p:tagLst>
</file>

<file path=ppt/tags/tag25.xml><?xml version="1.0" encoding="utf-8"?>
<p:tagLst xmlns:p="http://schemas.openxmlformats.org/presentationml/2006/main">
  <p:tag name="MH" val="20170730141007"/>
  <p:tag name="MH_LIBRARY" val="GRAPHIC"/>
  <p:tag name="MH_TYPE" val="Other"/>
  <p:tag name="MH_ORDER" val="2"/>
</p:tagLst>
</file>

<file path=ppt/tags/tag26.xml><?xml version="1.0" encoding="utf-8"?>
<p:tagLst xmlns:p="http://schemas.openxmlformats.org/presentationml/2006/main">
  <p:tag name="MH" val="20170730141007"/>
  <p:tag name="MH_LIBRARY" val="GRAPHIC"/>
  <p:tag name="MH_TYPE" val="Other"/>
  <p:tag name="MH_ORDER" val="3"/>
</p:tagLst>
</file>

<file path=ppt/tags/tag27.xml><?xml version="1.0" encoding="utf-8"?>
<p:tagLst xmlns:p="http://schemas.openxmlformats.org/presentationml/2006/main">
  <p:tag name="MH" val="20170730141007"/>
  <p:tag name="MH_LIBRARY" val="GRAPHIC"/>
  <p:tag name="MH_TYPE" val="Other"/>
  <p:tag name="MH_ORDER" val="4"/>
</p:tagLst>
</file>

<file path=ppt/tags/tag28.xml><?xml version="1.0" encoding="utf-8"?>
<p:tagLst xmlns:p="http://schemas.openxmlformats.org/presentationml/2006/main">
  <p:tag name="MH" val="20170730141007"/>
  <p:tag name="MH_LIBRARY" val="GRAPHIC"/>
  <p:tag name="MH_TYPE" val="Other"/>
  <p:tag name="MH_ORDER" val="9"/>
</p:tagLst>
</file>

<file path=ppt/tags/tag29.xml><?xml version="1.0" encoding="utf-8"?>
<p:tagLst xmlns:p="http://schemas.openxmlformats.org/presentationml/2006/main">
  <p:tag name="MH" val="20170730141007"/>
  <p:tag name="MH_LIBRARY" val="GRAPHIC"/>
  <p:tag name="MH_TYPE" val="Other"/>
  <p:tag name="MH_ORDER" val="10"/>
</p:tagLst>
</file>

<file path=ppt/tags/tag3.xml><?xml version="1.0" encoding="utf-8"?>
<p:tagLst xmlns:p="http://schemas.openxmlformats.org/presentationml/2006/main">
  <p:tag name="KSO_WM_UNIT_TABLE_BEAUTIFY" val="smartTable{814833fe-6675-4700-9d93-428f7e80bfa7}"/>
  <p:tag name="TABLE_ENDDRAG_ORIGIN_RECT" val="504*117"/>
  <p:tag name="TABLE_ENDDRAG_RECT" val="417*226*504*117"/>
</p:tagLst>
</file>

<file path=ppt/tags/tag30.xml><?xml version="1.0" encoding="utf-8"?>
<p:tagLst xmlns:p="http://schemas.openxmlformats.org/presentationml/2006/main">
  <p:tag name="MH" val="20170730141007"/>
  <p:tag name="MH_LIBRARY" val="GRAPHIC"/>
  <p:tag name="MH_TYPE" val="Other"/>
  <p:tag name="MH_ORDER" val="11"/>
</p:tagLst>
</file>

<file path=ppt/tags/tag31.xml><?xml version="1.0" encoding="utf-8"?>
<p:tagLst xmlns:p="http://schemas.openxmlformats.org/presentationml/2006/main">
  <p:tag name="MH" val="20170730141007"/>
  <p:tag name="MH_LIBRARY" val="GRAPHIC"/>
  <p:tag name="MH_TYPE" val="Other"/>
  <p:tag name="MH_ORDER" val="12"/>
</p:tagLst>
</file>

<file path=ppt/tags/tag32.xml><?xml version="1.0" encoding="utf-8"?>
<p:tagLst xmlns:p="http://schemas.openxmlformats.org/presentationml/2006/main">
  <p:tag name="MH" val="20170730141007"/>
  <p:tag name="MH_LIBRARY" val="GRAPHIC"/>
  <p:tag name="MH_TYPE" val="Other"/>
  <p:tag name="MH_ORDER" val="5"/>
</p:tagLst>
</file>

<file path=ppt/tags/tag33.xml><?xml version="1.0" encoding="utf-8"?>
<p:tagLst xmlns:p="http://schemas.openxmlformats.org/presentationml/2006/main">
  <p:tag name="MH" val="20170730141007"/>
  <p:tag name="MH_LIBRARY" val="GRAPHIC"/>
  <p:tag name="MH_TYPE" val="Other"/>
  <p:tag name="MH_ORDER" val="6"/>
</p:tagLst>
</file>

<file path=ppt/tags/tag34.xml><?xml version="1.0" encoding="utf-8"?>
<p:tagLst xmlns:p="http://schemas.openxmlformats.org/presentationml/2006/main">
  <p:tag name="MH" val="20170730141007"/>
  <p:tag name="MH_LIBRARY" val="GRAPHIC"/>
  <p:tag name="MH_TYPE" val="Other"/>
  <p:tag name="MH_ORDER" val="7"/>
</p:tagLst>
</file>

<file path=ppt/tags/tag35.xml><?xml version="1.0" encoding="utf-8"?>
<p:tagLst xmlns:p="http://schemas.openxmlformats.org/presentationml/2006/main">
  <p:tag name="MH" val="20170730141007"/>
  <p:tag name="MH_LIBRARY" val="GRAPHIC"/>
  <p:tag name="MH_TYPE" val="Other"/>
  <p:tag name="MH_ORDER" val="8"/>
</p:tagLst>
</file>

<file path=ppt/tags/tag36.xml><?xml version="1.0" encoding="utf-8"?>
<p:tagLst xmlns:p="http://schemas.openxmlformats.org/presentationml/2006/main">
  <p:tag name="MH" val="20170730141007"/>
  <p:tag name="MH_LIBRARY" val="GRAPHIC"/>
  <p:tag name="MH_TYPE" val="Other"/>
  <p:tag name="MH_ORDER" val="1"/>
</p:tagLst>
</file>

<file path=ppt/tags/tag37.xml><?xml version="1.0" encoding="utf-8"?>
<p:tagLst xmlns:p="http://schemas.openxmlformats.org/presentationml/2006/main">
  <p:tag name="MH" val="20170730141007"/>
  <p:tag name="MH_LIBRARY" val="GRAPHIC"/>
  <p:tag name="MH_TYPE" val="Other"/>
  <p:tag name="MH_ORDER" val="2"/>
</p:tagLst>
</file>

<file path=ppt/tags/tag38.xml><?xml version="1.0" encoding="utf-8"?>
<p:tagLst xmlns:p="http://schemas.openxmlformats.org/presentationml/2006/main">
  <p:tag name="MH" val="20170730141007"/>
  <p:tag name="MH_LIBRARY" val="GRAPHIC"/>
  <p:tag name="MH_TYPE" val="Other"/>
  <p:tag name="MH_ORDER" val="3"/>
</p:tagLst>
</file>

<file path=ppt/tags/tag39.xml><?xml version="1.0" encoding="utf-8"?>
<p:tagLst xmlns:p="http://schemas.openxmlformats.org/presentationml/2006/main">
  <p:tag name="MH" val="20170730141007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0.xml><?xml version="1.0" encoding="utf-8"?>
<p:tagLst xmlns:p="http://schemas.openxmlformats.org/presentationml/2006/main">
  <p:tag name="MH" val="20170730141007"/>
  <p:tag name="MH_LIBRARY" val="GRAPHIC"/>
  <p:tag name="MH_TYPE" val="Other"/>
  <p:tag name="MH_ORDER" val="9"/>
</p:tagLst>
</file>

<file path=ppt/tags/tag41.xml><?xml version="1.0" encoding="utf-8"?>
<p:tagLst xmlns:p="http://schemas.openxmlformats.org/presentationml/2006/main">
  <p:tag name="MH" val="20170730141007"/>
  <p:tag name="MH_LIBRARY" val="GRAPHIC"/>
  <p:tag name="MH_TYPE" val="Other"/>
  <p:tag name="MH_ORDER" val="10"/>
</p:tagLst>
</file>

<file path=ppt/tags/tag42.xml><?xml version="1.0" encoding="utf-8"?>
<p:tagLst xmlns:p="http://schemas.openxmlformats.org/presentationml/2006/main">
  <p:tag name="MH" val="20170730141007"/>
  <p:tag name="MH_LIBRARY" val="GRAPHIC"/>
  <p:tag name="MH_TYPE" val="Other"/>
  <p:tag name="MH_ORDER" val="11"/>
</p:tagLst>
</file>

<file path=ppt/tags/tag43.xml><?xml version="1.0" encoding="utf-8"?>
<p:tagLst xmlns:p="http://schemas.openxmlformats.org/presentationml/2006/main">
  <p:tag name="MH" val="20170730141007"/>
  <p:tag name="MH_LIBRARY" val="GRAPHIC"/>
  <p:tag name="MH_TYPE" val="Other"/>
  <p:tag name="MH_ORDER" val="12"/>
</p:tagLst>
</file>

<file path=ppt/tags/tag44.xml><?xml version="1.0" encoding="utf-8"?>
<p:tagLst xmlns:p="http://schemas.openxmlformats.org/presentationml/2006/main">
  <p:tag name="MH" val="20170730141007"/>
  <p:tag name="MH_LIBRARY" val="GRAPHIC"/>
  <p:tag name="MH_TYPE" val="Other"/>
  <p:tag name="MH_ORDER" val="5"/>
</p:tagLst>
</file>

<file path=ppt/tags/tag45.xml><?xml version="1.0" encoding="utf-8"?>
<p:tagLst xmlns:p="http://schemas.openxmlformats.org/presentationml/2006/main">
  <p:tag name="MH" val="20170730141007"/>
  <p:tag name="MH_LIBRARY" val="GRAPHIC"/>
  <p:tag name="MH_TYPE" val="Other"/>
  <p:tag name="MH_ORDER" val="6"/>
</p:tagLst>
</file>

<file path=ppt/tags/tag46.xml><?xml version="1.0" encoding="utf-8"?>
<p:tagLst xmlns:p="http://schemas.openxmlformats.org/presentationml/2006/main">
  <p:tag name="MH" val="20170730141007"/>
  <p:tag name="MH_LIBRARY" val="GRAPHIC"/>
  <p:tag name="MH_TYPE" val="Other"/>
  <p:tag name="MH_ORDER" val="7"/>
</p:tagLst>
</file>

<file path=ppt/tags/tag47.xml><?xml version="1.0" encoding="utf-8"?>
<p:tagLst xmlns:p="http://schemas.openxmlformats.org/presentationml/2006/main">
  <p:tag name="MH" val="20170730141007"/>
  <p:tag name="MH_LIBRARY" val="GRAPHIC"/>
  <p:tag name="MH_TYPE" val="Other"/>
  <p:tag name="MH_ORDER" val="8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10735</Words>
  <Application>WPS 演示</Application>
  <PresentationFormat>自定义</PresentationFormat>
  <Paragraphs>1284</Paragraphs>
  <Slides>83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83</vt:i4>
      </vt:variant>
    </vt:vector>
  </HeadingPairs>
  <TitlesOfParts>
    <vt:vector size="99" baseType="lpstr">
      <vt:lpstr>Arial</vt:lpstr>
      <vt:lpstr>宋体</vt:lpstr>
      <vt:lpstr>Wingdings</vt:lpstr>
      <vt:lpstr>微软雅黑</vt:lpstr>
      <vt:lpstr>幼圆</vt:lpstr>
      <vt:lpstr>仿宋_GB2312</vt:lpstr>
      <vt:lpstr>Lato Black</vt:lpstr>
      <vt:lpstr>Segoe Print</vt:lpstr>
      <vt:lpstr>Arial</vt:lpstr>
      <vt:lpstr>Arial Unicode MS</vt:lpstr>
      <vt:lpstr>Calibri</vt:lpstr>
      <vt:lpstr>Arial Narrow</vt:lpstr>
      <vt:lpstr>Tempus Sans ITC</vt:lpstr>
      <vt:lpstr>仿宋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</dc:title>
  <dc:creator>12sc.taobao.com</dc:creator>
  <cp:lastModifiedBy>86180</cp:lastModifiedBy>
  <cp:revision>233</cp:revision>
  <dcterms:created xsi:type="dcterms:W3CDTF">2015-02-02T06:52:00Z</dcterms:created>
  <dcterms:modified xsi:type="dcterms:W3CDTF">2022-01-14T13:37:40Z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2052-11.1.0.9192</vt:lpwstr>
  </property>
  <property fmtid="{D5CDD505-2E9C-101B-9397-08002B2CF9AE}" pid="3" name="ICV">
    <vt:lpwstr>B8D9970C38894E6D86AA3F6845C449E5</vt:lpwstr>
  </property>
</Properties>
</file>