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2"/>
  </p:sldMasterIdLst>
  <p:notesMasterIdLst>
    <p:notesMasterId r:id="rId48"/>
  </p:notesMasterIdLst>
  <p:sldIdLst>
    <p:sldId id="334" r:id="rId3"/>
    <p:sldId id="336" r:id="rId4"/>
    <p:sldId id="338" r:id="rId5"/>
    <p:sldId id="339" r:id="rId6"/>
    <p:sldId id="258" r:id="rId7"/>
    <p:sldId id="272" r:id="rId8"/>
    <p:sldId id="342" r:id="rId9"/>
    <p:sldId id="341" r:id="rId10"/>
    <p:sldId id="463" r:id="rId11"/>
    <p:sldId id="378" r:id="rId12"/>
    <p:sldId id="379" r:id="rId13"/>
    <p:sldId id="273" r:id="rId14"/>
    <p:sldId id="380" r:id="rId15"/>
    <p:sldId id="465" r:id="rId16"/>
    <p:sldId id="274" r:id="rId17"/>
    <p:sldId id="381" r:id="rId18"/>
    <p:sldId id="275" r:id="rId19"/>
    <p:sldId id="382" r:id="rId20"/>
    <p:sldId id="430" r:id="rId21"/>
    <p:sldId id="431" r:id="rId22"/>
    <p:sldId id="432" r:id="rId23"/>
    <p:sldId id="433" r:id="rId24"/>
    <p:sldId id="437" r:id="rId25"/>
    <p:sldId id="438" r:id="rId26"/>
    <p:sldId id="440" r:id="rId27"/>
    <p:sldId id="441" r:id="rId28"/>
    <p:sldId id="442" r:id="rId29"/>
    <p:sldId id="443" r:id="rId30"/>
    <p:sldId id="453" r:id="rId31"/>
    <p:sldId id="447" r:id="rId32"/>
    <p:sldId id="448" r:id="rId33"/>
    <p:sldId id="449" r:id="rId34"/>
    <p:sldId id="450" r:id="rId35"/>
    <p:sldId id="467" r:id="rId36"/>
    <p:sldId id="451" r:id="rId37"/>
    <p:sldId id="470" r:id="rId38"/>
    <p:sldId id="452" r:id="rId39"/>
    <p:sldId id="471" r:id="rId40"/>
    <p:sldId id="472" r:id="rId41"/>
    <p:sldId id="473" r:id="rId42"/>
    <p:sldId id="474" r:id="rId43"/>
    <p:sldId id="475" r:id="rId44"/>
    <p:sldId id="454" r:id="rId45"/>
    <p:sldId id="455" r:id="rId46"/>
    <p:sldId id="295" r:id="rId47"/>
  </p:sldIdLst>
  <p:sldSz cx="12198350" cy="6859588"/>
  <p:notesSz cx="6858000" cy="9144000"/>
  <p:defaultTextStyle>
    <a:defPPr>
      <a:defRPr lang="zh-CN"/>
    </a:defPPr>
    <a:lvl1pPr marL="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EFF"/>
    <a:srgbClr val="FFFF00"/>
    <a:srgbClr val="FFFFFF"/>
    <a:srgbClr val="007FB2"/>
    <a:srgbClr val="0095CC"/>
    <a:srgbClr val="EEB93A"/>
    <a:srgbClr val="FC3F2C"/>
    <a:srgbClr val="104183"/>
    <a:srgbClr val="4A9E83"/>
    <a:srgbClr val="59B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3" autoAdjust="0"/>
    <p:restoredTop sz="60444" autoAdjust="0"/>
  </p:normalViewPr>
  <p:slideViewPr>
    <p:cSldViewPr>
      <p:cViewPr>
        <p:scale>
          <a:sx n="66" d="100"/>
          <a:sy n="66" d="100"/>
        </p:scale>
        <p:origin x="-1051" y="456"/>
      </p:cViewPr>
      <p:guideLst>
        <p:guide orient="horz" pos="2059"/>
        <p:guide pos="39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A9A04-298B-4049-8C60-C9149E2C1FBF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749DE-0A4A-4294-B127-30FDF2A88C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7D548EC-D78C-4E2B-8163-69B06428AC45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  <a:t>45</a:t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 userDrawn="1"/>
        </p:nvSpPr>
        <p:spPr>
          <a:xfrm>
            <a:off x="9225915" y="47815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67.xml"/><Relationship Id="rId39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7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0.xml"/><Relationship Id="rId41" Type="http://schemas.openxmlformats.org/officeDocument/2006/relationships/slideLayout" Target="../slideLayouts/slideLayout82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65.xml"/><Relationship Id="rId32" Type="http://schemas.openxmlformats.org/officeDocument/2006/relationships/slideLayout" Target="../slideLayouts/slideLayout73.xml"/><Relationship Id="rId37" Type="http://schemas.openxmlformats.org/officeDocument/2006/relationships/slideLayout" Target="../slideLayouts/slideLayout78.xml"/><Relationship Id="rId40" Type="http://schemas.openxmlformats.org/officeDocument/2006/relationships/slideLayout" Target="../slideLayouts/slideLayout81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36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slideLayout" Target="../slideLayouts/slideLayout72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30" Type="http://schemas.openxmlformats.org/officeDocument/2006/relationships/slideLayout" Target="../slideLayouts/slideLayout71.xml"/><Relationship Id="rId35" Type="http://schemas.openxmlformats.org/officeDocument/2006/relationships/slideLayout" Target="../slideLayouts/slideLayout76.xml"/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66.xml"/><Relationship Id="rId33" Type="http://schemas.openxmlformats.org/officeDocument/2006/relationships/slideLayout" Target="../slideLayouts/slideLayout74.xml"/><Relationship Id="rId38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3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hyperlink" Target="http://baike.baidu.com/view/5030.ht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6" Type="http://schemas.openxmlformats.org/officeDocument/2006/relationships/hyperlink" Target="http://baike.baidu.com/view/1360.htm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1" y="1803372"/>
            <a:ext cx="12194258" cy="300017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400" dirty="0">
              <a:latin typeface="幼圆" panose="02010509060101010101" charset="-122"/>
              <a:ea typeface="幼圆" panose="02010509060101010101" charset="-122"/>
              <a:cs typeface="+mn-ea"/>
              <a:sym typeface="+mn-lt"/>
            </a:endParaRPr>
          </a:p>
        </p:txBody>
      </p:sp>
      <p:sp>
        <p:nvSpPr>
          <p:cNvPr id="32" name="three-books_73757"/>
          <p:cNvSpPr>
            <a:spLocks noChangeAspect="1"/>
          </p:cNvSpPr>
          <p:nvPr/>
        </p:nvSpPr>
        <p:spPr bwMode="auto">
          <a:xfrm>
            <a:off x="328497" y="209589"/>
            <a:ext cx="531593" cy="414097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</p:sp>
      <p:pic>
        <p:nvPicPr>
          <p:cNvPr id="2" name="图片 1" descr="理工社logo矢量图-横排蓝色_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19150" y="2358192"/>
            <a:ext cx="3371204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481C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模块一  家庭办公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9623" y="3046672"/>
            <a:ext cx="512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 多设备互联</a:t>
            </a:r>
          </a:p>
        </p:txBody>
      </p:sp>
      <p:pic>
        <p:nvPicPr>
          <p:cNvPr id="3" name="图片 2" descr="C:\Users\pjale\Desktop\办公设备图片\src=http___www.12sucai.com_wp-content_uploads_2020_02_1582693303-f144bd2c099429e.jpg&amp;refer=http___www.12sucai.pngsrc=http___www.12sucai.com_wp-content_uploads_2020_02_1582693303-f144bd2c099429e.jpg&amp;refer=http___www.12sucai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210" y="1043498"/>
            <a:ext cx="5641114" cy="3760531"/>
          </a:xfrm>
          <a:prstGeom prst="rect">
            <a:avLst/>
          </a:prstGeo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6009640" y="4005580"/>
            <a:ext cx="790448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r>
              <a:rPr lang="en-US" alt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任务四</a:t>
            </a:r>
            <a:r>
              <a:rPr 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r>
              <a:rPr 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1200" dirty="0">
              <a:latin typeface="幼圆" panose="02010509060101010101" charset="-122"/>
              <a:ea typeface="幼圆" panose="02010509060101010101" charset="-122"/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●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任务二</a:t>
            </a:r>
            <a:r>
              <a:rPr 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建立移动热点</a:t>
            </a:r>
            <a:r>
              <a:rPr lang="en-US" alt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●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任务三</a:t>
            </a:r>
            <a:r>
              <a:rPr 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1200" spc="-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>
            <a:off x="6099451" y="3933582"/>
            <a:ext cx="4932000" cy="0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39D8FF9C-6F49-4A18-9EC7-DD535E0E80A6}"/>
              </a:ext>
            </a:extLst>
          </p:cNvPr>
          <p:cNvSpPr txBox="1"/>
          <p:nvPr/>
        </p:nvSpPr>
        <p:spPr>
          <a:xfrm>
            <a:off x="844212" y="205778"/>
            <a:ext cx="4534883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办公设备维护与维修（第</a:t>
            </a:r>
            <a:r>
              <a:rPr lang="en-US" altLang="zh-CN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1" bldLvl="0" animBg="1"/>
      <p:bldP spid="12" grpId="0"/>
      <p:bldP spid="12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46860" y="1224280"/>
            <a:ext cx="3632835" cy="514985"/>
            <a:chOff x="2430" y="1311"/>
            <a:chExt cx="2558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189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设置无线路由器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130935" y="2133600"/>
            <a:ext cx="508000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）设置笔记本电脑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IP</a:t>
            </a:r>
            <a:r>
              <a:rPr lang="zh-CN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地址为自动获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得</a:t>
            </a:r>
            <a:r>
              <a:rPr lang="zh-CN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，如图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1.3.4</a:t>
            </a:r>
            <a:r>
              <a:rPr lang="zh-CN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en-US" alt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29" name="图片 2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8735" y="2990584"/>
            <a:ext cx="2486025" cy="2407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2735" y="405130"/>
            <a:ext cx="292925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/>
          </a:p>
        </p:txBody>
      </p:sp>
      <p:pic>
        <p:nvPicPr>
          <p:cNvPr id="230" name="图片 230"/>
          <p:cNvPicPr>
            <a:picLocks noChangeAspect="1"/>
          </p:cNvPicPr>
          <p:nvPr/>
        </p:nvPicPr>
        <p:blipFill>
          <a:blip r:embed="rId4"/>
          <a:srcRect l="-1" r="1918"/>
          <a:stretch>
            <a:fillRect/>
          </a:stretch>
        </p:blipFill>
        <p:spPr>
          <a:xfrm>
            <a:off x="2282751" y="3235226"/>
            <a:ext cx="2606040" cy="19215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1" name="文本框 100"/>
          <p:cNvSpPr txBox="1"/>
          <p:nvPr/>
        </p:nvSpPr>
        <p:spPr>
          <a:xfrm>
            <a:off x="984885" y="2184400"/>
            <a:ext cx="83019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）查看无线路由器的底部，记下无线路由器的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互联网协议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1200" dirty="0">
                <a:latin typeface="Times New Roman" panose="02020603050405020304" charset="0"/>
                <a:ea typeface="宋体" panose="02010600030101010101" pitchFamily="2" charset="-122"/>
              </a:rPr>
              <a:t>Internet Protocol, IP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）地址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，如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192.168.1.1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，在笔记本电脑的浏览器中输入路由器的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IP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地址，在弹出的登录界面中输入用户名和密码，初次</a:t>
            </a:r>
            <a:r>
              <a:rPr lang="zh-CN" sz="1200" b="0" dirty="0">
                <a:ea typeface="宋体" panose="02010600030101010101" pitchFamily="2" charset="-122"/>
              </a:rPr>
              <a:t>用户名和密码一般均为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admin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1200" b="0" dirty="0">
                <a:ea typeface="宋体" panose="02010600030101010101" pitchFamily="2" charset="-122"/>
              </a:rPr>
              <a:t>具体可查看说明书，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如图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1.3.5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364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2645" y="1773555"/>
            <a:ext cx="65519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）完成</a:t>
            </a:r>
            <a:r>
              <a:rPr lang="zh-CN" sz="1200" b="0" dirty="0">
                <a:ea typeface="宋体" panose="02010600030101010101" pitchFamily="2" charset="-122"/>
              </a:rPr>
              <a:t>登陆后即可进入到后台管理界面，</a:t>
            </a:r>
            <a:r>
              <a:rPr lang="zh-CN" altLang="en-US" sz="1200" b="0" dirty="0">
                <a:ea typeface="宋体" panose="02010600030101010101" pitchFamily="2" charset="-122"/>
              </a:rPr>
              <a:t>设置上网方式。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若无线路由器</a:t>
            </a:r>
            <a:r>
              <a:rPr lang="zh-CN" sz="1200" b="0" dirty="0">
                <a:ea typeface="宋体" panose="02010600030101010101" pitchFamily="2" charset="-122"/>
              </a:rPr>
              <a:t>连接的是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ADSL Modem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1200" b="0" dirty="0">
                <a:ea typeface="宋体" panose="02010600030101010101" pitchFamily="2" charset="-122"/>
              </a:rPr>
              <a:t>需要</a:t>
            </a:r>
            <a:r>
              <a:rPr lang="zh-CN" altLang="en-US" sz="1200" b="0" dirty="0">
                <a:ea typeface="宋体" panose="02010600030101010101" pitchFamily="2" charset="-122"/>
              </a:rPr>
              <a:t>设置为</a:t>
            </a:r>
            <a:r>
              <a:rPr lang="zh-CN" sz="1200" b="0" dirty="0">
                <a:ea typeface="宋体" panose="02010600030101010101" pitchFamily="2" charset="-122"/>
              </a:rPr>
              <a:t>拨号方式，同时输入上网帐号和密码，稍后提示连接成功，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如图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1.3.6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231" name="图片 2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1025" y="3213418"/>
            <a:ext cx="5274310" cy="29356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2645" y="1629727"/>
            <a:ext cx="5080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进入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下一</a:t>
            </a:r>
            <a:r>
              <a:rPr lang="zh-CN" sz="1200" b="0" dirty="0">
                <a:ea typeface="宋体" panose="02010600030101010101" pitchFamily="2" charset="-122"/>
              </a:rPr>
              <a:t>步后，输入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服务集标识符（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Service Set Identifier, SSID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名称</a:t>
            </a:r>
            <a:r>
              <a:rPr lang="zh-CN" sz="1200" b="0" dirty="0">
                <a:ea typeface="宋体" panose="02010600030101010101" pitchFamily="2" charset="-122"/>
              </a:rPr>
              <a:t>，即无线热点的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名称和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密码</a:t>
            </a:r>
            <a:r>
              <a:rPr lang="zh-CN" sz="1200" b="0" dirty="0">
                <a:ea typeface="宋体" panose="02010600030101010101" pitchFamily="2" charset="-122"/>
              </a:rPr>
              <a:t>，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保存后</a:t>
            </a:r>
            <a:r>
              <a:rPr lang="zh-CN" sz="1200" b="0" dirty="0">
                <a:ea typeface="宋体" panose="02010600030101010101" pitchFamily="2" charset="-122"/>
              </a:rPr>
              <a:t>无线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路由器会</a:t>
            </a:r>
            <a:r>
              <a:rPr lang="zh-CN" sz="1200" b="0" dirty="0">
                <a:ea typeface="宋体" panose="02010600030101010101" pitchFamily="2" charset="-122"/>
              </a:rPr>
              <a:t>自动重新启动，如图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1.3.7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232" name="图片 2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735" y="2853690"/>
            <a:ext cx="3581400" cy="18338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46860" y="1224280"/>
            <a:ext cx="3632835" cy="514985"/>
            <a:chOff x="2430" y="1311"/>
            <a:chExt cx="2558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189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连接</a:t>
              </a:r>
              <a:r>
                <a:rPr lang="en-US" altLang="zh-CN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WLAN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网络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8679" y="2781617"/>
            <a:ext cx="6192743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使用</a:t>
            </a:r>
            <a:r>
              <a:rPr lang="zh-CN" sz="1200" b="0" dirty="0">
                <a:ea typeface="宋体" panose="02010600030101010101" pitchFamily="2" charset="-122"/>
              </a:rPr>
              <a:t>智能手机或笔记本电脑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搜索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ea typeface="宋体" panose="02010600030101010101" pitchFamily="2" charset="-122"/>
              </a:rPr>
              <a:t>，</a:t>
            </a:r>
            <a:r>
              <a:rPr lang="zh-CN" altLang="en-US" sz="1200" b="0" dirty="0">
                <a:ea typeface="宋体" panose="02010600030101010101" pitchFamily="2" charset="-122"/>
              </a:rPr>
              <a:t>连接该</a:t>
            </a:r>
            <a:r>
              <a:rPr lang="en-US" altLang="zh-CN" sz="1200" b="0" dirty="0">
                <a:ea typeface="宋体" panose="02010600030101010101" pitchFamily="2" charset="-122"/>
              </a:rPr>
              <a:t>WLAN</a:t>
            </a:r>
            <a:r>
              <a:rPr lang="zh-CN" altLang="en-US" sz="1200" b="0" dirty="0">
                <a:ea typeface="宋体" panose="02010600030101010101" pitchFamily="2" charset="-122"/>
              </a:rPr>
              <a:t>，</a:t>
            </a:r>
            <a:r>
              <a:rPr lang="zh-CN" sz="1200" b="0" dirty="0">
                <a:ea typeface="宋体" panose="02010600030101010101" pitchFamily="2" charset="-122"/>
              </a:rPr>
              <a:t>并输入密码，连接成功。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8948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1．任务说明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106045" y="1082040"/>
            <a:ext cx="4607560" cy="64325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拓展任务：手机</a:t>
            </a: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WLAN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信号桥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79755" y="2520950"/>
            <a:ext cx="7111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李明手机升级后发现了一个新功能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信号桥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”，手机可以将正在使用的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网络共享给其他设备，让手机变成无线路由器的中继设备，扩大无线路由器的信号覆盖范围。规划拓扑如图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1.3.8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11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755" y="3285490"/>
            <a:ext cx="5274310" cy="2284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2915" y="50857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接入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WLAN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51025" y="50857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WLAN</a:t>
            </a:r>
            <a:r>
              <a:rPr lang="zh-CN" sz="1050" b="0">
                <a:ea typeface="宋体" panose="02010600030101010101" pitchFamily="2" charset="-122"/>
              </a:rPr>
              <a:t>信号桥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23005" y="422148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测试计算机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51025" y="328549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增大覆盖范围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7678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698500" y="1269365"/>
            <a:ext cx="4798060" cy="452120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拓展任务：手机</a:t>
            </a:r>
            <a:r>
              <a:rPr lang="en-US" altLang="zh-CN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WLAN</a:t>
            </a: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信号桥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26745" y="3199765"/>
            <a:ext cx="620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）手机接入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，依次选择手机中的【设置】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【移动网络】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【移动网络共享】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信号桥】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选项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770890" y="2709545"/>
            <a:ext cx="562673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李明在自己的华为手机上进行了设置，并用笔记本计算机进行了接入测试。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6745" y="4221480"/>
            <a:ext cx="653732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）开启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信号桥，如图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1.3.9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所示，然后设置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名称、密码。</a:t>
            </a:r>
            <a:endParaRPr lang="zh-CN" altLang="en-US"/>
          </a:p>
        </p:txBody>
      </p:sp>
      <p:pic>
        <p:nvPicPr>
          <p:cNvPr id="18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165" y="2421255"/>
            <a:ext cx="1644015" cy="328803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1468590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66700" y="126936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【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拓展延伸</a:t>
            </a:r>
            <a:r>
              <a:rPr lang="zh-CN" sz="1050" b="0">
                <a:ea typeface="宋体" panose="02010600030101010101" pitchFamily="2" charset="-122"/>
              </a:rPr>
              <a:t>】无线网络维护技巧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0845" y="2061210"/>
            <a:ext cx="75882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9105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en-US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网络安全</a:t>
            </a:r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459105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网络有一个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默认的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或网络名，在进行无线网络设置时应该立即更改这个名字，用文字和数字符号来表示。如果企业或单位具有网络管理能力，应该定期更改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。最好取消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自动播放功能，这样就能有效避免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对无线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网络的非法攻击。</a:t>
            </a:r>
          </a:p>
          <a:p>
            <a:pPr indent="459105"/>
            <a:endParaRPr lang="en-US" sz="1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459105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．无线路由器日常维护</a:t>
            </a:r>
            <a:endParaRPr 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459105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）及时关闭。家用无线路由器由于使用的时间特点，建议在不用的时间将电源关闭，可以有效延长路由器的使用寿命。</a:t>
            </a:r>
          </a:p>
          <a:p>
            <a:pPr indent="459105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）安全使用。不能将无线路由器置于灰尘较大的环境，不能在无线路由器附近摆放液体，一旦液体溅入路由器内可能导致无法正常工作。</a:t>
            </a:r>
            <a:endParaRPr lang="en-US" sz="1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459105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．无线路由器常见故障处理</a:t>
            </a:r>
          </a:p>
          <a:p>
            <a:pPr indent="459105"/>
            <a:endParaRPr 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459105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）忘记密码，按下复位键，重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新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启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动无线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路由器。</a:t>
            </a:r>
          </a:p>
          <a:p>
            <a:pPr indent="459105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）网速变慢，重新启动无线路由器。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087495" y="1917700"/>
            <a:ext cx="4438015" cy="1688080"/>
            <a:chOff x="6437" y="3020"/>
            <a:chExt cx="6012" cy="3022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6012" cy="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建立移动热点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265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建立移动热点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82600" y="1341120"/>
            <a:ext cx="753364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【任务说明</a:t>
            </a:r>
            <a:r>
              <a:rPr lang="zh-CN" sz="1200" b="1" dirty="0">
                <a:ea typeface="宋体" panose="02010600030101010101" pitchFamily="2" charset="-122"/>
              </a:rPr>
              <a:t>】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安装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 10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的计算机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连接网络后，可以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创建移动热点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智能手机、平板电脑等设备</a:t>
            </a:r>
            <a:r>
              <a:rPr lang="zh-CN" altLang="en-US" sz="1200" b="0" dirty="0">
                <a:solidFill>
                  <a:srgbClr val="FF0000"/>
                </a:solidFill>
                <a:ea typeface="宋体" panose="02010600030101010101" pitchFamily="2" charset="-122"/>
              </a:rPr>
              <a:t>可以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通过该移动热点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接入网络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学生通过本任务学会使用安装</a:t>
            </a:r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 10 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的笔记本电脑创建移动热点的方法。设备连接示意图如图</a:t>
            </a:r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1.3.10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en-US" alt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33" name="图片 2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563" y="2709228"/>
            <a:ext cx="4335145" cy="15195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6700" y="378904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接入网络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82825" y="285369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移动热点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90570" y="472440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1.3.10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050" b="0">
                <a:ea typeface="宋体" panose="02010600030101010101" pitchFamily="2" charset="-122"/>
              </a:rPr>
              <a:t>设备连接示意图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5220" cy="583565"/>
            <a:chOff x="576" y="935"/>
            <a:chExt cx="3772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0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项目任务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153025" y="1946910"/>
            <a:ext cx="4814570" cy="610870"/>
            <a:chOff x="4810542" y="2448339"/>
            <a:chExt cx="4883423" cy="530087"/>
          </a:xfrm>
        </p:grpSpPr>
        <p:sp>
          <p:nvSpPr>
            <p:cNvPr id="4" name="矩形 3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  <a:hlinkClick r:id="rId3" action="ppaction://hlinksldjump"/>
                </a:rPr>
                <a:t>创建无线局域网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" name="五边形 10"/>
            <p:cNvSpPr/>
            <p:nvPr/>
          </p:nvSpPr>
          <p:spPr>
            <a:xfrm>
              <a:off x="4810542" y="2448339"/>
              <a:ext cx="1497493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任务一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55565" y="2879725"/>
            <a:ext cx="4812030" cy="594360"/>
            <a:chOff x="4823794" y="2448339"/>
            <a:chExt cx="4726026" cy="530087"/>
          </a:xfrm>
        </p:grpSpPr>
        <p:sp>
          <p:nvSpPr>
            <p:cNvPr id="13" name="矩形 12"/>
            <p:cNvSpPr/>
            <p:nvPr/>
          </p:nvSpPr>
          <p:spPr>
            <a:xfrm>
              <a:off x="5912099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4" action="ppaction://hlinksldjump"/>
                </a:rPr>
                <a:t>建立移动热点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任务二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66360" y="3795395"/>
            <a:ext cx="4800600" cy="503555"/>
            <a:chOff x="4823794" y="2448339"/>
            <a:chExt cx="4870171" cy="530087"/>
          </a:xfrm>
        </p:grpSpPr>
        <p:sp>
          <p:nvSpPr>
            <p:cNvPr id="16" name="矩形 15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5" action="ppaction://hlinksldjump"/>
                </a:rPr>
                <a:t>控制远程计算机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五边形 16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任务三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2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D72BCB8-92FF-483E-9A1A-B570E8336C34}"/>
              </a:ext>
            </a:extLst>
          </p:cNvPr>
          <p:cNvGrpSpPr/>
          <p:nvPr/>
        </p:nvGrpSpPr>
        <p:grpSpPr>
          <a:xfrm>
            <a:off x="5152121" y="4581448"/>
            <a:ext cx="4800600" cy="503555"/>
            <a:chOff x="4823794" y="2448339"/>
            <a:chExt cx="4870171" cy="53008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062B24A-82FC-4666-8644-73E084FB5709}"/>
                </a:ext>
              </a:extLst>
            </p:cNvPr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@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五边形 16">
              <a:extLst>
                <a:ext uri="{FF2B5EF4-FFF2-40B4-BE49-F238E27FC236}">
                  <a16:creationId xmlns:a16="http://schemas.microsoft.com/office/drawing/2014/main" id="{2A605226-606E-4C3E-91BF-DCB9C24EDA02}"/>
                </a:ext>
              </a:extLst>
            </p:cNvPr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任务四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48DCD14-F098-4419-ADAC-EFB46F6E9862}"/>
              </a:ext>
            </a:extLst>
          </p:cNvPr>
          <p:cNvSpPr txBox="1"/>
          <p:nvPr/>
        </p:nvSpPr>
        <p:spPr>
          <a:xfrm>
            <a:off x="5109914" y="4635641"/>
            <a:ext cx="609985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u="sng" dirty="0">
                <a:solidFill>
                  <a:srgbClr val="0E0E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连接智能家居设备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87045" y="1412875"/>
            <a:ext cx="6846570" cy="1360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【任务</a:t>
            </a:r>
            <a:r>
              <a:rPr lang="zh-CN" sz="1200" b="1" dirty="0">
                <a:ea typeface="宋体" panose="02010600030101010101" pitchFamily="2" charset="-122"/>
              </a:rPr>
              <a:t>准备】</a:t>
            </a:r>
            <a:endParaRPr lang="en-US" sz="1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认识移动热点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移动热点就是将笔记本电脑、智能手机等设备的网络，通过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的方式共享给其他设备使用，此时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笔记本电脑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、智能手机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就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相当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于一个无线路由器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en-US" sz="1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设备准备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根据任务说明中的示意图，需要的设备清单如表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sz="1050" b="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1050" b="0" dirty="0">
                <a:solidFill>
                  <a:srgbClr val="FF0000"/>
                </a:solidFill>
                <a:ea typeface="宋体" panose="02010600030101010101" pitchFamily="2" charset="-122"/>
              </a:rPr>
              <a:t>表</a:t>
            </a:r>
            <a:r>
              <a:rPr lang="zh-CN" sz="1050" b="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1.3.4 任务所需设备清单</a:t>
            </a:r>
            <a:endParaRPr lang="zh-CN" altLang="en-US" dirty="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8630561"/>
              </p:ext>
            </p:extLst>
          </p:nvPr>
        </p:nvGraphicFramePr>
        <p:xfrm>
          <a:off x="914400" y="3069590"/>
          <a:ext cx="9552305" cy="2576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8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3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5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图片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06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1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笔记本电脑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笔记本电脑，</a:t>
                      </a: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或带无线网卡的台式计算机，安装了Win</a:t>
                      </a:r>
                      <a:r>
                        <a:rPr lang="en-US" altLang="zh-CN" sz="1200" b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dows</a:t>
                      </a: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10</a:t>
                      </a:r>
                      <a:r>
                        <a:rPr lang="en-US" sz="1200" b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</a:t>
                      </a:r>
                      <a:endParaRPr lang="en-US" altLang="en-US" sz="1200" b="0" dirty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06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2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智能手机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 dirty="0" err="1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普通智能手机，测试</a:t>
                      </a:r>
                      <a:r>
                        <a:rPr lang="en-US" sz="1200" b="0" dirty="0" err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移动热点</a:t>
                      </a:r>
                      <a:endParaRPr lang="en-US" altLang="en-US" sz="1200" b="0" dirty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4586605" y="3688715"/>
            <a:ext cx="819785" cy="466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4730750" y="4619625"/>
            <a:ext cx="507365" cy="71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2170"/>
              <a:chOff x="-34" y="-42"/>
              <a:chExt cx="19244" cy="217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1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98500" y="1269365"/>
            <a:ext cx="7677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【任务实施</a:t>
            </a:r>
            <a:r>
              <a:rPr lang="zh-CN" sz="1200" b="1" dirty="0">
                <a:ea typeface="宋体" panose="02010600030101010101" pitchFamily="2" charset="-122"/>
              </a:rPr>
              <a:t>】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本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任务需要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步完成，分别是功能设置、接入移动热点。</a:t>
            </a:r>
            <a:endParaRPr lang="en-US" sz="12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功能设置</a:t>
            </a:r>
            <a:endParaRPr 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将笔记本电脑接入网络，有线、无线方式均可。</a:t>
            </a:r>
            <a:endParaRPr 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依次选择【开始】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【设置】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【网络和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Internet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【移动热点】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选项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，然后单击【共享我的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以下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Internet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连接】下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拉按钮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在下拉列表中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选择要共享的网络，如图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1.3.11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14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2566035"/>
            <a:ext cx="4728210" cy="3590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文本框 19"/>
          <p:cNvSpPr txBox="1"/>
          <p:nvPr/>
        </p:nvSpPr>
        <p:spPr>
          <a:xfrm>
            <a:off x="3362960" y="630999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1.3.11选择共享的的网络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98500" y="1269365"/>
            <a:ext cx="7128867" cy="6696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）单击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【编辑】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按钮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，在弹出的窗口中编辑网络信息，设置网络名称及网络密码，最后保存，如图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1-3-12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en-US" alt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）单击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与其他设备共享我的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Internet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连接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】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开关按钮，打开移动热点，如图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1.3.13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2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690" y="1978978"/>
            <a:ext cx="2446020" cy="28543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0" name="图片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325" y="3817620"/>
            <a:ext cx="1917700" cy="1016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534795" y="50857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1.3.12</a:t>
            </a:r>
            <a:r>
              <a:rPr lang="zh-CN" sz="1050" b="0">
                <a:ea typeface="宋体" panose="02010600030101010101" pitchFamily="2" charset="-122"/>
              </a:rPr>
              <a:t>编辑网络信息 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              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14850" y="50857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1066800"/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 1.3.13</a:t>
            </a:r>
            <a:r>
              <a:rPr lang="zh-CN" sz="1050" b="0">
                <a:ea typeface="宋体" panose="02010600030101010101" pitchFamily="2" charset="-122"/>
              </a:rPr>
              <a:t>打开移动热点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4400" y="5805805"/>
            <a:ext cx="8099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接入移动热点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在智能手机或其他设备上的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设置中查找并选择上一步设置的网络名称及网络密码，然后进行连接。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2170"/>
              <a:chOff x="-34" y="-42"/>
              <a:chExt cx="19244" cy="217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1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52978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【任务拓展】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创建手机WLAN热点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8023225" cy="1007110"/>
            <a:chOff x="1008" y="3812"/>
            <a:chExt cx="12635" cy="1586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3081" cy="63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1. </a:t>
              </a:r>
              <a:r>
                <a:rPr lang="zh-CN" altLang="en-US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2635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4400" y="2566035"/>
            <a:ext cx="7901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任务说明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周末李明邀请几个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同学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到家中聚会，家里无线路由器突然故障，正好刚买的智能手机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获赠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了大量流量，于是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他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将手机设置为移动热点，供大家上网使用。本任务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设备连接示意图如图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1.3.14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253" name="图片 2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070" y="3357880"/>
            <a:ext cx="3778250" cy="2682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66925" y="558990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发送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WLAN</a:t>
            </a:r>
            <a:r>
              <a:rPr lang="zh-CN" sz="1050" b="0">
                <a:ea typeface="宋体" panose="02010600030101010101" pitchFamily="2" charset="-122"/>
              </a:rPr>
              <a:t>热点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信号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54580" y="46539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接收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WLAN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信号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46835" y="623824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图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1.3.14 连接示意图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2170"/>
              <a:chOff x="-34" y="-42"/>
              <a:chExt cx="19244" cy="217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894" cy="1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93" name="组合 92"/>
          <p:cNvGrpSpPr/>
          <p:nvPr/>
        </p:nvGrpSpPr>
        <p:grpSpPr>
          <a:xfrm>
            <a:off x="410845" y="1269365"/>
            <a:ext cx="8023225" cy="1007110"/>
            <a:chOff x="1008" y="3812"/>
            <a:chExt cx="12635" cy="1586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841" cy="701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</a:t>
              </a:r>
              <a:r>
                <a:rPr lang="zh-CN" altLang="en-US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操作提示</a:t>
              </a:r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2635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40080" y="2112645"/>
            <a:ext cx="9001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手机开启移动数据，依次选择手机中的【设置】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【移动网络】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【移动网络共享】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【便携式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热点】，然后点击开启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开关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按钮，如图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1-3-15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51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45" y="2637790"/>
            <a:ext cx="1322705" cy="26454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842645" y="537400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1.3.15</a:t>
            </a:r>
            <a:r>
              <a:rPr lang="zh-CN" sz="1050" b="0">
                <a:ea typeface="宋体" panose="02010600030101010101" pitchFamily="2" charset="-122"/>
              </a:rPr>
              <a:t>开启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WLAN</a:t>
            </a:r>
            <a:r>
              <a:rPr lang="zh-CN" sz="1050" b="0">
                <a:ea typeface="宋体" panose="02010600030101010101" pitchFamily="2" charset="-122"/>
              </a:rPr>
              <a:t>热点</a:t>
            </a:r>
            <a:endParaRPr lang="zh-CN" altLang="en-US"/>
          </a:p>
        </p:txBody>
      </p:sp>
      <p:pic>
        <p:nvPicPr>
          <p:cNvPr id="59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755" y="2662555"/>
            <a:ext cx="1355725" cy="2711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矩形 95"/>
          <p:cNvSpPr/>
          <p:nvPr/>
        </p:nvSpPr>
        <p:spPr>
          <a:xfrm>
            <a:off x="4083050" y="2971165"/>
            <a:ext cx="1206500" cy="3397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矩形 95"/>
          <p:cNvSpPr/>
          <p:nvPr/>
        </p:nvSpPr>
        <p:spPr>
          <a:xfrm>
            <a:off x="4083050" y="3502025"/>
            <a:ext cx="1206500" cy="3397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" name="矩形 61"/>
          <p:cNvSpPr/>
          <p:nvPr/>
        </p:nvSpPr>
        <p:spPr>
          <a:xfrm>
            <a:off x="916940" y="2926080"/>
            <a:ext cx="1235710" cy="21399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矩形 61"/>
          <p:cNvSpPr/>
          <p:nvPr/>
        </p:nvSpPr>
        <p:spPr>
          <a:xfrm>
            <a:off x="914400" y="3264535"/>
            <a:ext cx="1289685" cy="2501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文本框 28"/>
          <p:cNvSpPr txBox="1"/>
          <p:nvPr/>
        </p:nvSpPr>
        <p:spPr>
          <a:xfrm>
            <a:off x="3867150" y="537400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1.3.16</a:t>
            </a:r>
            <a:r>
              <a:rPr lang="zh-CN" sz="1050" b="0">
                <a:ea typeface="宋体" panose="02010600030101010101" pitchFamily="2" charset="-122"/>
              </a:rPr>
              <a:t>设置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WLAN</a:t>
            </a:r>
            <a:r>
              <a:rPr lang="zh-CN" sz="1050" b="0">
                <a:ea typeface="宋体" panose="02010600030101010101" pitchFamily="2" charset="-122"/>
              </a:rPr>
              <a:t>热点账号密码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26745" y="5760085"/>
            <a:ext cx="79438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1200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点击【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配置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】</a:t>
            </a:r>
            <a:r>
              <a:rPr lang="zh-CN" altLang="en-US" sz="1200" b="0" dirty="0">
                <a:solidFill>
                  <a:srgbClr val="FF0000"/>
                </a:solidFill>
                <a:ea typeface="宋体" panose="02010600030101010101" pitchFamily="2" charset="-122"/>
              </a:rPr>
              <a:t>项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105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在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配置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altLang="en-US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】</a:t>
            </a:r>
            <a:r>
              <a:rPr lang="zh-CN" altLang="en-US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界面中按需设置网络名称（即</a:t>
            </a:r>
            <a:r>
              <a:rPr lang="en-US" altLang="zh-CN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altLang="en-US" sz="105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）和密码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1.3.16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</a:t>
            </a:r>
            <a:r>
              <a:rPr lang="zh-CN" sz="1200" b="0" dirty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）测试设备使用上一步设置的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、密码，接入手机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热点。</a:t>
            </a:r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2170"/>
              <a:chOff x="-34" y="-42"/>
              <a:chExt cx="19244" cy="217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4608" cy="1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任务二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建立移动热点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54355" y="2277745"/>
            <a:ext cx="79235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</a:t>
            </a:r>
            <a:r>
              <a:rPr lang="zh-CN" sz="1200" b="1" dirty="0">
                <a:solidFill>
                  <a:srgbClr val="FF0000"/>
                </a:solidFill>
                <a:ea typeface="宋体" panose="02010600030101010101" pitchFamily="2" charset="-122"/>
              </a:rPr>
              <a:t>拓展</a:t>
            </a:r>
            <a:r>
              <a:rPr lang="zh-CN" sz="1200" b="1" dirty="0">
                <a:solidFill>
                  <a:srgbClr val="FF0000"/>
                </a:solidFill>
                <a:latin typeface="Cambria" panose="02040503050406030204" charset="0"/>
                <a:ea typeface="宋体" panose="02010600030101010101" pitchFamily="2" charset="-122"/>
              </a:rPr>
              <a:t>延伸</a:t>
            </a:r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】</a:t>
            </a:r>
            <a:r>
              <a:rPr lang="zh-CN" sz="1200" b="1" dirty="0">
                <a:solidFill>
                  <a:srgbClr val="FF0000"/>
                </a:solidFill>
                <a:latin typeface="Cambria" panose="02040503050406030204" charset="0"/>
                <a:ea typeface="宋体" panose="02010600030101010101" pitchFamily="2" charset="-122"/>
              </a:rPr>
              <a:t>怎么安全的共享移动热点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现在越来越多地人在没有网的地方，使用移动热点将流量共享给计算机上网，但这种共享很容易被别人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“蹭网”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要想安全地共享移动热点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，可以通过设置智能手机的“便携式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”的功能来实现。</a:t>
            </a:r>
          </a:p>
          <a:p>
            <a:pPr indent="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更复杂的密码。在【配置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热点】中的密码时，密码设置为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位以上，同时采用英文大写字母、英文小写字母、数字、特殊字符混合的形式。</a:t>
            </a:r>
          </a:p>
          <a:p>
            <a:pPr indent="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限制流量。点击【便携式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【单次流量限制】中设置流量。</a:t>
            </a:r>
          </a:p>
          <a:p>
            <a:pPr indent="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限制接入设备。在【便携式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热点】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-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【已连接设备】中查看设备，如果是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未知设备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，将它加入黑名单。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589020" y="2324735"/>
            <a:ext cx="5674995" cy="1525270"/>
            <a:chOff x="4171" y="3020"/>
            <a:chExt cx="9297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4171" y="4264"/>
              <a:ext cx="9297" cy="1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控制远程计算机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360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5517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任务三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控制远程计算机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82600" y="1413510"/>
            <a:ext cx="79965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【任务说明</a:t>
            </a:r>
            <a:r>
              <a:rPr lang="zh-CN" sz="1200" b="1" dirty="0">
                <a:ea typeface="宋体" panose="02010600030101010101" pitchFamily="2" charset="-122"/>
              </a:rPr>
              <a:t>】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通过操作系统自带程序、第三方程序等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可以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远程控制计算机。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学生通过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本任务学会使用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远程桌面控制计算机。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连接示意图如图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1.3.17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975" name="图片 9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590" y="2493645"/>
            <a:ext cx="6453505" cy="1464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455" y="395859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1">
                <a:latin typeface="Calibri" panose="020F0502020204030204" charset="0"/>
                <a:ea typeface="宋体" panose="02010600030101010101" pitchFamily="2" charset="-122"/>
              </a:rPr>
              <a:t>P</a:t>
            </a:r>
            <a:r>
              <a:rPr lang="en-US" sz="105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C1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27195" y="395859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1">
                <a:latin typeface="Calibri" panose="020F0502020204030204" charset="0"/>
                <a:ea typeface="宋体" panose="02010600030101010101" pitchFamily="2" charset="-122"/>
              </a:rPr>
              <a:t>P</a:t>
            </a:r>
            <a:r>
              <a:rPr lang="en-US" sz="105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C2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94535" y="429387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 dirty="0">
                <a:ea typeface="宋体" panose="02010600030101010101" pitchFamily="2" charset="-122"/>
              </a:rPr>
              <a:t>图</a:t>
            </a:r>
            <a:r>
              <a:rPr lang="en-US" sz="1050" b="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en-US" sz="1050" b="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.3.17 </a:t>
            </a:r>
            <a:r>
              <a:rPr lang="zh-CN" sz="1050" b="0" dirty="0">
                <a:solidFill>
                  <a:srgbClr val="FF0000"/>
                </a:solidFill>
                <a:ea typeface="宋体" panose="02010600030101010101" pitchFamily="2" charset="-122"/>
              </a:rPr>
              <a:t>远程控制</a:t>
            </a:r>
            <a:r>
              <a:rPr lang="zh-CN" altLang="en-US" sz="1050" dirty="0">
                <a:solidFill>
                  <a:srgbClr val="FF0000"/>
                </a:solidFill>
                <a:ea typeface="宋体" panose="02010600030101010101" pitchFamily="2" charset="-122"/>
              </a:rPr>
              <a:t>连接示意图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7" name="TextBox 1"/>
          <p:cNvSpPr txBox="1"/>
          <p:nvPr/>
        </p:nvSpPr>
        <p:spPr>
          <a:xfrm>
            <a:off x="1468755" y="333375"/>
            <a:ext cx="35032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02690" y="1413510"/>
            <a:ext cx="7225030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认识远程控制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远程控制是指通过网络用一台设备去控制另外一台设备，被控制的计算机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为被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控制端或者服务器端，控制别人的计算机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称为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控制端或客户端，它们大量应用于远程运维、远程技术支持及远程办公等场合。</a:t>
            </a:r>
          </a:p>
          <a:p>
            <a:pPr indent="306070"/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远程桌面</a:t>
            </a:r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远程桌面是单方面的控制对方的计算机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。当某台计算机开启了远程桌面连接功能后，用户就可以在网络的另一端远程控制该计算机，在上面安装软件、运行程序等，所有的一切都好像是直接在该计算机上操作一样。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远程协助</a:t>
            </a:r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远程协助是主流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Windows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操作系统自带的功能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是指邀请别人控制自己的计算机。如图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1-3-17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所示，从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PC1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发起远程协助邀请，让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PC2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去控制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PC1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的计算机。</a:t>
            </a:r>
            <a:endParaRPr lang="en-US" alt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132" y="3453665"/>
            <a:ext cx="7256145" cy="7617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）远程控制软件</a:t>
            </a:r>
            <a:endParaRPr lang="en-US" sz="1050" b="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Windows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自带的远程协助、远程桌面很难跨平台工作，不少公司开发了远程控制软件，拥</a:t>
            </a:r>
            <a:r>
              <a:rPr lang="en-US" alt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有远程协助、远程桌面所有功能，而且</a:t>
            </a:r>
            <a:r>
              <a:rPr lang="zh-CN" alt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个人计算机（</a:t>
            </a:r>
            <a:r>
              <a:rPr lang="en-US" alt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Personal computer, PC</a:t>
            </a:r>
            <a:r>
              <a:rPr lang="zh-CN" alt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）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、移动端均能使用，常用的有</a:t>
            </a:r>
            <a:r>
              <a:rPr 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Q</a:t>
            </a:r>
            <a:r>
              <a:rPr 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Q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远程桌面、向</a:t>
            </a:r>
            <a:r>
              <a:rPr lang="en-US" alt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日葵、</a:t>
            </a:r>
            <a:r>
              <a:rPr 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TeamViewer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等，如图</a:t>
            </a:r>
            <a:r>
              <a:rPr lang="en-US" alt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1-3-18</a:t>
            </a:r>
            <a:r>
              <a:rPr lang="zh-CN" alt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所示</a:t>
            </a:r>
          </a:p>
        </p:txBody>
      </p:sp>
      <p:pic>
        <p:nvPicPr>
          <p:cNvPr id="2058" name="图片 20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98" y="5013960"/>
            <a:ext cx="4770755" cy="6870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30935" y="119761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200" b="1">
                <a:latin typeface="Cambria" panose="02040503050406030204" charset="0"/>
                <a:ea typeface="宋体" panose="02010600030101010101" pitchFamily="2" charset="-122"/>
              </a:rPr>
              <a:t>【任务</a:t>
            </a:r>
            <a:r>
              <a:rPr lang="zh-CN" sz="1200" b="1">
                <a:ea typeface="宋体" panose="02010600030101010101" pitchFamily="2" charset="-122"/>
              </a:rPr>
              <a:t>准备】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86790" y="5805805"/>
            <a:ext cx="6984365" cy="4385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设备准备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altLang="en-US" sz="1050" dirty="0">
                <a:solidFill>
                  <a:srgbClr val="FF0000"/>
                </a:solidFill>
              </a:rPr>
              <a:t>根据任务说明中的远程控制连接示意图ꎬ 本任务需要连通网络的台式计算机或笔记本电 脑 ２ 台。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87015" y="566229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</a:rPr>
              <a:t>-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</a:rPr>
              <a:t>-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18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远程控制软件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7" name="TextBox 1"/>
          <p:cNvSpPr txBox="1"/>
          <p:nvPr/>
        </p:nvSpPr>
        <p:spPr>
          <a:xfrm>
            <a:off x="1490345" y="332740"/>
            <a:ext cx="35032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54355" y="1269682"/>
            <a:ext cx="5080000" cy="4385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200" b="1" dirty="0">
                <a:latin typeface="Cambria" panose="02040503050406030204" charset="0"/>
                <a:ea typeface="宋体" panose="02010600030101010101" pitchFamily="2" charset="-122"/>
              </a:rPr>
              <a:t>【任务实施</a:t>
            </a:r>
            <a:r>
              <a:rPr lang="zh-CN" sz="1200" b="1" dirty="0">
                <a:ea typeface="宋体" panose="02010600030101010101" pitchFamily="2" charset="-122"/>
              </a:rPr>
              <a:t>】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0"/>
            <a:r>
              <a:rPr lang="zh-CN" altLang="en-US" sz="1050" dirty="0">
                <a:solidFill>
                  <a:srgbClr val="FF0000"/>
                </a:solidFill>
              </a:rPr>
              <a:t>本任务需要 ２ 步完成ꎬ 分别是启用远程桌面和接入远程桌面。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355" y="2032635"/>
            <a:ext cx="8212455" cy="6232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启用远程桌面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en-US" altLang="zh-CN" sz="1050" dirty="0"/>
              <a:t> </a:t>
            </a:r>
            <a:r>
              <a:rPr lang="zh-CN" altLang="en-US" sz="1050" dirty="0">
                <a:solidFill>
                  <a:srgbClr val="FF0000"/>
                </a:solidFill>
              </a:rPr>
              <a:t>在 ＰＣ１ 中依次单击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控制面板</a:t>
            </a:r>
            <a:r>
              <a:rPr lang="en-US" altLang="zh-CN" sz="1050" dirty="0">
                <a:solidFill>
                  <a:srgbClr val="FF0000"/>
                </a:solidFill>
              </a:rPr>
              <a:t>】 → 【</a:t>
            </a:r>
            <a:r>
              <a:rPr lang="zh-CN" altLang="en-US" sz="1050" dirty="0">
                <a:solidFill>
                  <a:srgbClr val="FF0000"/>
                </a:solidFill>
              </a:rPr>
              <a:t>系统和安全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选项ꎬ 在打开的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系统和安全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界面中单击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允许远程访问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超链接ꎬ 如图 </a:t>
            </a:r>
            <a:r>
              <a:rPr lang="en-US" altLang="zh-CN" sz="1050" dirty="0">
                <a:solidFill>
                  <a:srgbClr val="FF0000"/>
                </a:solidFill>
              </a:rPr>
              <a:t>1.</a:t>
            </a:r>
            <a:r>
              <a:rPr lang="zh-CN" altLang="en-US" sz="1050" dirty="0">
                <a:solidFill>
                  <a:srgbClr val="FF0000"/>
                </a:solidFill>
              </a:rPr>
              <a:t> </a:t>
            </a:r>
            <a:r>
              <a:rPr lang="en-US" altLang="zh-CN" sz="1050" dirty="0">
                <a:solidFill>
                  <a:srgbClr val="FF0000"/>
                </a:solidFill>
              </a:rPr>
              <a:t>3.19</a:t>
            </a:r>
            <a:r>
              <a:rPr lang="zh-CN" altLang="en-US" sz="1050" dirty="0">
                <a:solidFill>
                  <a:srgbClr val="FF0000"/>
                </a:solidFill>
              </a:rPr>
              <a:t> 所示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5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925" y="2781935"/>
            <a:ext cx="5274310" cy="2131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2279332" y="5039047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 dirty="0">
                <a:ea typeface="宋体" panose="02010600030101010101" pitchFamily="2" charset="-122"/>
              </a:rPr>
              <a:t>图</a:t>
            </a:r>
            <a:r>
              <a:rPr lang="en-US" sz="1050" b="0" dirty="0">
                <a:latin typeface="宋体" panose="02010600030101010101" pitchFamily="2" charset="-122"/>
                <a:cs typeface="Times New Roman" panose="02020603050405020304" charset="0"/>
              </a:rPr>
              <a:t>1.</a:t>
            </a:r>
            <a:r>
              <a:rPr lang="en-US" sz="1050" b="0" dirty="0">
                <a:latin typeface="宋体" panose="02010600030101010101" pitchFamily="2" charset="-122"/>
              </a:rPr>
              <a:t>3</a:t>
            </a:r>
            <a:r>
              <a:rPr lang="en-US" sz="1050" b="0" dirty="0">
                <a:latin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sz="1050" b="0" dirty="0">
                <a:ea typeface="宋体" panose="02010600030101010101" pitchFamily="2" charset="-122"/>
              </a:rPr>
              <a:t>19打开系统和安全界面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项目目标</a:t>
              </a:r>
              <a:endParaRPr lang="en-US" altLang="zh-CN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658995" y="1917700"/>
            <a:ext cx="388600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学会创建无线局域网</a:t>
            </a:r>
          </a:p>
          <a:p>
            <a:pPr algn="l"/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学会建立移动热点</a:t>
            </a:r>
          </a:p>
          <a:p>
            <a:pPr algn="l"/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掌握远程控制计算机的方法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3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58995" y="3861435"/>
            <a:ext cx="2911374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能连接智能家居设备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7" name="TextBox 1"/>
          <p:cNvSpPr txBox="1"/>
          <p:nvPr/>
        </p:nvSpPr>
        <p:spPr>
          <a:xfrm>
            <a:off x="1490345" y="332740"/>
            <a:ext cx="35032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70890" y="1269365"/>
            <a:ext cx="6805295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050" dirty="0">
                <a:solidFill>
                  <a:srgbClr val="FF0000"/>
                </a:solidFill>
              </a:rPr>
              <a:t>在打开的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系统属性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对话框中选中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允许远程连接到此计算机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单选按钮ꎬ 启用 远程桌面ꎬ 如图 １􀆰 ３􀆰 ２０ 所示ꎮ 如果对安全要求较高。 不希望任何计算机都可以连接ꎬ 可以选 中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仅允许使用网络级别身份验证的远程桌面的计算机连接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复选框。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54" name="图片 2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45" y="1917700"/>
            <a:ext cx="2641600" cy="2971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55" name="图片 2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868" y="2709228"/>
            <a:ext cx="2465705" cy="21342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938905" y="501396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1.3.21 </a:t>
            </a:r>
            <a:r>
              <a:rPr lang="zh-CN" sz="1050" b="0">
                <a:ea typeface="宋体" panose="02010600030101010101" pitchFamily="2" charset="-122"/>
              </a:rPr>
              <a:t>选择允许远程桌面登录的账号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18590" y="507746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1.3.20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1050" b="0">
                <a:ea typeface="宋体" panose="02010600030101010101" pitchFamily="2" charset="-122"/>
              </a:rPr>
              <a:t>启用远程桌面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8500" y="5518150"/>
            <a:ext cx="7719060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050" dirty="0">
                <a:solidFill>
                  <a:srgbClr val="FF0000"/>
                </a:solidFill>
              </a:rPr>
              <a:t>单击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选择用户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按钮ꎬ 在打开的 </a:t>
            </a:r>
            <a:r>
              <a:rPr lang="en-US" altLang="zh-CN" sz="1050" dirty="0">
                <a:solidFill>
                  <a:srgbClr val="FF0000"/>
                </a:solidFill>
              </a:rPr>
              <a:t>【</a:t>
            </a:r>
            <a:r>
              <a:rPr lang="zh-CN" altLang="en-US" sz="1050" dirty="0">
                <a:solidFill>
                  <a:srgbClr val="FF0000"/>
                </a:solidFill>
              </a:rPr>
              <a:t>远程桌面用户</a:t>
            </a:r>
            <a:r>
              <a:rPr lang="en-US" altLang="zh-CN" sz="1050" dirty="0">
                <a:solidFill>
                  <a:srgbClr val="FF0000"/>
                </a:solidFill>
              </a:rPr>
              <a:t>】 </a:t>
            </a:r>
            <a:r>
              <a:rPr lang="zh-CN" altLang="en-US" sz="1050" dirty="0">
                <a:solidFill>
                  <a:srgbClr val="FF0000"/>
                </a:solidFill>
              </a:rPr>
              <a:t>对话框中按照提示选择允许远 程登录的用户账号ꎬ 这里选择的是 Ａｄｍｉｎｉｓｔｒａｔｏｒ 账户ꎬ 如图 １􀆰 ３􀆰 ２１ 所示ꎮ 如果 Ａｄｍｉｎｉｓｔｒａｔｏｒ 账户没有密码ꎬ 应设置一个密码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5" name="流程图: 可选过程 225"/>
          <p:cNvSpPr>
            <a:spLocks noChangeArrowheads="1"/>
          </p:cNvSpPr>
          <p:nvPr/>
        </p:nvSpPr>
        <p:spPr bwMode="auto">
          <a:xfrm>
            <a:off x="2487611" y="6193717"/>
            <a:ext cx="5274310" cy="371475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lvl="0" indent="-342900" algn="l">
              <a:buChar char=""/>
            </a:pPr>
            <a:r>
              <a:rPr lang="en-US" altLang="zh-CN" sz="12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rPr>
              <a:t>小提示：</a:t>
            </a:r>
            <a:r>
              <a:rPr lang="en-US" altLang="zh-CN" sz="1200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rPr>
              <a:t>允许远程登陆的用户账号需要设置密码。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5032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70890" y="1144905"/>
            <a:ext cx="786638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接入远程桌面</a:t>
            </a:r>
            <a:endParaRPr lang="zh-CN" sz="1050" b="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altLang="en-US" sz="900" dirty="0">
                <a:solidFill>
                  <a:srgbClr val="FF0000"/>
                </a:solidFill>
              </a:rPr>
              <a:t>在 ＰＣ２ 中打开 </a:t>
            </a:r>
            <a:r>
              <a:rPr lang="en-US" altLang="zh-CN" sz="900" dirty="0">
                <a:solidFill>
                  <a:srgbClr val="FF0000"/>
                </a:solidFill>
              </a:rPr>
              <a:t>【</a:t>
            </a:r>
            <a:r>
              <a:rPr lang="zh-CN" altLang="en-US" sz="900" dirty="0">
                <a:solidFill>
                  <a:srgbClr val="FF0000"/>
                </a:solidFill>
              </a:rPr>
              <a:t>运行</a:t>
            </a:r>
            <a:r>
              <a:rPr lang="en-US" altLang="zh-CN" sz="900" dirty="0">
                <a:solidFill>
                  <a:srgbClr val="FF0000"/>
                </a:solidFill>
              </a:rPr>
              <a:t>】 </a:t>
            </a:r>
            <a:r>
              <a:rPr lang="zh-CN" altLang="en-US" sz="900" dirty="0">
                <a:solidFill>
                  <a:srgbClr val="FF0000"/>
                </a:solidFill>
              </a:rPr>
              <a:t>对话框ꎬ 运行命令 “ｍｓｔｓｃ”ꎬ 在打开的 </a:t>
            </a:r>
            <a:r>
              <a:rPr lang="en-US" altLang="zh-CN" sz="900" dirty="0">
                <a:solidFill>
                  <a:srgbClr val="FF0000"/>
                </a:solidFill>
              </a:rPr>
              <a:t>【</a:t>
            </a:r>
            <a:r>
              <a:rPr lang="zh-CN" altLang="en-US" sz="900" dirty="0">
                <a:solidFill>
                  <a:srgbClr val="FF0000"/>
                </a:solidFill>
              </a:rPr>
              <a:t>远程桌面连接</a:t>
            </a:r>
            <a:r>
              <a:rPr lang="en-US" altLang="zh-CN" sz="900" dirty="0">
                <a:solidFill>
                  <a:srgbClr val="FF0000"/>
                </a:solidFill>
              </a:rPr>
              <a:t>】 </a:t>
            </a:r>
            <a:r>
              <a:rPr lang="zh-CN" altLang="en-US" sz="900" dirty="0">
                <a:solidFill>
                  <a:srgbClr val="FF0000"/>
                </a:solidFill>
              </a:rPr>
              <a:t>对话框 中输入 ＰＣ１ 的 ＩＰ 地址ꎬ 然后单击 </a:t>
            </a:r>
            <a:r>
              <a:rPr lang="en-US" altLang="zh-CN" sz="900" dirty="0">
                <a:solidFill>
                  <a:srgbClr val="FF0000"/>
                </a:solidFill>
              </a:rPr>
              <a:t>【</a:t>
            </a:r>
            <a:r>
              <a:rPr lang="zh-CN" altLang="en-US" sz="900" dirty="0">
                <a:solidFill>
                  <a:srgbClr val="FF0000"/>
                </a:solidFill>
              </a:rPr>
              <a:t>连接</a:t>
            </a:r>
            <a:r>
              <a:rPr lang="en-US" altLang="zh-CN" sz="900" dirty="0">
                <a:solidFill>
                  <a:srgbClr val="FF0000"/>
                </a:solidFill>
              </a:rPr>
              <a:t>】 </a:t>
            </a:r>
            <a:r>
              <a:rPr lang="zh-CN" altLang="en-US" sz="900" dirty="0">
                <a:solidFill>
                  <a:srgbClr val="FF0000"/>
                </a:solidFill>
              </a:rPr>
              <a:t>按钮ꎬ 如图 １</a:t>
            </a:r>
            <a:r>
              <a:rPr lang="en-US" altLang="zh-CN" sz="900" dirty="0">
                <a:solidFill>
                  <a:srgbClr val="FF0000"/>
                </a:solidFill>
              </a:rPr>
              <a:t>.</a:t>
            </a:r>
            <a:r>
              <a:rPr lang="zh-CN" altLang="en-US" sz="900" dirty="0">
                <a:solidFill>
                  <a:srgbClr val="FF0000"/>
                </a:solidFill>
              </a:rPr>
              <a:t>３</a:t>
            </a:r>
            <a:r>
              <a:rPr lang="en-US" altLang="zh-CN" sz="900" dirty="0">
                <a:solidFill>
                  <a:srgbClr val="FF0000"/>
                </a:solidFill>
              </a:rPr>
              <a:t>.</a:t>
            </a:r>
            <a:r>
              <a:rPr lang="zh-CN" altLang="en-US" sz="900" dirty="0">
                <a:solidFill>
                  <a:srgbClr val="FF0000"/>
                </a:solidFill>
              </a:rPr>
              <a:t> ２２ 所示。 随后在弹出的登录窗口 中输入上一步的账号及密码即可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2056" name="图片 20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670" y="2136458"/>
            <a:ext cx="3556000" cy="21710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498725" y="46539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1.3.22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远程桌面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52222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【任务拓展】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第三方软件远程控制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770890" y="1773555"/>
            <a:ext cx="9497695" cy="1545590"/>
            <a:chOff x="649" y="3812"/>
            <a:chExt cx="14957" cy="2434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2950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1. </a:t>
              </a:r>
              <a:r>
                <a:rPr lang="zh-CN" altLang="en-US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49" y="4752"/>
              <a:ext cx="14957" cy="149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sz="1600" dirty="0"/>
                <a:t>李明经常使用 ＱＱ 的远程协助功能帮助同学解决计算机问题ꎮ 最近有个行业上的朋友向他推荐向日葵远程控制软件，说可以实现计算机控制计算机、 手机控制计算机等功能。李明决定试试设备连接示意图如图 １</a:t>
              </a:r>
              <a:r>
                <a:rPr lang="en-US" altLang="zh-CN" sz="1600" dirty="0"/>
                <a:t>.</a:t>
              </a:r>
              <a:r>
                <a:rPr lang="zh-CN" altLang="en-US" sz="1600" dirty="0"/>
                <a:t>３</a:t>
              </a:r>
              <a:r>
                <a:rPr lang="en-US" altLang="zh-CN" sz="1600" dirty="0"/>
                <a:t>.</a:t>
              </a:r>
              <a:r>
                <a:rPr lang="zh-CN" altLang="en-US" sz="1600" dirty="0"/>
                <a:t>２３ 所示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。</a:t>
              </a: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1490345" y="332740"/>
            <a:ext cx="3744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第三方软件远程控制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180" name="图片 1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060" y="3701415"/>
            <a:ext cx="5461000" cy="1524000"/>
          </a:xfrm>
          <a:prstGeom prst="rect">
            <a:avLst/>
          </a:prstGeom>
        </p:spPr>
      </p:pic>
      <p:sp>
        <p:nvSpPr>
          <p:cNvPr id="234" name="文本框 234"/>
          <p:cNvSpPr txBox="1"/>
          <p:nvPr/>
        </p:nvSpPr>
        <p:spPr>
          <a:xfrm>
            <a:off x="3507105" y="5229860"/>
            <a:ext cx="1234440" cy="1905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b="1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PC1 控制机</a:t>
            </a:r>
          </a:p>
        </p:txBody>
      </p:sp>
      <p:sp>
        <p:nvSpPr>
          <p:cNvPr id="3" name="文本框 234"/>
          <p:cNvSpPr txBox="1"/>
          <p:nvPr/>
        </p:nvSpPr>
        <p:spPr>
          <a:xfrm>
            <a:off x="7035165" y="5225415"/>
            <a:ext cx="1234440" cy="1905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b="1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PC2 控制机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18815" y="52254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</a:rPr>
              <a:t>1-3-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23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设备连接示意图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98500" y="1917626"/>
            <a:ext cx="8023225" cy="1007110"/>
            <a:chOff x="1008" y="3812"/>
            <a:chExt cx="12635" cy="1586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462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</a:t>
              </a:r>
              <a:r>
                <a:rPr lang="zh-CN" altLang="en-US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操作提示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2635" cy="6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1490345" y="332740"/>
            <a:ext cx="3503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控制远程计算机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98500" y="2709545"/>
            <a:ext cx="7712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050" dirty="0">
                <a:solidFill>
                  <a:srgbClr val="FF0000"/>
                </a:solidFill>
              </a:rPr>
              <a:t>ＰＣ１、 ＰＣ２ 均从官网下载向日葵远程控制软件 Ｗｉｎｄｏｗｓ 版本然后根据提示安装并运 行软件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304800"/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）在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PC1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上输入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PC2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上的本机识别码、本机控制码，然后单击【远程协助】，如图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1-3-24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pic>
        <p:nvPicPr>
          <p:cNvPr id="4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45" y="3355340"/>
            <a:ext cx="3581400" cy="20199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218815" y="423862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1-3-24运行向日葵远程控制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26745" y="5518150"/>
            <a:ext cx="716915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050" dirty="0">
                <a:solidFill>
                  <a:srgbClr val="FF0000"/>
                </a:solidFill>
              </a:rPr>
              <a:t>登录账号， 如果没有账号需注册后登录ꎬ 即可实现远程协助功能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245" name="流程图: 可选过程 245"/>
          <p:cNvSpPr>
            <a:spLocks noChangeArrowheads="1"/>
          </p:cNvSpPr>
          <p:nvPr/>
        </p:nvSpPr>
        <p:spPr bwMode="auto">
          <a:xfrm>
            <a:off x="1058545" y="5936615"/>
            <a:ext cx="8416290" cy="684530"/>
          </a:xfrm>
          <a:prstGeom prst="flowChartAlternate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lvl="0" indent="-342900" algn="l">
              <a:buChar char=""/>
            </a:pPr>
            <a:r>
              <a:rPr lang="en-US" altLang="zh-CN" sz="1200" b="1" kern="1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rPr>
              <a:t>小提示</a:t>
            </a:r>
            <a:r>
              <a:rPr lang="en-US" altLang="zh-CN" sz="12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rPr>
              <a:t>：</a:t>
            </a:r>
            <a:r>
              <a:rPr lang="zh-CN" altLang="en-US" sz="1050" dirty="0">
                <a:solidFill>
                  <a:srgbClr val="FF0000"/>
                </a:solidFill>
              </a:rPr>
              <a:t>移动端设备操作方式与 ＰＣ 端类似ꎬ 在移动端的官方应用市场下载、 安装向日葵远程控 制软件并运行ꎬ 依照提示操作可实现远程控制计算机、 手机投屏等功能</a:t>
            </a:r>
            <a:r>
              <a:rPr lang="en-US" altLang="zh-CN" sz="1200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Times New Roman" panose="02020603050405020304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94310" y="189230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753360" y="2061210"/>
            <a:ext cx="6692265" cy="1687609"/>
            <a:chOff x="6437" y="3020"/>
            <a:chExt cx="6012" cy="3023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6012" cy="1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连接智能家居设备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266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任务四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1490345" y="332740"/>
            <a:ext cx="37172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连接智能家居设备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4400" y="10534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latin typeface="Cambria" panose="02040503050406030204" charset="0"/>
                <a:ea typeface="宋体" panose="02010600030101010101" pitchFamily="2" charset="-122"/>
              </a:rPr>
              <a:t>【任务说明</a:t>
            </a:r>
            <a:r>
              <a:rPr lang="zh-CN" sz="2400" b="1">
                <a:ea typeface="宋体" panose="02010600030101010101" pitchFamily="2" charset="-122"/>
              </a:rPr>
              <a:t>】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770890" y="1845945"/>
            <a:ext cx="7331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1050" dirty="0">
                <a:solidFill>
                  <a:srgbClr val="FF0000"/>
                </a:solidFill>
              </a:rPr>
              <a:t>当前越来越多的家居家电设备被赋予物联网 </a:t>
            </a:r>
            <a:r>
              <a:rPr lang="en-US" altLang="zh-CN" sz="1050" dirty="0">
                <a:solidFill>
                  <a:srgbClr val="FF0000"/>
                </a:solidFill>
              </a:rPr>
              <a:t>(</a:t>
            </a:r>
            <a:r>
              <a:rPr lang="zh-CN" altLang="en-US" sz="1050" dirty="0">
                <a:solidFill>
                  <a:srgbClr val="FF0000"/>
                </a:solidFill>
              </a:rPr>
              <a:t>Ｉｎｔｅｒｎｅｔ ｏｆ Ｔｈｉｎｇｓꎬ ＩｏＴ</a:t>
            </a:r>
            <a:r>
              <a:rPr lang="en-US" altLang="zh-CN" sz="1050" dirty="0">
                <a:solidFill>
                  <a:srgbClr val="FF0000"/>
                </a:solidFill>
              </a:rPr>
              <a:t>) </a:t>
            </a:r>
            <a:r>
              <a:rPr lang="zh-CN" altLang="en-US" sz="1050" dirty="0">
                <a:solidFill>
                  <a:srgbClr val="FF0000"/>
                </a:solidFill>
              </a:rPr>
              <a:t>功能ꎬ 成了智能家 居ꎬ 不少厂商选择了家居中的智能音箱作为集中控制器ꎬ 用它来控制其他设备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304800"/>
            <a:r>
              <a:rPr lang="zh-CN" altLang="en-US" sz="1050" dirty="0">
                <a:solidFill>
                  <a:srgbClr val="FF0000"/>
                </a:solidFill>
              </a:rPr>
              <a:t>学生通过本任务学会使用智能音箱并控器其他智能家居ꎮ 连接示意图如图 １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r>
              <a:rPr lang="zh-CN" altLang="en-US" sz="1050" dirty="0">
                <a:solidFill>
                  <a:srgbClr val="FF0000"/>
                </a:solidFill>
              </a:rPr>
              <a:t>３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r>
              <a:rPr lang="zh-CN" altLang="en-US" sz="1050" dirty="0">
                <a:solidFill>
                  <a:srgbClr val="FF0000"/>
                </a:solidFill>
              </a:rPr>
              <a:t>２５ 所示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242" name="图片 2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418" y="2822893"/>
            <a:ext cx="4418965" cy="13112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138680" y="44380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</a:rPr>
              <a:t>1-3-2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连接示意图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1490345" y="332740"/>
            <a:ext cx="37172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连接智能家居设备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4400" y="10534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latin typeface="Cambria" panose="02040503050406030204" charset="0"/>
                <a:ea typeface="宋体" panose="02010600030101010101" pitchFamily="2" charset="-122"/>
              </a:rPr>
              <a:t>【任务准备</a:t>
            </a:r>
            <a:r>
              <a:rPr lang="zh-CN" sz="2400" b="1">
                <a:ea typeface="宋体" panose="02010600030101010101" pitchFamily="2" charset="-122"/>
              </a:rPr>
              <a:t>】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98500" y="1600835"/>
            <a:ext cx="8218805" cy="1315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了解智能家居生态链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altLang="en-US" sz="1050" dirty="0">
                <a:solidFill>
                  <a:srgbClr val="FF0000"/>
                </a:solidFill>
              </a:rPr>
              <a:t>智能家居已经成为物联网时代最大的风口之一ꎬ 国内的华为、 小米、 百度等厂商纷纷向 智能家居方向进军ꎬ ＩＤＣ 预计 ２０２１ 年国内智能家居出货量达到 ２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r>
              <a:rPr lang="zh-CN" altLang="en-US" sz="1050" dirty="0">
                <a:solidFill>
                  <a:srgbClr val="FF0000"/>
                </a:solidFill>
              </a:rPr>
              <a:t>５ 亿台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306070"/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</a:t>
            </a:r>
          </a:p>
          <a:p>
            <a:pPr indent="306070"/>
            <a:r>
              <a:rPr lang="zh-CN" altLang="en-US" sz="1050" dirty="0">
                <a:solidFill>
                  <a:srgbClr val="FF0000"/>
                </a:solidFill>
              </a:rPr>
              <a:t>随着智能家居行业发展厂商之间的竞争将 逐渐从单一产品扩展到生态ꎬ 让家庭物联网生态 被逐渐建立ꎬ 智能开关、 智能照明、 智能传感、 智能家电等设备被接入各大厂商提供的开放物联 网平台ꎬ 典型平台包括华为鸿蒙智联、 小米 ＩｏＴ 平台、 阿里智能、 京东微联等ꎮ 智能家居如图 １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r>
              <a:rPr lang="zh-CN" altLang="en-US" sz="1050" dirty="0">
                <a:solidFill>
                  <a:srgbClr val="FF0000"/>
                </a:solidFill>
              </a:rPr>
              <a:t>３</a:t>
            </a:r>
            <a:r>
              <a:rPr lang="en-US" altLang="zh-CN" sz="1050" dirty="0">
                <a:solidFill>
                  <a:srgbClr val="FF0000"/>
                </a:solidFill>
              </a:rPr>
              <a:t>.</a:t>
            </a:r>
            <a:r>
              <a:rPr lang="zh-CN" altLang="en-US" sz="1050" dirty="0">
                <a:solidFill>
                  <a:srgbClr val="FF0000"/>
                </a:solidFill>
              </a:rPr>
              <a:t> ２６ 所示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103" name="图片 1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815" y="2997835"/>
            <a:ext cx="4104640" cy="260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02915" y="573405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1.3.26 </a:t>
            </a:r>
            <a:r>
              <a:rPr lang="zh-CN" sz="1050" b="0">
                <a:ea typeface="宋体" panose="02010600030101010101" pitchFamily="2" charset="-122"/>
              </a:rPr>
              <a:t>智能家居平台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130935" y="1269365"/>
            <a:ext cx="8518525" cy="11310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认识智能音箱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智能家居生态，最重要的一环无疑是控制系统，或者说控制中心，其中移动便捷、可语音识别和交互、甚至带有屏幕的智能音箱无疑是最适合的。</a:t>
            </a:r>
          </a:p>
          <a:p>
            <a:pPr indent="306070"/>
            <a:r>
              <a:rPr lang="zh-CN" altLang="en-US" sz="1050" dirty="0">
                <a:solidFill>
                  <a:srgbClr val="FF0000"/>
                </a:solidFill>
              </a:rPr>
              <a:t>目前生产智能音箱的厂商较多，无论是阿里巴巴公司的天猫精灵、 百度公司的小度音箱、 小米公司的小爱音箱，还是华 为公司的 </a:t>
            </a:r>
            <a:r>
              <a:rPr lang="en-US" altLang="zh-CN" sz="1050" dirty="0">
                <a:solidFill>
                  <a:srgbClr val="FF0000"/>
                </a:solidFill>
              </a:rPr>
              <a:t>Sound X</a:t>
            </a:r>
            <a:r>
              <a:rPr lang="zh-CN" altLang="en-US" sz="1050" dirty="0">
                <a:solidFill>
                  <a:srgbClr val="FF0000"/>
                </a:solidFill>
              </a:rPr>
              <a:t>音箱都具 备 生 态 内 容 和 人 工 智 能 </a:t>
            </a:r>
            <a:r>
              <a:rPr lang="en-US" altLang="zh-CN" sz="1050" dirty="0">
                <a:solidFill>
                  <a:srgbClr val="FF0000"/>
                </a:solidFill>
              </a:rPr>
              <a:t>(Artificial Intelligence,  AI) </a:t>
            </a:r>
            <a:r>
              <a:rPr lang="zh-CN" altLang="en-US" sz="1050" dirty="0">
                <a:solidFill>
                  <a:srgbClr val="FF0000"/>
                </a:solidFill>
              </a:rPr>
              <a:t>语 音识别还可以为家中其他的智能设备提供联动场景技术支 撑，如图 </a:t>
            </a:r>
            <a:r>
              <a:rPr lang="en-US" altLang="zh-CN" sz="1050" dirty="0">
                <a:solidFill>
                  <a:srgbClr val="FF0000"/>
                </a:solidFill>
              </a:rPr>
              <a:t>1.3.27</a:t>
            </a:r>
            <a:r>
              <a:rPr lang="zh-CN" altLang="en-US" sz="1050" dirty="0">
                <a:solidFill>
                  <a:srgbClr val="FF0000"/>
                </a:solidFill>
              </a:rPr>
              <a:t>所示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9" name="图片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553" y="2709545"/>
            <a:ext cx="4914265" cy="2025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98725" y="48698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a）天猫精灵 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b）小度音箱 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c）小爱音箱 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d）Sound X音箱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86075" y="537400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图</a:t>
            </a:r>
            <a:r>
              <a:rPr lang="en-US" sz="105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1.3.26 </a:t>
            </a:r>
            <a:r>
              <a:rPr lang="zh-CN" sz="1050" b="0">
                <a:solidFill>
                  <a:srgbClr val="FF0000"/>
                </a:solidFill>
                <a:ea typeface="宋体" panose="02010600030101010101" pitchFamily="2" charset="-122"/>
              </a:rPr>
              <a:t>智能音箱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4400" y="1196975"/>
            <a:ext cx="8221980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认识智能遥控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altLang="en-US" sz="1050" dirty="0">
                <a:solidFill>
                  <a:srgbClr val="FF0000"/>
                </a:solidFill>
              </a:rPr>
              <a:t>目前智能手机已经成为物 联网的 “遥控器”ꎬ 安装上支持物联网控制功能的应用程序 </a:t>
            </a:r>
            <a:r>
              <a:rPr lang="en-US" altLang="zh-CN" sz="1050" dirty="0">
                <a:solidFill>
                  <a:srgbClr val="FF0000"/>
                </a:solidFill>
              </a:rPr>
              <a:t>(Application, APP) </a:t>
            </a:r>
            <a:r>
              <a:rPr lang="zh-CN" altLang="en-US" sz="1050" dirty="0">
                <a:solidFill>
                  <a:srgbClr val="FF0000"/>
                </a:solidFill>
              </a:rPr>
              <a:t>即可实现 “遥控器” 功能</a:t>
            </a:r>
            <a:r>
              <a:rPr lang="en-US" altLang="zh-CN" sz="1050" dirty="0">
                <a:solidFill>
                  <a:srgbClr val="FF0000"/>
                </a:solidFill>
              </a:rPr>
              <a:t>,</a:t>
            </a:r>
            <a:r>
              <a:rPr lang="zh-CN" altLang="en-US" sz="1050" dirty="0">
                <a:solidFill>
                  <a:srgbClr val="FF0000"/>
                </a:solidFill>
              </a:rPr>
              <a:t>可以遥控汽车、 智能音箱、 智能摄像头等ꎮ 使用智能手机的 “智能遥控” 功 能ꎬ 还可以对空调、 电视机、 机顶盒、 投影机等设备进行控制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2278380"/>
            <a:ext cx="6497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设备准备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根据任务说明中的示意图，需要的设备清单如表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1.3.5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14625" y="331787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表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1.3.4 任务所需设备清单</a:t>
            </a:r>
            <a:endParaRPr lang="zh-CN" altLang="en-US"/>
          </a:p>
        </p:txBody>
      </p:sp>
      <p:graphicFrame>
        <p:nvGraphicFramePr>
          <p:cNvPr id="14" name="表格 13"/>
          <p:cNvGraphicFramePr/>
          <p:nvPr>
            <p:custDataLst>
              <p:tags r:id="rId1"/>
            </p:custDataLst>
          </p:nvPr>
        </p:nvGraphicFramePr>
        <p:xfrm>
          <a:off x="1346835" y="3761740"/>
          <a:ext cx="7498080" cy="1617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2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1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6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44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图片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1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1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智能音箱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小米公司的小爱音箱，也选择支持智能电视的其他品牌音箱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智能电视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solidFill>
                          <a:srgbClr val="FF0000"/>
                        </a:solidFill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小米公司的智能电视，可选择支持智能音箱的其他品牌电视</a:t>
                      </a:r>
                      <a:endParaRPr lang="en-US" altLang="en-US" sz="12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4227195" y="4178935"/>
            <a:ext cx="236220" cy="41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3918585" y="4797425"/>
            <a:ext cx="853440" cy="525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4400" y="10534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latin typeface="Cambria" panose="02040503050406030204" charset="0"/>
                <a:ea typeface="宋体" panose="02010600030101010101" pitchFamily="2" charset="-122"/>
              </a:rPr>
              <a:t>【任务实施</a:t>
            </a:r>
            <a:r>
              <a:rPr lang="zh-CN" sz="2400" b="1">
                <a:ea typeface="宋体" panose="02010600030101010101" pitchFamily="2" charset="-122"/>
              </a:rPr>
              <a:t>】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42645" y="1621790"/>
            <a:ext cx="7218680" cy="152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任务需要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步完成，分别是连接设备线缆、设置智能音箱、控制智能电视。</a:t>
            </a:r>
          </a:p>
          <a:p>
            <a:pPr indent="304800"/>
            <a:endParaRPr lang="en-US" sz="1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．连接设备线缆</a:t>
            </a:r>
            <a:endParaRPr lang="zh-CN" sz="1200" b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按照连接示意图进行连接，其中小爱音箱插上电源，小米电视接上电源和网线。</a:t>
            </a:r>
          </a:p>
          <a:p>
            <a:pPr indent="304800"/>
            <a:endParaRPr lang="en-US" sz="1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．设置智能音箱</a:t>
            </a:r>
            <a:endParaRPr lang="zh-CN" sz="1050" b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（</a:t>
            </a:r>
            <a:r>
              <a:rPr 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）登陆</a:t>
            </a:r>
            <a:r>
              <a:rPr 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A</a:t>
            </a:r>
            <a:r>
              <a:rPr 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PP</a:t>
            </a:r>
            <a:r>
              <a:rPr 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。手机官方应用市场下载小爱音箱</a:t>
            </a:r>
            <a:r>
              <a:rPr 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APP</a:t>
            </a:r>
            <a:r>
              <a:rPr 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，音箱通电后打开</a:t>
            </a:r>
            <a:r>
              <a:rPr 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APP</a:t>
            </a:r>
            <a:r>
              <a:rPr 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，此时要求登陆账号，如果没有账号注册后登陆即可。如图</a:t>
            </a:r>
            <a:r>
              <a:rPr lang="en-US" altLang="zh-CN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1.3.28</a:t>
            </a:r>
            <a:r>
              <a:rPr lang="zh-CN" altLang="en-US" sz="105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所示</a:t>
            </a:r>
          </a:p>
        </p:txBody>
      </p:sp>
      <p:pic>
        <p:nvPicPr>
          <p:cNvPr id="109" name="图片 1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65" y="3141345"/>
            <a:ext cx="1066165" cy="2132330"/>
          </a:xfrm>
          <a:prstGeom prst="rect">
            <a:avLst/>
          </a:prstGeom>
        </p:spPr>
      </p:pic>
      <p:pic>
        <p:nvPicPr>
          <p:cNvPr id="110" name="图片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910" y="3205480"/>
            <a:ext cx="1033780" cy="2068830"/>
          </a:xfrm>
          <a:prstGeom prst="rect">
            <a:avLst/>
          </a:prstGeom>
        </p:spPr>
      </p:pic>
      <p:pic>
        <p:nvPicPr>
          <p:cNvPr id="212" name="图片 2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0" y="3210560"/>
            <a:ext cx="1019810" cy="2040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2645" y="5317490"/>
            <a:ext cx="60426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0050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1.3.28登陆APP</a:t>
            </a:r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1.3.29自动查找音箱 </a:t>
            </a:r>
            <a:r>
              <a:rPr lang="en-US" sz="1050" b="0">
                <a:latin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1.3.30配置音箱网络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67765" y="5518785"/>
            <a:ext cx="8588375" cy="945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）连接智能音箱。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APP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会自动查找小爱音箱，并提示配置网络，输入无线网络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SSID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和密码，小爱音箱联网成功，如图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1.3.29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、图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1.3.30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</a:t>
            </a:r>
          </a:p>
          <a:p>
            <a:pPr indent="304800"/>
            <a:endParaRPr lang="zh-CN" sz="1050" b="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en-US" alt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（</a:t>
            </a:r>
            <a:r>
              <a:rPr lang="en-US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sz="1050" b="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）语音控制智能音箱。连接好后，就可以使用语音控制小爱音箱了，例如：语音说：“小爱同学”，小爱音箱会应答：“哎，我在”，然后语音说“放首歌”，小爱音箱会进行音乐播放。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41300" y="116840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321685" y="1917700"/>
            <a:ext cx="5123815" cy="1863725"/>
            <a:chOff x="5231" y="3020"/>
            <a:chExt cx="8069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5231" y="4556"/>
              <a:ext cx="80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创建无线局域网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任务一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4445" y="1341120"/>
            <a:ext cx="949452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．控制智能电视</a:t>
            </a:r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050" dirty="0">
                <a:solidFill>
                  <a:srgbClr val="FF0000"/>
                </a:solidFill>
              </a:rPr>
              <a:t>智能电视机连接网络 智能电视机通电后 第一次使用 有线网络会进行自动连接 无线网络需要进行设置ꎬ 按照提示输入无线</a:t>
            </a:r>
            <a:r>
              <a:rPr lang="en-US" altLang="zh-CN" sz="1050" dirty="0">
                <a:solidFill>
                  <a:srgbClr val="FF0000"/>
                </a:solidFill>
              </a:rPr>
              <a:t>SSID</a:t>
            </a:r>
            <a:r>
              <a:rPr lang="zh-CN" altLang="en-US" sz="1050" dirty="0">
                <a:solidFill>
                  <a:srgbClr val="FF0000"/>
                </a:solidFill>
              </a:rPr>
              <a:t>和密码即可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306070"/>
            <a:endParaRPr lang="zh-CN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）语音控制智能电视。通过语音方式让小爱音箱控制智能电视，如使用命令：“开启电视机”、“关闭电视机”等。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130935" y="2565400"/>
            <a:ext cx="9391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任务说明</a:t>
            </a:r>
            <a:endParaRPr lang="zh-CN" sz="1200" b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alt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家里的空调很久没有使用了，遥控器也找不到了，李明决定使用手机的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“智能遥控”功能控制空调，这里使用华为手机为例。</a:t>
            </a:r>
            <a:endParaRPr lang="en-US" sz="1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2</a:t>
            </a:r>
            <a:r>
              <a:rPr lang="zh-CN" sz="12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．操作提示</a:t>
            </a:r>
            <a:endParaRPr lang="zh-CN" sz="1200" b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en-US" alt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）打开智能遥控</a:t>
            </a:r>
          </a:p>
          <a:p>
            <a:pPr indent="306070"/>
            <a:r>
              <a:rPr lang="en-US" alt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打开手机中的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“智能遥控”，如果没有该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APP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，可以去手机官方应用市场下载安装，打开后主界面后就会有一个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“加号”，选择要添加的设备，这里选择【空调】，如图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1.3.31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/>
          </a:p>
        </p:txBody>
      </p:sp>
      <p:pic>
        <p:nvPicPr>
          <p:cNvPr id="2068" name="图片 20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8725" y="3717925"/>
            <a:ext cx="1219835" cy="2442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9" name="图片 20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040" y="3717925"/>
            <a:ext cx="1221105" cy="24428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70" name="图片 20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717925"/>
            <a:ext cx="1202690" cy="2405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362960" y="630999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900" b="0">
                <a:ea typeface="宋体" panose="02010600030101010101" pitchFamily="2" charset="-122"/>
              </a:rPr>
              <a:t>图</a:t>
            </a:r>
            <a:r>
              <a:rPr lang="en-US" sz="9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1.3.31 </a:t>
            </a:r>
            <a:r>
              <a:rPr lang="zh-CN" sz="900" b="0">
                <a:ea typeface="宋体" panose="02010600030101010101" pitchFamily="2" charset="-122"/>
              </a:rPr>
              <a:t>打开智能遥控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1269365"/>
            <a:ext cx="9798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sz="1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1200" b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匹配设备</a:t>
            </a:r>
          </a:p>
          <a:p>
            <a:pPr indent="304800"/>
            <a:r>
              <a:rPr lang="en-US" alt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  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接下来选择空调品牌，这里选择【格力】，接下来就会进入调试阶段，对准电器，依次点击【电源】和【模式】，根据电器设备的反应来判断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“是”或“否”，如图</a:t>
            </a:r>
            <a:r>
              <a:rPr lang="en-US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1.3.32</a:t>
            </a:r>
            <a:r>
              <a:rPr lang="zh-CN" sz="1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/>
          </a:p>
        </p:txBody>
      </p:sp>
      <p:pic>
        <p:nvPicPr>
          <p:cNvPr id="2071" name="图片 207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063" y="1984058"/>
            <a:ext cx="1644015" cy="3288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73" name="图片 20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370" y="1973898"/>
            <a:ext cx="1642110" cy="32848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74" name="图片 207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273" y="1980883"/>
            <a:ext cx="1641475" cy="3283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3495040" y="594995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900" b="0">
                <a:ea typeface="宋体" panose="02010600030101010101" pitchFamily="2" charset="-122"/>
              </a:rPr>
              <a:t>图</a:t>
            </a:r>
            <a:r>
              <a:rPr lang="en-US" sz="9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1.3.32 </a:t>
            </a:r>
            <a:r>
              <a:rPr lang="zh-CN" sz="900" b="0">
                <a:ea typeface="宋体" panose="02010600030101010101" pitchFamily="2" charset="-122"/>
              </a:rPr>
              <a:t>匹配空调型号</a:t>
            </a:r>
            <a:endParaRPr lang="zh-CN" altLang="en-US"/>
          </a:p>
        </p:txBody>
      </p:sp>
      <p:sp>
        <p:nvSpPr>
          <p:cNvPr id="2066" name="矩形 2066"/>
          <p:cNvSpPr/>
          <p:nvPr/>
        </p:nvSpPr>
        <p:spPr>
          <a:xfrm>
            <a:off x="5485765" y="2421255"/>
            <a:ext cx="695325" cy="622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矩形 2066"/>
          <p:cNvSpPr/>
          <p:nvPr/>
        </p:nvSpPr>
        <p:spPr>
          <a:xfrm>
            <a:off x="1897380" y="3141345"/>
            <a:ext cx="1661795" cy="2546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1490345" y="332740"/>
            <a:ext cx="380809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任务四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连接智能家居设备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86155" y="1053465"/>
            <a:ext cx="743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Cambria" panose="02040503050406030204" charset="0"/>
                <a:ea typeface="宋体" panose="02010600030101010101" pitchFamily="2" charset="-122"/>
              </a:rPr>
              <a:t>【拓展延伸</a:t>
            </a:r>
            <a:r>
              <a:rPr lang="zh-CN" sz="2400" b="1">
                <a:ea typeface="宋体" panose="02010600030101010101" pitchFamily="2" charset="-122"/>
              </a:rPr>
              <a:t>】盘点高科技智能办公设备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6155" y="1485265"/>
            <a:ext cx="99771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随着互联网信息技术不断发展，智能办公设备让工作更加快捷、方便、轻松。</a:t>
            </a:r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</a:t>
            </a:r>
            <a:r>
              <a:rPr lang="zh-CN" altLang="en-US" sz="1050" dirty="0">
                <a:solidFill>
                  <a:srgbClr val="FF0000"/>
                </a:solidFill>
              </a:rPr>
              <a:t>无线充电。 无线充电能减少各种电子设备的连接线。 要实现无线充电个人设备应 具备无线充电的模块，同时必须集成无线充电的底座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  <a:p>
            <a:pPr indent="30480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无感知传感器。为了更好地提高员工工作效率，一些公司在办公室空间集成了传感器，如放入员工工牌内，如果传感器感觉到员工在工作时坐立不安，那么表示这个办公室空间需要更换新的办公椅。</a:t>
            </a:r>
          </a:p>
          <a:p>
            <a:pPr indent="30480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服务机器人。带有车轮的机器人已经被运用到一些行业和办公室设计，这些机器人基本上跟人高度一致并且都配备一个显示器，它们被用于监视写字楼并提供安保服务，还能与客户和员工进行互动，并执行一些简单的任务。</a:t>
            </a:r>
          </a:p>
          <a:p>
            <a:pPr indent="30480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迷你无人机。这些小个头的无人机搭载了配套的摄像头，可以实现视频会议，并能转播这一画面对更多地办公室空间，有些企业管理者也可以使用无人机查看员工的活动，还能使用无人机运送邮件和包裹。</a:t>
            </a:r>
          </a:p>
          <a:p>
            <a:pPr indent="304800"/>
            <a:endParaRPr lang="en-US" sz="1200" b="0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高科技工作台。智能办公室家具行业将集成传感器添加到工作台中，这种桌子的传感器可以告诉员工他们已经工作多久了，调整什么姿势能够提高工作效率。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项目小结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70767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71085" y="1917700"/>
            <a:ext cx="6532880" cy="2306955"/>
          </a:xfrm>
          <a:prstGeom prst="rect">
            <a:avLst/>
          </a:prstGeom>
          <a:noFill/>
          <a:ln w="19050">
            <a:solidFill>
              <a:srgbClr val="007F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通过项目学习，学会了创建无线局域网、常见移动热点、控制远程计算机以及连接智能家居设备的方法，同时还了解了无线局域网、移动热点、远程控制、智能家居生态链等概念。</a:t>
            </a:r>
          </a:p>
        </p:txBody>
      </p:sp>
      <p:sp>
        <p:nvSpPr>
          <p:cNvPr id="22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课后作业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42485" y="1553845"/>
            <a:ext cx="6684645" cy="1045435"/>
            <a:chOff x="7989" y="2560"/>
            <a:chExt cx="10986" cy="1462"/>
          </a:xfrm>
        </p:grpSpPr>
        <p:grpSp>
          <p:nvGrpSpPr>
            <p:cNvPr id="4" name="组合 3"/>
            <p:cNvGrpSpPr/>
            <p:nvPr/>
          </p:nvGrpSpPr>
          <p:grpSpPr>
            <a:xfrm>
              <a:off x="7989" y="2560"/>
              <a:ext cx="1396" cy="1242"/>
              <a:chOff x="2172891" y="1594248"/>
              <a:chExt cx="778669" cy="692944"/>
            </a:xfrm>
          </p:grpSpPr>
          <p:sp>
            <p:nvSpPr>
              <p:cNvPr id="5" name="MH_Other_1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2172891" y="1594248"/>
                <a:ext cx="378619" cy="3786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MH_Other_2"/>
              <p:cNvSpPr/>
              <p:nvPr>
                <p:custDataLst>
                  <p:tags r:id="rId10"/>
                </p:custDataLst>
              </p:nvPr>
            </p:nvSpPr>
            <p:spPr>
              <a:xfrm>
                <a:off x="2572941" y="1672828"/>
                <a:ext cx="300038" cy="3000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Other_3"/>
              <p:cNvSpPr/>
              <p:nvPr>
                <p:custDataLst>
                  <p:tags r:id="rId11"/>
                </p:custDataLst>
              </p:nvPr>
            </p:nvSpPr>
            <p:spPr>
              <a:xfrm>
                <a:off x="2258616" y="1994298"/>
                <a:ext cx="292894" cy="2928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12"/>
                </p:custDataLst>
              </p:nvPr>
            </p:nvSpPr>
            <p:spPr>
              <a:xfrm>
                <a:off x="2572941" y="1994298"/>
                <a:ext cx="378619" cy="2500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9265" y="2733"/>
              <a:ext cx="9710" cy="1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        </a:t>
              </a: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分小组使用无线路由器创建WLAN，讨论通过怎样设置更安全。</a:t>
              </a:r>
              <a:endParaRPr lang="zh-CN" altLang="en-US" sz="18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9" y="3975"/>
              <a:ext cx="92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651375" y="3023235"/>
            <a:ext cx="6982460" cy="1028065"/>
            <a:chOff x="9133" y="4761"/>
            <a:chExt cx="10996" cy="1619"/>
          </a:xfrm>
        </p:grpSpPr>
        <p:grpSp>
          <p:nvGrpSpPr>
            <p:cNvPr id="17" name="组合 16"/>
            <p:cNvGrpSpPr/>
            <p:nvPr/>
          </p:nvGrpSpPr>
          <p:grpSpPr>
            <a:xfrm>
              <a:off x="9133" y="5138"/>
              <a:ext cx="1396" cy="1242"/>
              <a:chOff x="3123010" y="2593182"/>
              <a:chExt cx="778669" cy="692944"/>
            </a:xfrm>
          </p:grpSpPr>
          <p:sp>
            <p:nvSpPr>
              <p:cNvPr id="18" name="MH_Other_9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123010" y="2593182"/>
                <a:ext cx="378619" cy="3786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</a:rPr>
                  <a:t>02</a:t>
                </a:r>
                <a:endParaRPr lang="zh-CN" alt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10"/>
              <p:cNvSpPr/>
              <p:nvPr>
                <p:custDataLst>
                  <p:tags r:id="rId6"/>
                </p:custDataLst>
              </p:nvPr>
            </p:nvSpPr>
            <p:spPr>
              <a:xfrm>
                <a:off x="3523060" y="2671762"/>
                <a:ext cx="300038" cy="3000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11"/>
              <p:cNvSpPr/>
              <p:nvPr>
                <p:custDataLst>
                  <p:tags r:id="rId7"/>
                </p:custDataLst>
              </p:nvPr>
            </p:nvSpPr>
            <p:spPr>
              <a:xfrm>
                <a:off x="3208735" y="2993232"/>
                <a:ext cx="292894" cy="2928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MH_Other_12"/>
              <p:cNvSpPr/>
              <p:nvPr>
                <p:custDataLst>
                  <p:tags r:id="rId8"/>
                </p:custDataLst>
              </p:nvPr>
            </p:nvSpPr>
            <p:spPr>
              <a:xfrm>
                <a:off x="3523060" y="2993232"/>
                <a:ext cx="378619" cy="250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0619" y="4761"/>
              <a:ext cx="9510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="" xmlns:wpsdc="http://www.wps.cn/officeDocument/2017/drawingmlCustomData" val="200" checksum="59296752"/>
                  </a:ext>
                </a:extLst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利用自己的笔记本电脑创建无线热点，查看连接个数，尝试断开已连接设备。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687" y="6291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638040" y="4798060"/>
            <a:ext cx="6941185" cy="981075"/>
            <a:chOff x="10951" y="5403"/>
            <a:chExt cx="10931" cy="1545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51" y="5706"/>
              <a:ext cx="1396" cy="1242"/>
              <a:chOff x="4054079" y="3592116"/>
              <a:chExt cx="778669" cy="692944"/>
            </a:xfrm>
          </p:grpSpPr>
          <p:sp>
            <p:nvSpPr>
              <p:cNvPr id="13" name="MH_Other_5"/>
              <p:cNvSpPr/>
              <p:nvPr>
                <p:custDataLst>
                  <p:tags r:id="rId1"/>
                </p:custDataLst>
              </p:nvPr>
            </p:nvSpPr>
            <p:spPr>
              <a:xfrm>
                <a:off x="4054079" y="3592116"/>
                <a:ext cx="378619" cy="378619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1400" b="1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Other_6"/>
              <p:cNvSpPr/>
              <p:nvPr>
                <p:custDataLst>
                  <p:tags r:id="rId2"/>
                </p:custDataLst>
              </p:nvPr>
            </p:nvSpPr>
            <p:spPr>
              <a:xfrm>
                <a:off x="4454128" y="3670697"/>
                <a:ext cx="300038" cy="30003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7"/>
              <p:cNvSpPr/>
              <p:nvPr>
                <p:custDataLst>
                  <p:tags r:id="rId3"/>
                </p:custDataLst>
              </p:nvPr>
            </p:nvSpPr>
            <p:spPr>
              <a:xfrm>
                <a:off x="4139804" y="3992166"/>
                <a:ext cx="292894" cy="29289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MH_Other_8"/>
              <p:cNvSpPr/>
              <p:nvPr>
                <p:custDataLst>
                  <p:tags r:id="rId4"/>
                </p:custDataLst>
              </p:nvPr>
            </p:nvSpPr>
            <p:spPr>
              <a:xfrm>
                <a:off x="4454129" y="3992167"/>
                <a:ext cx="378619" cy="2500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2418" y="5403"/>
              <a:ext cx="9464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="" xmlns:wpsdc="http://www.wps.cn/officeDocument/2017/drawingmlCustomData" val="200" checksum="59296752"/>
                  </a:ext>
                </a:extLst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分小组使用手机控制智能摄像头，分析并总结智能摄像头的应用场景。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2585" y="6890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3"/>
          <p:cNvSpPr>
            <a:spLocks noChangeArrowheads="1"/>
          </p:cNvSpPr>
          <p:nvPr/>
        </p:nvSpPr>
        <p:spPr bwMode="auto">
          <a:xfrm>
            <a:off x="-3451" y="2123495"/>
            <a:ext cx="12198350" cy="1594331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txBody>
          <a:bodyPr lIns="108896" tIns="54448" rIns="108896" bIns="5444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5344" y="1413570"/>
            <a:ext cx="6840760" cy="27363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4706620" y="2061845"/>
            <a:ext cx="388810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3076" name="椭圆 4"/>
          <p:cNvSpPr>
            <a:spLocks noChangeArrowheads="1"/>
          </p:cNvSpPr>
          <p:nvPr/>
        </p:nvSpPr>
        <p:spPr bwMode="auto">
          <a:xfrm>
            <a:off x="6141531" y="3201731"/>
            <a:ext cx="72004" cy="53987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3701861" y="3223961"/>
            <a:ext cx="2302016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6351190" y="3223961"/>
            <a:ext cx="230413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文本框 13"/>
          <p:cNvSpPr txBox="1">
            <a:spLocks noChangeArrowheads="1"/>
          </p:cNvSpPr>
          <p:nvPr/>
        </p:nvSpPr>
        <p:spPr bwMode="auto">
          <a:xfrm>
            <a:off x="3964464" y="3317645"/>
            <a:ext cx="4309661" cy="27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96" tIns="54448" rIns="108896" bIns="54448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THANK YOU </a:t>
            </a:r>
            <a:r>
              <a:rPr lang="zh-CN" altLang="en-US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！</a:t>
            </a:r>
          </a:p>
        </p:txBody>
      </p:sp>
      <p:pic>
        <p:nvPicPr>
          <p:cNvPr id="9" name="图片 8" descr="理工社logo矢量图-横排蓝色_1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  <p:bldP spid="2" grpId="0" animBg="1"/>
      <p:bldP spid="3075" grpId="0"/>
      <p:bldP spid="3076" grpId="0" animBg="1"/>
      <p:bldP spid="30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4945" y="333450"/>
            <a:ext cx="33216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创建无线局域网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27605" y="1557020"/>
            <a:ext cx="7566660" cy="195326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无线路由器已经成为家庭上网的常见设备，家里的智能手机、笔记本电脑、台式计算机、平板电脑等均能通过无线路由器接入互联网。</a:t>
            </a:r>
          </a:p>
          <a:p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11" name="组合 10"/>
          <p:cNvGrpSpPr/>
          <p:nvPr/>
        </p:nvGrpSpPr>
        <p:grpSpPr>
          <a:xfrm>
            <a:off x="1306195" y="3717424"/>
            <a:ext cx="9958030" cy="2669777"/>
            <a:chOff x="4325" y="7856"/>
            <a:chExt cx="51374" cy="964"/>
          </a:xfrm>
        </p:grpSpPr>
        <p:sp>
          <p:nvSpPr>
            <p:cNvPr id="29" name="矩形 28"/>
            <p:cNvSpPr/>
            <p:nvPr/>
          </p:nvSpPr>
          <p:spPr>
            <a:xfrm>
              <a:off x="4325" y="7856"/>
              <a:ext cx="51374" cy="929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12"/>
            <p:cNvSpPr txBox="1"/>
            <p:nvPr/>
          </p:nvSpPr>
          <p:spPr bwMode="auto">
            <a:xfrm>
              <a:off x="4325" y="8009"/>
              <a:ext cx="51348" cy="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学生通过本任务在无线路由器上创建无线局域网（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WLAN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），达到2个目的：一是学会连接无线路由器；二是学会设置无线路由器。设备连接示意图如图1.3.2所示。需要特别注意的是，接入互联网（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Internet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）有多种方式，这里采用的ASDL接入方式。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5110" y="333375"/>
            <a:ext cx="296989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/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951" y="1413570"/>
            <a:ext cx="5232400" cy="3527425"/>
          </a:xfrm>
          <a:prstGeom prst="rect">
            <a:avLst/>
          </a:prstGeom>
        </p:spPr>
      </p:pic>
      <p:sp>
        <p:nvSpPr>
          <p:cNvPr id="62" name="文本框 62"/>
          <p:cNvSpPr txBox="1"/>
          <p:nvPr/>
        </p:nvSpPr>
        <p:spPr>
          <a:xfrm>
            <a:off x="3867150" y="4221480"/>
            <a:ext cx="1234440" cy="1905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调试用电脑</a:t>
            </a:r>
          </a:p>
        </p:txBody>
      </p:sp>
      <p:sp>
        <p:nvSpPr>
          <p:cNvPr id="4" name="文本框 62"/>
          <p:cNvSpPr txBox="1"/>
          <p:nvPr/>
        </p:nvSpPr>
        <p:spPr>
          <a:xfrm>
            <a:off x="5234940" y="2709545"/>
            <a:ext cx="1234440" cy="1905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调试用电脑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154805" y="2647315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WAN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接口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74895" y="263779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 dirty="0">
                <a:latin typeface="Calibri" panose="020F0502020204030204" charset="0"/>
                <a:ea typeface="宋体" panose="02010600030101010101" pitchFamily="2" charset="-122"/>
              </a:rPr>
              <a:t>WAN</a:t>
            </a:r>
            <a:r>
              <a:rPr lang="zh-CN" sz="1050" b="0" dirty="0">
                <a:latin typeface="Calibri" panose="020F0502020204030204" charset="0"/>
                <a:ea typeface="宋体" panose="02010600030101010101" pitchFamily="2" charset="-122"/>
              </a:rPr>
              <a:t>接口</a:t>
            </a:r>
            <a:endParaRPr lang="zh-CN" altLang="en-US" dirty="0"/>
          </a:p>
        </p:txBody>
      </p:sp>
      <p:sp>
        <p:nvSpPr>
          <p:cNvPr id="24" name="文本框 24"/>
          <p:cNvSpPr txBox="1"/>
          <p:nvPr/>
        </p:nvSpPr>
        <p:spPr>
          <a:xfrm>
            <a:off x="7107555" y="4509770"/>
            <a:ext cx="1234440" cy="1905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ADSL，接入外网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84775" y="560705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1.3.2 </a:t>
            </a:r>
            <a:r>
              <a:rPr lang="zh-CN" sz="1050" b="0">
                <a:ea typeface="宋体" panose="02010600030101010101" pitchFamily="2" charset="-122"/>
              </a:rPr>
              <a:t>设备连接示意图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08143" y="1269365"/>
            <a:ext cx="3827007" cy="539750"/>
            <a:chOff x="2430" y="1311"/>
            <a:chExt cx="4575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认识无线路由器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6880" y="405130"/>
            <a:ext cx="292925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/>
          </a:p>
        </p:txBody>
      </p:sp>
      <p:pic>
        <p:nvPicPr>
          <p:cNvPr id="221" name="图片 2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0660" y="2493645"/>
            <a:ext cx="3368040" cy="16764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27195" y="422148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sz="1050" b="0">
                <a:latin typeface="Calibri" panose="020F0502020204030204" charset="0"/>
                <a:ea typeface="宋体" panose="02010600030101010101" pitchFamily="2" charset="-122"/>
              </a:rPr>
              <a:t>电源接口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2870" y="422148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LAN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接口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95119" y="1931119"/>
            <a:ext cx="5080000" cy="2539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altLang="en-US" sz="1050" dirty="0">
                <a:latin typeface="Calibri" panose="020F0502020204030204" charset="0"/>
                <a:ea typeface="宋体" panose="02010600030101010101" pitchFamily="2" charset="-122"/>
              </a:rPr>
              <a:t>无线天线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91205" y="256540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WAN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接口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54805" y="2781300"/>
            <a:ext cx="5080000" cy="245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altLang="en-US" sz="1000"/>
              <a:t>复位键</a:t>
            </a:r>
          </a:p>
        </p:txBody>
      </p:sp>
      <p:cxnSp>
        <p:nvCxnSpPr>
          <p:cNvPr id="160" name="直接连接符 160"/>
          <p:cNvCxnSpPr/>
          <p:nvPr/>
        </p:nvCxnSpPr>
        <p:spPr>
          <a:xfrm flipV="1">
            <a:off x="7251065" y="2133600"/>
            <a:ext cx="792480" cy="72072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60"/>
          <p:cNvCxnSpPr/>
          <p:nvPr/>
        </p:nvCxnSpPr>
        <p:spPr>
          <a:xfrm flipV="1">
            <a:off x="6603365" y="2997835"/>
            <a:ext cx="0" cy="79184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60"/>
          <p:cNvCxnSpPr/>
          <p:nvPr/>
        </p:nvCxnSpPr>
        <p:spPr>
          <a:xfrm flipV="1">
            <a:off x="6767195" y="3861435"/>
            <a:ext cx="0" cy="36004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60"/>
          <p:cNvCxnSpPr/>
          <p:nvPr/>
        </p:nvCxnSpPr>
        <p:spPr>
          <a:xfrm flipV="1">
            <a:off x="6027420" y="2853690"/>
            <a:ext cx="0" cy="93599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60"/>
          <p:cNvCxnSpPr/>
          <p:nvPr/>
        </p:nvCxnSpPr>
        <p:spPr>
          <a:xfrm flipV="1">
            <a:off x="5234940" y="3933825"/>
            <a:ext cx="0" cy="28892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487420" y="4941570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050" b="0">
                <a:ea typeface="宋体" panose="02010600030101010101" pitchFamily="2" charset="-122"/>
              </a:rPr>
              <a:t>图</a:t>
            </a:r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1.3.3 无线路由器结构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09165" y="5338445"/>
            <a:ext cx="7720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ea typeface="宋体" panose="02010600030101010101" pitchFamily="2" charset="-122"/>
              </a:rPr>
              <a:t>无线</a:t>
            </a:r>
            <a:r>
              <a:rPr lang="zh-CN" sz="1200" b="0" dirty="0">
                <a:solidFill>
                  <a:srgbClr val="0000FF"/>
                </a:solidFill>
                <a:ea typeface="宋体" panose="02010600030101010101" pitchFamily="2" charset="-122"/>
                <a:hlinkClick r:id="rId6"/>
              </a:rPr>
              <a:t>路由器</a:t>
            </a:r>
            <a:r>
              <a:rPr lang="zh-CN" sz="1200" b="0" dirty="0">
                <a:ea typeface="宋体" panose="02010600030101010101" pitchFamily="2" charset="-122"/>
              </a:rPr>
              <a:t>将有线网络信号转换成无线</a:t>
            </a:r>
            <a:r>
              <a:rPr lang="zh-CN" altLang="en-US" sz="1200" b="0" dirty="0">
                <a:ea typeface="宋体" panose="02010600030101010101" pitchFamily="2" charset="-122"/>
              </a:rPr>
              <a:t>网络</a:t>
            </a:r>
            <a:r>
              <a:rPr lang="zh-CN" sz="1200" b="0" dirty="0">
                <a:ea typeface="宋体" panose="02010600030101010101" pitchFamily="2" charset="-122"/>
              </a:rPr>
              <a:t>信号的设备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。它同时</a:t>
            </a:r>
            <a:r>
              <a:rPr lang="zh-CN" sz="1200" b="0" dirty="0">
                <a:ea typeface="宋体" panose="02010600030101010101" pitchFamily="2" charset="-122"/>
              </a:rPr>
              <a:t>将</a:t>
            </a:r>
            <a:r>
              <a:rPr lang="zh-CN" altLang="en-US" sz="1200" b="0" dirty="0">
                <a:ea typeface="宋体" panose="02010600030101010101" pitchFamily="2" charset="-122"/>
              </a:rPr>
              <a:t>宽带</a:t>
            </a:r>
            <a:r>
              <a:rPr lang="zh-CN" sz="1200" b="0" dirty="0">
                <a:ea typeface="宋体" panose="02010600030101010101" pitchFamily="2" charset="-122"/>
              </a:rPr>
              <a:t>网络信号通过天线转发给附近的</a:t>
            </a:r>
            <a:r>
              <a:rPr lang="zh-CN" sz="1200" b="0" dirty="0">
                <a:solidFill>
                  <a:srgbClr val="0000FF"/>
                </a:solidFill>
                <a:ea typeface="宋体" panose="02010600030101010101" pitchFamily="2" charset="-122"/>
                <a:hlinkClick r:id="rId7"/>
              </a:rPr>
              <a:t>无线</a:t>
            </a:r>
            <a:r>
              <a:rPr lang="zh-CN" sz="1200" b="0" dirty="0">
                <a:ea typeface="宋体" panose="02010600030101010101" pitchFamily="2" charset="-122"/>
              </a:rPr>
              <a:t>设备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，如手机、笔记本电脑、平板电脑等</a:t>
            </a:r>
            <a:r>
              <a:rPr lang="zh-CN" sz="1200" b="0" dirty="0">
                <a:ea typeface="宋体" panose="02010600030101010101" pitchFamily="2" charset="-122"/>
              </a:rPr>
              <a:t>。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无线路由器一般由复位键、电源接口、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广域网（</a:t>
            </a:r>
            <a:r>
              <a:rPr lang="en-US" altLang="zh-CN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Wide Area Network, WAN</a:t>
            </a:r>
            <a:r>
              <a:rPr lang="zh-CN" altLang="en-US" sz="12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）接口</a:t>
            </a:r>
            <a:r>
              <a:rPr 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局域网（</a:t>
            </a:r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Local Area Network, LAN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）接口和无线天线等部件，如图</a:t>
            </a:r>
            <a:r>
              <a:rPr lang="en-US" altLang="zh-CN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1.3.3</a:t>
            </a:r>
            <a:r>
              <a:rPr lang="zh-CN" alt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所示。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52725" y="1135380"/>
            <a:ext cx="8584565" cy="750570"/>
            <a:chOff x="2915" y="3813"/>
            <a:chExt cx="13519" cy="1182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2915" y="3813"/>
              <a:ext cx="13519" cy="1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3309" y="4024"/>
              <a:ext cx="12715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508000" eaLnBrk="1" fontAlgn="auto" hangingPunct="1">
                <a:spcBef>
                  <a:spcPct val="0"/>
                </a:spcBef>
                <a:buFontTx/>
                <a:buNone/>
                <a:extLst>
                  <a:ext uri="{35155182-B16C-46BC-9424-99874614C6A1}">
                    <wpsdc:indentchars xmlns="" xmlns:wpsdc="http://www.wps.cn/officeDocument/2017/drawingmlCustomData" val="200" checksum="282533468"/>
                  </a:ext>
                </a:extLst>
              </a:pPr>
              <a:r>
                <a:rPr lang="zh-CN" altLang="en-US" dirty="0">
                  <a:latin typeface="微软雅黑" panose="020B0503020204020204" pitchFamily="34" charset="-122"/>
                </a:rPr>
                <a:t>根据任务说明的要求，需要的设备清单如表1.3.</a:t>
              </a:r>
              <a:r>
                <a:rPr lang="en-US" altLang="zh-CN" dirty="0">
                  <a:latin typeface="微软雅黑" panose="020B0503020204020204" pitchFamily="34" charset="-122"/>
                </a:rPr>
                <a:t>1</a:t>
              </a:r>
              <a:r>
                <a:rPr lang="zh-CN" altLang="en-US" dirty="0">
                  <a:latin typeface="微软雅黑" panose="020B0503020204020204" pitchFamily="34" charset="-122"/>
                </a:rPr>
                <a:t>所示。</a:t>
              </a:r>
            </a:p>
          </p:txBody>
        </p:sp>
      </p:grp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626428" y="1197293"/>
            <a:ext cx="18694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设备准备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4490" y="398780"/>
            <a:ext cx="292925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3845" y="2118903"/>
            <a:ext cx="7012163" cy="4029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266383" y="1053148"/>
            <a:ext cx="16878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4490" y="398780"/>
            <a:ext cx="292925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任务一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创建无线局域网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600" y="1557655"/>
            <a:ext cx="6938010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任务需要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步完成，分别是连接设备、设置无线路由器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连接</a:t>
            </a:r>
            <a:r>
              <a:rPr lang="en-US" sz="1200" b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WLAN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20700" y="2228850"/>
            <a:ext cx="8118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12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1200" b="1" dirty="0">
                <a:latin typeface="Times New Roman" panose="02020603050405020304" charset="0"/>
                <a:ea typeface="宋体" panose="02010600030101010101" pitchFamily="2" charset="-122"/>
              </a:rPr>
              <a:t>．连接设备</a:t>
            </a:r>
            <a:endParaRPr lang="zh-CN" sz="1200" b="0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6070"/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用一根网线连接无线路由器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LAN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口和笔记本电脑，接上电源并开启，用另一根网线连接无线路由器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WAN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口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ADSL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调制器（</a:t>
            </a:r>
            <a:r>
              <a:rPr lang="en-US" alt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Modem</a:t>
            </a:r>
            <a:r>
              <a:rPr lang="zh-CN" alt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altLang="en-US" sz="1200" dirty="0">
                <a:latin typeface="Times New Roman" panose="02020603050405020304" charset="0"/>
                <a:ea typeface="宋体" panose="02010600030101010101" pitchFamily="2" charset="-122"/>
              </a:rPr>
              <a:t>设备连接参考图</a:t>
            </a:r>
            <a:r>
              <a:rPr lang="en-US" sz="1200" b="0" dirty="0">
                <a:latin typeface="Times New Roman" panose="02020603050405020304" charset="0"/>
                <a:ea typeface="宋体" panose="02010600030101010101" pitchFamily="2" charset="-122"/>
              </a:rPr>
              <a:t>1.3.2</a:t>
            </a:r>
            <a:r>
              <a:rPr lang="zh-CN" sz="1200" b="0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6" name="图片 5" descr="sad"/>
          <p:cNvPicPr/>
          <p:nvPr/>
        </p:nvPicPr>
        <p:blipFill>
          <a:blip r:embed="rId4"/>
          <a:stretch>
            <a:fillRect/>
          </a:stretch>
        </p:blipFill>
        <p:spPr>
          <a:xfrm>
            <a:off x="556895" y="3086735"/>
            <a:ext cx="7656830" cy="906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2327333-7039-4b2d-9969-0452ad7e8d24}"/>
  <p:tag name="TABLE_ENDDRAG_ORIGIN_RECT" val="752*202"/>
  <p:tag name="TABLE_ENDDRAG_RECT" val="72*241*752*2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37b3fb-9764-4bae-9843-33f2cb5cf77f}"/>
  <p:tag name="TABLE_ENDDRAG_ORIGIN_RECT" val="590*127"/>
  <p:tag name="TABLE_ENDDRAG_RECT" val="106*296*590*12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4241</Words>
  <Application>Microsoft Office PowerPoint</Application>
  <PresentationFormat>自定义</PresentationFormat>
  <Paragraphs>454</Paragraphs>
  <Slides>45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楷体</vt:lpstr>
      <vt:lpstr>宋体</vt:lpstr>
      <vt:lpstr>微软雅黑</vt:lpstr>
      <vt:lpstr>幼圆</vt:lpstr>
      <vt:lpstr>Arial</vt:lpstr>
      <vt:lpstr>Arial Narrow</vt:lpstr>
      <vt:lpstr>Calibri</vt:lpstr>
      <vt:lpstr>Cambria</vt:lpstr>
      <vt:lpstr>Impact</vt:lpstr>
      <vt:lpstr>Lato Black</vt:lpstr>
      <vt:lpstr>Tempus Sans ITC</vt:lpstr>
      <vt:lpstr>Times New Roman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>12sc.taobao.com</dc:creator>
  <cp:lastModifiedBy>刘 亮</cp:lastModifiedBy>
  <cp:revision>221</cp:revision>
  <dcterms:created xsi:type="dcterms:W3CDTF">2015-02-02T06:52:00Z</dcterms:created>
  <dcterms:modified xsi:type="dcterms:W3CDTF">2022-01-13T03:15:13Z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9ECA20B2CEF04D928B9B00A6602BB866</vt:lpwstr>
  </property>
</Properties>
</file>