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0" r:id="rId2"/>
  </p:sldMasterIdLst>
  <p:notesMasterIdLst>
    <p:notesMasterId r:id="rId57"/>
  </p:notesMasterIdLst>
  <p:sldIdLst>
    <p:sldId id="334" r:id="rId3"/>
    <p:sldId id="335" r:id="rId4"/>
    <p:sldId id="336" r:id="rId5"/>
    <p:sldId id="338" r:id="rId6"/>
    <p:sldId id="339" r:id="rId7"/>
    <p:sldId id="258" r:id="rId8"/>
    <p:sldId id="272" r:id="rId9"/>
    <p:sldId id="342" r:id="rId10"/>
    <p:sldId id="464" r:id="rId11"/>
    <p:sldId id="465" r:id="rId12"/>
    <p:sldId id="466" r:id="rId13"/>
    <p:sldId id="467" r:id="rId14"/>
    <p:sldId id="379" r:id="rId15"/>
    <p:sldId id="273" r:id="rId16"/>
    <p:sldId id="468" r:id="rId17"/>
    <p:sldId id="469" r:id="rId18"/>
    <p:sldId id="470" r:id="rId19"/>
    <p:sldId id="274" r:id="rId20"/>
    <p:sldId id="502" r:id="rId21"/>
    <p:sldId id="504" r:id="rId22"/>
    <p:sldId id="275" r:id="rId23"/>
    <p:sldId id="382" r:id="rId24"/>
    <p:sldId id="430" r:id="rId25"/>
    <p:sldId id="431" r:id="rId26"/>
    <p:sldId id="505" r:id="rId27"/>
    <p:sldId id="506" r:id="rId28"/>
    <p:sldId id="432" r:id="rId29"/>
    <p:sldId id="507" r:id="rId30"/>
    <p:sldId id="508" r:id="rId31"/>
    <p:sldId id="433" r:id="rId32"/>
    <p:sldId id="436" r:id="rId33"/>
    <p:sldId id="437" r:id="rId34"/>
    <p:sldId id="438" r:id="rId35"/>
    <p:sldId id="439" r:id="rId36"/>
    <p:sldId id="509" r:id="rId37"/>
    <p:sldId id="440" r:id="rId38"/>
    <p:sldId id="441" r:id="rId39"/>
    <p:sldId id="442" r:id="rId40"/>
    <p:sldId id="443" r:id="rId41"/>
    <p:sldId id="448" r:id="rId42"/>
    <p:sldId id="449" r:id="rId43"/>
    <p:sldId id="535" r:id="rId44"/>
    <p:sldId id="536" r:id="rId45"/>
    <p:sldId id="537" r:id="rId46"/>
    <p:sldId id="538" r:id="rId47"/>
    <p:sldId id="539" r:id="rId48"/>
    <p:sldId id="540" r:id="rId49"/>
    <p:sldId id="542" r:id="rId50"/>
    <p:sldId id="543" r:id="rId51"/>
    <p:sldId id="544" r:id="rId52"/>
    <p:sldId id="452" r:id="rId53"/>
    <p:sldId id="454" r:id="rId54"/>
    <p:sldId id="455" r:id="rId55"/>
    <p:sldId id="295" r:id="rId56"/>
  </p:sldIdLst>
  <p:sldSz cx="12198350" cy="6859588"/>
  <p:notesSz cx="6858000" cy="9144000"/>
  <p:defaultTextStyle>
    <a:defPPr>
      <a:defRPr lang="zh-CN"/>
    </a:defPPr>
    <a:lvl1pPr marL="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3">
          <p15:clr>
            <a:srgbClr val="A4A3A4"/>
          </p15:clr>
        </p15:guide>
        <p15:guide id="2" pos="389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3F2C"/>
    <a:srgbClr val="0000FF"/>
    <a:srgbClr val="FFFF00"/>
    <a:srgbClr val="FFFFFF"/>
    <a:srgbClr val="007FB2"/>
    <a:srgbClr val="0095CC"/>
    <a:srgbClr val="EEB93A"/>
    <a:srgbClr val="104183"/>
    <a:srgbClr val="4A9E83"/>
    <a:srgbClr val="59B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0" autoAdjust="0"/>
    <p:restoredTop sz="60444" autoAdjust="0"/>
  </p:normalViewPr>
  <p:slideViewPr>
    <p:cSldViewPr>
      <p:cViewPr varScale="1">
        <p:scale>
          <a:sx n="50" d="100"/>
          <a:sy n="50" d="100"/>
        </p:scale>
        <p:origin x="53" y="802"/>
      </p:cViewPr>
      <p:guideLst>
        <p:guide orient="horz" pos="2083"/>
        <p:guide pos="38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A9A04-298B-4049-8C60-C9149E2C1FBF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749DE-0A4A-4294-B127-30FDF2A88C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7D548EC-D78C-4E2B-8163-69B06428AC45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  <a:t>54</a:t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 userDrawn="1"/>
        </p:nvSpPr>
        <p:spPr>
          <a:xfrm>
            <a:off x="9225915" y="47815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67.xml"/><Relationship Id="rId39" Type="http://schemas.openxmlformats.org/officeDocument/2006/relationships/slideLayout" Target="../slideLayouts/slideLayout80.xml"/><Relationship Id="rId21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7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29" Type="http://schemas.openxmlformats.org/officeDocument/2006/relationships/slideLayout" Target="../slideLayouts/slideLayout70.xml"/><Relationship Id="rId41" Type="http://schemas.openxmlformats.org/officeDocument/2006/relationships/slideLayout" Target="../slideLayouts/slideLayout82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65.xml"/><Relationship Id="rId32" Type="http://schemas.openxmlformats.org/officeDocument/2006/relationships/slideLayout" Target="../slideLayouts/slideLayout73.xml"/><Relationship Id="rId37" Type="http://schemas.openxmlformats.org/officeDocument/2006/relationships/slideLayout" Target="../slideLayouts/slideLayout78.xml"/><Relationship Id="rId40" Type="http://schemas.openxmlformats.org/officeDocument/2006/relationships/slideLayout" Target="../slideLayouts/slideLayout81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64.xml"/><Relationship Id="rId28" Type="http://schemas.openxmlformats.org/officeDocument/2006/relationships/slideLayout" Target="../slideLayouts/slideLayout69.xml"/><Relationship Id="rId36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31" Type="http://schemas.openxmlformats.org/officeDocument/2006/relationships/slideLayout" Target="../slideLayouts/slideLayout72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63.xml"/><Relationship Id="rId27" Type="http://schemas.openxmlformats.org/officeDocument/2006/relationships/slideLayout" Target="../slideLayouts/slideLayout68.xml"/><Relationship Id="rId30" Type="http://schemas.openxmlformats.org/officeDocument/2006/relationships/slideLayout" Target="../slideLayouts/slideLayout71.xml"/><Relationship Id="rId35" Type="http://schemas.openxmlformats.org/officeDocument/2006/relationships/slideLayout" Target="../slideLayouts/slideLayout76.xml"/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5" Type="http://schemas.openxmlformats.org/officeDocument/2006/relationships/slideLayout" Target="../slideLayouts/slideLayout66.xml"/><Relationship Id="rId33" Type="http://schemas.openxmlformats.org/officeDocument/2006/relationships/slideLayout" Target="../slideLayouts/slideLayout74.xml"/><Relationship Id="rId38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  <p:sldLayoutId id="2147483730" r:id="rId40"/>
    <p:sldLayoutId id="2147483731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3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6209" y="1803372"/>
            <a:ext cx="12194258" cy="300017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400" dirty="0">
              <a:latin typeface="幼圆" panose="02010509060101010101" charset="-122"/>
              <a:ea typeface="幼圆" panose="02010509060101010101" charset="-122"/>
              <a:cs typeface="+mn-ea"/>
              <a:sym typeface="+mn-lt"/>
            </a:endParaRPr>
          </a:p>
        </p:txBody>
      </p:sp>
      <p:sp>
        <p:nvSpPr>
          <p:cNvPr id="32" name="three-books_73757"/>
          <p:cNvSpPr>
            <a:spLocks noChangeAspect="1"/>
          </p:cNvSpPr>
          <p:nvPr/>
        </p:nvSpPr>
        <p:spPr bwMode="auto">
          <a:xfrm>
            <a:off x="328497" y="209589"/>
            <a:ext cx="531593" cy="414097"/>
          </a:xfrm>
          <a:custGeom>
            <a:avLst/>
            <a:gdLst>
              <a:gd name="T0" fmla="*/ 2471 w 2903"/>
              <a:gd name="T1" fmla="*/ 1598 h 2261"/>
              <a:gd name="T2" fmla="*/ 2471 w 2903"/>
              <a:gd name="T3" fmla="*/ 2127 h 2261"/>
              <a:gd name="T4" fmla="*/ 2505 w 2903"/>
              <a:gd name="T5" fmla="*/ 2127 h 2261"/>
              <a:gd name="T6" fmla="*/ 2572 w 2903"/>
              <a:gd name="T7" fmla="*/ 2194 h 2261"/>
              <a:gd name="T8" fmla="*/ 2505 w 2903"/>
              <a:gd name="T9" fmla="*/ 2261 h 2261"/>
              <a:gd name="T10" fmla="*/ 2405 w 2903"/>
              <a:gd name="T11" fmla="*/ 2261 h 2261"/>
              <a:gd name="T12" fmla="*/ 2124 w 2903"/>
              <a:gd name="T13" fmla="*/ 2261 h 2261"/>
              <a:gd name="T14" fmla="*/ 398 w 2903"/>
              <a:gd name="T15" fmla="*/ 2261 h 2261"/>
              <a:gd name="T16" fmla="*/ 0 w 2903"/>
              <a:gd name="T17" fmla="*/ 1863 h 2261"/>
              <a:gd name="T18" fmla="*/ 398 w 2903"/>
              <a:gd name="T19" fmla="*/ 1465 h 2261"/>
              <a:gd name="T20" fmla="*/ 2124 w 2903"/>
              <a:gd name="T21" fmla="*/ 1465 h 2261"/>
              <a:gd name="T22" fmla="*/ 2405 w 2903"/>
              <a:gd name="T23" fmla="*/ 1465 h 2261"/>
              <a:gd name="T24" fmla="*/ 2505 w 2903"/>
              <a:gd name="T25" fmla="*/ 1465 h 2261"/>
              <a:gd name="T26" fmla="*/ 2572 w 2903"/>
              <a:gd name="T27" fmla="*/ 1532 h 2261"/>
              <a:gd name="T28" fmla="*/ 2505 w 2903"/>
              <a:gd name="T29" fmla="*/ 1598 h 2261"/>
              <a:gd name="T30" fmla="*/ 2471 w 2903"/>
              <a:gd name="T31" fmla="*/ 1598 h 2261"/>
              <a:gd name="T32" fmla="*/ 2836 w 2903"/>
              <a:gd name="T33" fmla="*/ 1195 h 2261"/>
              <a:gd name="T34" fmla="*/ 2786 w 2903"/>
              <a:gd name="T35" fmla="*/ 1195 h 2261"/>
              <a:gd name="T36" fmla="*/ 2786 w 2903"/>
              <a:gd name="T37" fmla="*/ 786 h 2261"/>
              <a:gd name="T38" fmla="*/ 2836 w 2903"/>
              <a:gd name="T39" fmla="*/ 786 h 2261"/>
              <a:gd name="T40" fmla="*/ 2903 w 2903"/>
              <a:gd name="T41" fmla="*/ 720 h 2261"/>
              <a:gd name="T42" fmla="*/ 2836 w 2903"/>
              <a:gd name="T43" fmla="*/ 653 h 2261"/>
              <a:gd name="T44" fmla="*/ 2720 w 2903"/>
              <a:gd name="T45" fmla="*/ 653 h 2261"/>
              <a:gd name="T46" fmla="*/ 2455 w 2903"/>
              <a:gd name="T47" fmla="*/ 653 h 2261"/>
              <a:gd name="T48" fmla="*/ 1005 w 2903"/>
              <a:gd name="T49" fmla="*/ 653 h 2261"/>
              <a:gd name="T50" fmla="*/ 668 w 2903"/>
              <a:gd name="T51" fmla="*/ 991 h 2261"/>
              <a:gd name="T52" fmla="*/ 1005 w 2903"/>
              <a:gd name="T53" fmla="*/ 1328 h 2261"/>
              <a:gd name="T54" fmla="*/ 2455 w 2903"/>
              <a:gd name="T55" fmla="*/ 1328 h 2261"/>
              <a:gd name="T56" fmla="*/ 2720 w 2903"/>
              <a:gd name="T57" fmla="*/ 1328 h 2261"/>
              <a:gd name="T58" fmla="*/ 2836 w 2903"/>
              <a:gd name="T59" fmla="*/ 1328 h 2261"/>
              <a:gd name="T60" fmla="*/ 2903 w 2903"/>
              <a:gd name="T61" fmla="*/ 1262 h 2261"/>
              <a:gd name="T62" fmla="*/ 2836 w 2903"/>
              <a:gd name="T63" fmla="*/ 1195 h 2261"/>
              <a:gd name="T64" fmla="*/ 226 w 2903"/>
              <a:gd name="T65" fmla="*/ 405 h 2261"/>
              <a:gd name="T66" fmla="*/ 159 w 2903"/>
              <a:gd name="T67" fmla="*/ 472 h 2261"/>
              <a:gd name="T68" fmla="*/ 226 w 2903"/>
              <a:gd name="T69" fmla="*/ 539 h 2261"/>
              <a:gd name="T70" fmla="*/ 323 w 2903"/>
              <a:gd name="T71" fmla="*/ 539 h 2261"/>
              <a:gd name="T72" fmla="*/ 671 w 2903"/>
              <a:gd name="T73" fmla="*/ 539 h 2261"/>
              <a:gd name="T74" fmla="*/ 2248 w 2903"/>
              <a:gd name="T75" fmla="*/ 539 h 2261"/>
              <a:gd name="T76" fmla="*/ 2517 w 2903"/>
              <a:gd name="T77" fmla="*/ 269 h 2261"/>
              <a:gd name="T78" fmla="*/ 2248 w 2903"/>
              <a:gd name="T79" fmla="*/ 0 h 2261"/>
              <a:gd name="T80" fmla="*/ 671 w 2903"/>
              <a:gd name="T81" fmla="*/ 0 h 2261"/>
              <a:gd name="T82" fmla="*/ 323 w 2903"/>
              <a:gd name="T83" fmla="*/ 0 h 2261"/>
              <a:gd name="T84" fmla="*/ 226 w 2903"/>
              <a:gd name="T85" fmla="*/ 0 h 2261"/>
              <a:gd name="T86" fmla="*/ 159 w 2903"/>
              <a:gd name="T87" fmla="*/ 66 h 2261"/>
              <a:gd name="T88" fmla="*/ 226 w 2903"/>
              <a:gd name="T89" fmla="*/ 133 h 2261"/>
              <a:gd name="T90" fmla="*/ 257 w 2903"/>
              <a:gd name="T91" fmla="*/ 133 h 2261"/>
              <a:gd name="T92" fmla="*/ 257 w 2903"/>
              <a:gd name="T93" fmla="*/ 405 h 2261"/>
              <a:gd name="T94" fmla="*/ 226 w 2903"/>
              <a:gd name="T95" fmla="*/ 405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03" h="2261">
                <a:moveTo>
                  <a:pt x="2471" y="1598"/>
                </a:moveTo>
                <a:lnTo>
                  <a:pt x="2471" y="2127"/>
                </a:lnTo>
                <a:lnTo>
                  <a:pt x="2505" y="2127"/>
                </a:lnTo>
                <a:cubicBezTo>
                  <a:pt x="2542" y="2127"/>
                  <a:pt x="2572" y="2157"/>
                  <a:pt x="2572" y="2194"/>
                </a:cubicBezTo>
                <a:cubicBezTo>
                  <a:pt x="2572" y="2231"/>
                  <a:pt x="2542" y="2261"/>
                  <a:pt x="2505" y="2261"/>
                </a:cubicBezTo>
                <a:lnTo>
                  <a:pt x="2405" y="2261"/>
                </a:lnTo>
                <a:lnTo>
                  <a:pt x="2124" y="2261"/>
                </a:lnTo>
                <a:lnTo>
                  <a:pt x="398" y="2261"/>
                </a:lnTo>
                <a:cubicBezTo>
                  <a:pt x="178" y="2261"/>
                  <a:pt x="0" y="2082"/>
                  <a:pt x="0" y="1863"/>
                </a:cubicBezTo>
                <a:cubicBezTo>
                  <a:pt x="0" y="1643"/>
                  <a:pt x="178" y="1465"/>
                  <a:pt x="398" y="1465"/>
                </a:cubicBezTo>
                <a:lnTo>
                  <a:pt x="2124" y="1465"/>
                </a:lnTo>
                <a:lnTo>
                  <a:pt x="2405" y="1465"/>
                </a:lnTo>
                <a:lnTo>
                  <a:pt x="2505" y="1465"/>
                </a:lnTo>
                <a:cubicBezTo>
                  <a:pt x="2542" y="1465"/>
                  <a:pt x="2572" y="1495"/>
                  <a:pt x="2572" y="1532"/>
                </a:cubicBezTo>
                <a:cubicBezTo>
                  <a:pt x="2572" y="1568"/>
                  <a:pt x="2542" y="1598"/>
                  <a:pt x="2505" y="1598"/>
                </a:cubicBezTo>
                <a:lnTo>
                  <a:pt x="2471" y="1598"/>
                </a:lnTo>
                <a:close/>
                <a:moveTo>
                  <a:pt x="2836" y="1195"/>
                </a:moveTo>
                <a:lnTo>
                  <a:pt x="2786" y="1195"/>
                </a:lnTo>
                <a:lnTo>
                  <a:pt x="2786" y="786"/>
                </a:lnTo>
                <a:lnTo>
                  <a:pt x="2836" y="786"/>
                </a:lnTo>
                <a:cubicBezTo>
                  <a:pt x="2873" y="786"/>
                  <a:pt x="2903" y="757"/>
                  <a:pt x="2903" y="720"/>
                </a:cubicBezTo>
                <a:cubicBezTo>
                  <a:pt x="2903" y="683"/>
                  <a:pt x="2873" y="653"/>
                  <a:pt x="2836" y="653"/>
                </a:cubicBezTo>
                <a:lnTo>
                  <a:pt x="2720" y="653"/>
                </a:lnTo>
                <a:lnTo>
                  <a:pt x="2455" y="653"/>
                </a:lnTo>
                <a:lnTo>
                  <a:pt x="1005" y="653"/>
                </a:lnTo>
                <a:cubicBezTo>
                  <a:pt x="819" y="653"/>
                  <a:pt x="668" y="805"/>
                  <a:pt x="668" y="991"/>
                </a:cubicBezTo>
                <a:cubicBezTo>
                  <a:pt x="668" y="1177"/>
                  <a:pt x="819" y="1328"/>
                  <a:pt x="1005" y="1328"/>
                </a:cubicBezTo>
                <a:lnTo>
                  <a:pt x="2455" y="1328"/>
                </a:lnTo>
                <a:lnTo>
                  <a:pt x="2720" y="1328"/>
                </a:lnTo>
                <a:lnTo>
                  <a:pt x="2836" y="1328"/>
                </a:lnTo>
                <a:cubicBezTo>
                  <a:pt x="2873" y="1328"/>
                  <a:pt x="2903" y="1299"/>
                  <a:pt x="2903" y="1262"/>
                </a:cubicBezTo>
                <a:cubicBezTo>
                  <a:pt x="2903" y="1225"/>
                  <a:pt x="2873" y="1195"/>
                  <a:pt x="2836" y="1195"/>
                </a:cubicBezTo>
                <a:close/>
                <a:moveTo>
                  <a:pt x="226" y="405"/>
                </a:moveTo>
                <a:cubicBezTo>
                  <a:pt x="189" y="405"/>
                  <a:pt x="159" y="435"/>
                  <a:pt x="159" y="472"/>
                </a:cubicBezTo>
                <a:cubicBezTo>
                  <a:pt x="159" y="509"/>
                  <a:pt x="189" y="539"/>
                  <a:pt x="226" y="539"/>
                </a:cubicBezTo>
                <a:lnTo>
                  <a:pt x="323" y="539"/>
                </a:lnTo>
                <a:lnTo>
                  <a:pt x="671" y="539"/>
                </a:lnTo>
                <a:lnTo>
                  <a:pt x="2248" y="539"/>
                </a:lnTo>
                <a:cubicBezTo>
                  <a:pt x="2396" y="539"/>
                  <a:pt x="2517" y="418"/>
                  <a:pt x="2517" y="269"/>
                </a:cubicBezTo>
                <a:cubicBezTo>
                  <a:pt x="2517" y="121"/>
                  <a:pt x="2396" y="0"/>
                  <a:pt x="2248" y="0"/>
                </a:cubicBezTo>
                <a:lnTo>
                  <a:pt x="671" y="0"/>
                </a:lnTo>
                <a:lnTo>
                  <a:pt x="323" y="0"/>
                </a:lnTo>
                <a:lnTo>
                  <a:pt x="226" y="0"/>
                </a:lnTo>
                <a:cubicBezTo>
                  <a:pt x="189" y="0"/>
                  <a:pt x="159" y="30"/>
                  <a:pt x="159" y="66"/>
                </a:cubicBezTo>
                <a:cubicBezTo>
                  <a:pt x="159" y="103"/>
                  <a:pt x="189" y="133"/>
                  <a:pt x="226" y="133"/>
                </a:cubicBezTo>
                <a:lnTo>
                  <a:pt x="257" y="133"/>
                </a:lnTo>
                <a:lnTo>
                  <a:pt x="257" y="405"/>
                </a:lnTo>
                <a:lnTo>
                  <a:pt x="226" y="405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</p:sp>
      <p:pic>
        <p:nvPicPr>
          <p:cNvPr id="2" name="图片 1" descr="理工社logo矢量图-横排蓝色_1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09005" y="2358390"/>
            <a:ext cx="3913505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481C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模块二  办公室办公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09640" y="3046730"/>
            <a:ext cx="6177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  会议室布置</a:t>
            </a:r>
          </a:p>
        </p:txBody>
      </p:sp>
      <p:pic>
        <p:nvPicPr>
          <p:cNvPr id="3" name="图片 2" descr="C:\Users\pjale\Desktop\办公设备图片\src=http___www.12sucai.com_wp-content_uploads_2020_02_1582693303-f144bd2c099429e.jpg&amp;refer=http___www.12sucai.pngsrc=http___www.12sucai.com_wp-content_uploads_2020_02_1582693303-f144bd2c099429e.jpg&amp;refer=http___www.12sucai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6210" y="1043498"/>
            <a:ext cx="5641114" cy="3760531"/>
          </a:xfrm>
          <a:prstGeom prst="rect">
            <a:avLst/>
          </a:prstGeo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6099175" y="4005580"/>
            <a:ext cx="779526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</a:t>
            </a:r>
            <a:r>
              <a:rPr 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投影设备连接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</a:t>
            </a:r>
            <a:r>
              <a:rPr 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传声器、音响和功放的连接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会议主题演示文稿封面制作</a:t>
            </a:r>
            <a:endParaRPr lang="zh-CN" altLang="zh-CN" sz="1200" spc="-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Line 21"/>
          <p:cNvSpPr>
            <a:spLocks noChangeShapeType="1"/>
          </p:cNvSpPr>
          <p:nvPr/>
        </p:nvSpPr>
        <p:spPr bwMode="auto">
          <a:xfrm>
            <a:off x="6099451" y="3860557"/>
            <a:ext cx="4932000" cy="0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F038F85A-279B-44FC-AB06-D40C1E63D2DD}"/>
              </a:ext>
            </a:extLst>
          </p:cNvPr>
          <p:cNvSpPr txBox="1"/>
          <p:nvPr/>
        </p:nvSpPr>
        <p:spPr>
          <a:xfrm>
            <a:off x="844212" y="205778"/>
            <a:ext cx="4534883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办公设备维护与维修（第</a:t>
            </a:r>
            <a:r>
              <a:rPr lang="en-US" altLang="zh-CN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1" bldLvl="0" animBg="1"/>
      <p:bldP spid="12" grpId="0"/>
      <p:bldP spid="12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3878" y="1080770"/>
            <a:ext cx="3827007" cy="539750"/>
            <a:chOff x="2430" y="1311"/>
            <a:chExt cx="4575" cy="850"/>
          </a:xfrm>
        </p:grpSpPr>
        <p:sp>
          <p:nvSpPr>
            <p:cNvPr id="3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4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认识投影仪</a:t>
              </a:r>
            </a:p>
          </p:txBody>
        </p:sp>
      </p:grpSp>
      <p:sp>
        <p:nvSpPr>
          <p:cNvPr id="6" name="TextBox 51"/>
          <p:cNvSpPr txBox="1"/>
          <p:nvPr/>
        </p:nvSpPr>
        <p:spPr>
          <a:xfrm>
            <a:off x="1673859" y="1620521"/>
            <a:ext cx="9321860" cy="2601361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algn="l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投影仪背面主要接口如下图所示。背面的接口通过不同的线缆连接不同的设备，通常有</a:t>
            </a:r>
            <a:r>
              <a:rPr lang="zh-CN" altLang="en-US" sz="2200" b="1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视频接口（</a:t>
            </a:r>
            <a:r>
              <a:rPr lang="en-US" altLang="zh-CN" sz="2200" b="1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VIDEO</a:t>
            </a:r>
            <a:r>
              <a:rPr lang="zh-CN" altLang="en-US" sz="2200" b="1" dirty="0"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） 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、超级视频接口（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S-VIDEO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）、视频图形整列接口（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VGA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）、高清晰度多媒体接口（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HDMI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接口等，当连接电视机时常用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VIDEO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S-VIDEO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接口，连接计算机时常用VGA接口或者HDMI接口，如果没有对应的接口，可以用转接头进行切换。</a:t>
            </a:r>
          </a:p>
        </p:txBody>
      </p:sp>
      <p:pic>
        <p:nvPicPr>
          <p:cNvPr id="318" name="图片 3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4701" y="4386602"/>
            <a:ext cx="5031247" cy="24729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3878" y="1080770"/>
            <a:ext cx="3827007" cy="539750"/>
            <a:chOff x="2430" y="1311"/>
            <a:chExt cx="4575" cy="850"/>
          </a:xfrm>
        </p:grpSpPr>
        <p:sp>
          <p:nvSpPr>
            <p:cNvPr id="3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4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认识投影仪</a:t>
              </a:r>
            </a:p>
          </p:txBody>
        </p:sp>
      </p:grpSp>
      <p:sp>
        <p:nvSpPr>
          <p:cNvPr id="6" name="TextBox 51"/>
          <p:cNvSpPr txBox="1"/>
          <p:nvPr/>
        </p:nvSpPr>
        <p:spPr>
          <a:xfrm>
            <a:off x="1673859" y="1620520"/>
            <a:ext cx="9753907" cy="2571666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algn="l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（4）投影仪安装方式</a:t>
            </a:r>
          </a:p>
          <a:p>
            <a:pPr indent="558800" algn="l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投影仪的投影方式有正投安装、吊顶安装和背投安装3种方式。任何一款投影机都可以根据安装需求调整投射方式，对应的在投影仪菜单中可以选择正投、吊装、背投选项，正投采用普通的投影屏幕，有时为了方便可以直接投射在颜色单一的墙壁上，而背投是专用的背投屏幕</a:t>
            </a:r>
          </a:p>
        </p:txBody>
      </p:sp>
      <p:pic>
        <p:nvPicPr>
          <p:cNvPr id="319" name="图片 3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7931" y="4226372"/>
            <a:ext cx="7785762" cy="22412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3878" y="1080770"/>
            <a:ext cx="3827007" cy="539750"/>
            <a:chOff x="2430" y="1311"/>
            <a:chExt cx="4575" cy="850"/>
          </a:xfrm>
        </p:grpSpPr>
        <p:sp>
          <p:nvSpPr>
            <p:cNvPr id="3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  <p:sp>
          <p:nvSpPr>
            <p:cNvPr id="4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6735" y="1620520"/>
            <a:ext cx="7509510" cy="4863465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  <p:sp>
        <p:nvSpPr>
          <p:cNvPr id="6" name="TextBox 51"/>
          <p:cNvSpPr txBox="1"/>
          <p:nvPr/>
        </p:nvSpPr>
        <p:spPr>
          <a:xfrm>
            <a:off x="1720215" y="2875915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algn="l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任务需要4步完成，分别是连接投影仪、启动投影仪、笔记本电脑投影到屏幕、设置投影仪。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148715" y="2133600"/>
            <a:ext cx="1979930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连接投影仪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148715" y="2737485"/>
            <a:ext cx="7472680" cy="1614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（1）将投影屏幕、投影仪、笔记本电脑按照右图所示摆放到适合的位置。</a:t>
            </a:r>
          </a:p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（2）将VGA线的一端插入投影仪的VGA口，拧紧螺母</a:t>
            </a:r>
          </a:p>
        </p:txBody>
      </p:sp>
      <p:pic>
        <p:nvPicPr>
          <p:cNvPr id="324" name="图片 3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800" y="2702878"/>
            <a:ext cx="2538730" cy="1683385"/>
          </a:xfrm>
          <a:prstGeom prst="rect">
            <a:avLst/>
          </a:prstGeom>
        </p:spPr>
      </p:pic>
      <p:sp>
        <p:nvSpPr>
          <p:cNvPr id="4" name="TextBox 51"/>
          <p:cNvSpPr txBox="1"/>
          <p:nvPr/>
        </p:nvSpPr>
        <p:spPr>
          <a:xfrm>
            <a:off x="1148715" y="4766945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（3）将VGA线的另外一端插入笔记本电脑的VGA口，拧紧螺母</a:t>
            </a:r>
          </a:p>
        </p:txBody>
      </p:sp>
      <p:pic>
        <p:nvPicPr>
          <p:cNvPr id="325" name="图片 3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3800" y="4493895"/>
            <a:ext cx="2415540" cy="1653540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161415" y="2132965"/>
            <a:ext cx="1999615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启动投影仪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148715" y="2737485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（1）将电源线接入投影仪的电源口，打开电源开关，投影仪的电源指示灯应有1个亮起</a:t>
            </a:r>
          </a:p>
        </p:txBody>
      </p:sp>
      <p:sp>
        <p:nvSpPr>
          <p:cNvPr id="4" name="TextBox 51"/>
          <p:cNvSpPr txBox="1"/>
          <p:nvPr/>
        </p:nvSpPr>
        <p:spPr>
          <a:xfrm>
            <a:off x="1148715" y="3895090"/>
            <a:ext cx="7472680" cy="598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（2）取下投影仪防尘盖</a:t>
            </a:r>
          </a:p>
        </p:txBody>
      </p:sp>
      <p:pic>
        <p:nvPicPr>
          <p:cNvPr id="326" name="图片 3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1730" y="2737485"/>
            <a:ext cx="1644650" cy="1088390"/>
          </a:xfrm>
          <a:prstGeom prst="rect">
            <a:avLst/>
          </a:prstGeom>
        </p:spPr>
      </p:pic>
      <p:pic>
        <p:nvPicPr>
          <p:cNvPr id="327" name="图片 3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6055" y="3895090"/>
            <a:ext cx="1016000" cy="689610"/>
          </a:xfrm>
          <a:prstGeom prst="rect">
            <a:avLst/>
          </a:prstGeom>
        </p:spPr>
      </p:pic>
      <p:sp>
        <p:nvSpPr>
          <p:cNvPr id="2" name="TextBox 51"/>
          <p:cNvSpPr txBox="1"/>
          <p:nvPr/>
        </p:nvSpPr>
        <p:spPr>
          <a:xfrm>
            <a:off x="1148715" y="4568825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（3）使用遥控器的电源开关开启投影仪，此时投影仪的指示灯会不断闪烁，随后亮绿灯</a:t>
            </a:r>
          </a:p>
        </p:txBody>
      </p:sp>
      <p:pic>
        <p:nvPicPr>
          <p:cNvPr id="328" name="图片 3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635" y="4748530"/>
            <a:ext cx="947420" cy="1186180"/>
          </a:xfrm>
          <a:prstGeom prst="rect">
            <a:avLst/>
          </a:prstGeom>
        </p:spPr>
      </p:pic>
      <p:sp>
        <p:nvSpPr>
          <p:cNvPr id="3" name="TextBox 51"/>
          <p:cNvSpPr txBox="1"/>
          <p:nvPr/>
        </p:nvSpPr>
        <p:spPr>
          <a:xfrm>
            <a:off x="1148715" y="5747385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4）启动之后投影仪会自动寻找输入信息，此时笔记本电脑还未开机，屏幕上会显示“无信号”。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148715" y="2179955"/>
            <a:ext cx="3296285" cy="37338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笔记本电脑投影到屏幕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148715" y="2737485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（1）打开笔记本电脑电源，如果笔记本电脑有自动识别投影仪的功能，笔记本电脑的屏幕会自动投影到投影屏幕上。</a:t>
            </a:r>
          </a:p>
        </p:txBody>
      </p:sp>
      <p:sp>
        <p:nvSpPr>
          <p:cNvPr id="4" name="TextBox 51"/>
          <p:cNvSpPr txBox="1"/>
          <p:nvPr/>
        </p:nvSpPr>
        <p:spPr>
          <a:xfrm>
            <a:off x="1148715" y="4038600"/>
            <a:ext cx="7472680" cy="1614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（2）笔记本电脑完全开启后，如果投影屏幕上还是无信息，按下W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【W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in+P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键切换到【复制】选项，随后将屏幕复制到投影仪上</a:t>
            </a:r>
          </a:p>
        </p:txBody>
      </p:sp>
      <p:pic>
        <p:nvPicPr>
          <p:cNvPr id="329" name="图片 3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3150" y="2696845"/>
            <a:ext cx="3484880" cy="2832735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148715" y="2179955"/>
            <a:ext cx="3296285" cy="37338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4．设置投影仪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148715" y="2737485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（1）调整投影仪高低。调整投影仪的支脚在投影仪的下方，根据投影位置的要求适当调整各个支脚的高低。</a:t>
            </a:r>
          </a:p>
        </p:txBody>
      </p:sp>
      <p:sp>
        <p:nvSpPr>
          <p:cNvPr id="4" name="TextBox 51"/>
          <p:cNvSpPr txBox="1"/>
          <p:nvPr/>
        </p:nvSpPr>
        <p:spPr>
          <a:xfrm>
            <a:off x="1148715" y="4038600"/>
            <a:ext cx="747268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（2）自动调整图像质量。按投影仪或者遥控器上的【AUTO】按键，可以自动调整投影图像质量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  <p:pic>
        <p:nvPicPr>
          <p:cNvPr id="330" name="图片 3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7780" y="2553335"/>
            <a:ext cx="2199640" cy="1309370"/>
          </a:xfrm>
          <a:prstGeom prst="rect">
            <a:avLst/>
          </a:prstGeom>
        </p:spPr>
      </p:pic>
      <p:pic>
        <p:nvPicPr>
          <p:cNvPr id="331" name="图片 3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7780" y="4196715"/>
            <a:ext cx="1915795" cy="791210"/>
          </a:xfrm>
          <a:prstGeom prst="rect">
            <a:avLst/>
          </a:prstGeom>
        </p:spPr>
      </p:pic>
      <p:sp>
        <p:nvSpPr>
          <p:cNvPr id="2" name="TextBox 51"/>
          <p:cNvSpPr txBox="1"/>
          <p:nvPr/>
        </p:nvSpPr>
        <p:spPr>
          <a:xfrm>
            <a:off x="1148715" y="5315585"/>
            <a:ext cx="7759065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（3）手动调整图像清晰度和大小。使用投影仪上的聚焦环可以调整图像清晰度，变焦环可以对投影图像整体大小进行微调</a:t>
            </a:r>
          </a:p>
        </p:txBody>
      </p:sp>
      <p:pic>
        <p:nvPicPr>
          <p:cNvPr id="332" name="图片 3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2265" y="5202555"/>
            <a:ext cx="1875155" cy="1332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91" name="标题2"/>
          <p:cNvSpPr>
            <a:spLocks noChangeArrowheads="1"/>
          </p:cNvSpPr>
          <p:nvPr/>
        </p:nvSpPr>
        <p:spPr bwMode="gray">
          <a:xfrm>
            <a:off x="626745" y="1268730"/>
            <a:ext cx="4621530" cy="791210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拓展任务：手机投影计算机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2690" y="2646680"/>
            <a:ext cx="5080000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（1）在计算机上依次选择【设置】-【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下的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投影到此电脑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然后单击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可选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能】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超链接</a:t>
            </a:r>
            <a:endParaRPr sz="1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90345" y="4286885"/>
            <a:ext cx="47923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（2）在新打开的窗口中选择【添加功能】，勾选【无线显示器】然后安装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206" name="图片 2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080" y="1591945"/>
            <a:ext cx="2837180" cy="1920240"/>
          </a:xfrm>
          <a:prstGeom prst="rect">
            <a:avLst/>
          </a:prstGeom>
        </p:spPr>
      </p:pic>
      <p:pic>
        <p:nvPicPr>
          <p:cNvPr id="209" name="图片 20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080" y="3552190"/>
            <a:ext cx="1596390" cy="16713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0" name="图片 2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470" y="3552190"/>
            <a:ext cx="2664460" cy="15919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91" name="标题2"/>
          <p:cNvSpPr>
            <a:spLocks noChangeArrowheads="1"/>
          </p:cNvSpPr>
          <p:nvPr/>
        </p:nvSpPr>
        <p:spPr bwMode="gray">
          <a:xfrm>
            <a:off x="626745" y="1268730"/>
            <a:ext cx="4621530" cy="791210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拓展任务：手机投影计算机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2690" y="2646680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3）回到【投影到此电脑】界面，按照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图方式设置，最后单击【启动“连接”应用以投影到此电脑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超链接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90345" y="4286885"/>
            <a:ext cx="47923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（4）在手机上开启【无线投屏】功能，随后会自动搜索网络内提供无线投影功能的设备，按提示连接上一步设置好的计算机即可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  <p:pic>
        <p:nvPicPr>
          <p:cNvPr id="215" name="图片 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080" y="2059940"/>
            <a:ext cx="2613025" cy="1924050"/>
          </a:xfrm>
          <a:prstGeom prst="rect">
            <a:avLst/>
          </a:prstGeom>
        </p:spPr>
      </p:pic>
      <p:pic>
        <p:nvPicPr>
          <p:cNvPr id="218" name="图片 2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080" y="4013835"/>
            <a:ext cx="1183640" cy="2367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4439286" y="1351396"/>
            <a:ext cx="6807835" cy="280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08000" eaLnBrk="1" fontAlgn="auto" hangingPunct="1">
              <a:lnSpc>
                <a:spcPct val="150000"/>
              </a:lnSpc>
              <a:spcBef>
                <a:spcPct val="0"/>
              </a:spcBef>
              <a:buFontTx/>
              <a:buNone/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dirty="0"/>
              <a:t>下午有个重要会议在会议室举行，主管让李明去学习会议室布置的方法， 熟悉会议室各种设备的使用。会议室布置通常会用到投影设备、 笔记本电脑、 传声器、 音箱、 功放等设备，另外有时还需要制作会议主题演示文稿封面， 说明会议的主题、 部门、 时间等内容， 本项目完成 ３ 个任务，其内容结构如 图 </a:t>
            </a:r>
            <a:r>
              <a:rPr lang="en-US" altLang="zh-CN" dirty="0"/>
              <a:t>2.1.1</a:t>
            </a:r>
            <a:r>
              <a:rPr lang="zh-CN" altLang="en-US" dirty="0"/>
              <a:t>所示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2680" cy="582930"/>
            <a:chOff x="576" y="935"/>
            <a:chExt cx="3768" cy="918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496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项目概述</a:t>
              </a:r>
            </a:p>
          </p:txBody>
        </p:sp>
      </p:grpSp>
      <p:sp>
        <p:nvSpPr>
          <p:cNvPr id="7" name="五边形 6"/>
          <p:cNvSpPr/>
          <p:nvPr/>
        </p:nvSpPr>
        <p:spPr>
          <a:xfrm>
            <a:off x="0" y="0"/>
            <a:ext cx="4134678" cy="6858000"/>
          </a:xfrm>
          <a:prstGeom prst="homePlate">
            <a:avLst>
              <a:gd name="adj" fmla="val 25320"/>
            </a:avLst>
          </a:prstGeom>
          <a:solidFill>
            <a:srgbClr val="007FB2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1669705"/>
            <a:ext cx="3445565" cy="3445565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 rot="5400000">
            <a:off x="4677410" y="1468120"/>
            <a:ext cx="288290" cy="32448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6200000">
            <a:off x="11324590" y="4911090"/>
            <a:ext cx="320675" cy="28638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t>2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0" name="图片 3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9135" y="4276964"/>
            <a:ext cx="4451959" cy="1875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  <p:bldP spid="36" grpId="0" autoUpdateAnimBg="0"/>
      <p:bldP spid="17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" name="标题2"/>
          <p:cNvSpPr>
            <a:spLocks noChangeArrowheads="1"/>
          </p:cNvSpPr>
          <p:nvPr/>
        </p:nvSpPr>
        <p:spPr bwMode="gray">
          <a:xfrm>
            <a:off x="626745" y="1268730"/>
            <a:ext cx="6153785" cy="533400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拓展任务：投影仪日常维护与简单故障处理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  <p:sp>
        <p:nvSpPr>
          <p:cNvPr id="4" name="TextBox 116"/>
          <p:cNvSpPr txBox="1"/>
          <p:nvPr/>
        </p:nvSpPr>
        <p:spPr>
          <a:xfrm>
            <a:off x="770573" y="2060258"/>
            <a:ext cx="28092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 algn="l">
              <a:buFont typeface="Wingdings" panose="05000000000000000000" pitchFamily="2" charset="2"/>
              <a:buNone/>
            </a:pPr>
            <a:r>
              <a: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1．投影仪日常维护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2690" y="2790190"/>
            <a:ext cx="90036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清洁防尘。防尘问题是投影机维护的首要问题。投影仪不使用时盖上防尘盖；镜头脏了不能用手直接触碰，可以用吹气球和镜头纸进行清洁；空气滤芯很容易进灰尘，会引起投影机过热而受损，可用真空吸尘器不定期进行清洁。</a:t>
            </a:r>
          </a:p>
          <a:p>
            <a:pPr indent="30480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安全使用。不能将投影仪置于不稳的车子、架子或桌子上，造成跌落损坏；不能在投影仪附近摆放液体，一旦液体溅入投影仪内可能导致仪器无法正常工作，若投影仪已被溅湿，应迅速拔掉投影仪电源线，然后请专业技术人员维修；不得带电插拔电源线；避免投影机镜头直对太阳，让内部光学系统受损。</a:t>
            </a:r>
          </a:p>
          <a:p>
            <a:pPr indent="30480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延长灯泡寿命。投影仪灯泡成本高，维护灯泡可以有效延长灯泡寿命，降低使用成本。尽量减少开关机次数，连续使用不应超过4小时，冷却45分钟后方可再使用；在投影仪开启情况下严禁震动、搬移投影仪，以防灯泡炸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9920" y="2305685"/>
            <a:ext cx="58953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清洁防尘。防尘问题是投影机维护的首要问题。投影仪不使用时盖上防尘盖；镜头脏了不能用手直接触碰，可以用吹气球和镜头纸进行清洁；空气滤芯很容易进灰尘，会引起投影机过热而受损，可用真空吸尘器不定期进行清洁。</a:t>
            </a:r>
          </a:p>
          <a:p>
            <a:pPr indent="30480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安全使用。不能将投影仪置于不稳的车子、架子或桌子上，造成跌落损坏；不能在投影仪附近摆放液体，一旦液体溅入投影仪内可能导致仪器无法正常工作，若投影仪已被溅湿，应迅速拔掉投影仪电源线，然后请专业技术人员维修；不得带电插拔电源线；避免投影机镜头直对太阳，让内部光学系统受损。</a:t>
            </a:r>
          </a:p>
          <a:p>
            <a:pPr indent="304800"/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延长灯泡寿命。投影仪灯泡成本高，维护灯泡可以有效延长灯泡寿命，降低使用成本。尽量减少开关机次数，连续使用不应超过4小时，冷却45分钟后方可再使用；在投影仪开启情况下严禁震动、搬移投影仪，以防灯泡炸裂。</a:t>
            </a:r>
          </a:p>
        </p:txBody>
      </p:sp>
      <p:sp>
        <p:nvSpPr>
          <p:cNvPr id="91" name="标题2"/>
          <p:cNvSpPr>
            <a:spLocks noChangeArrowheads="1"/>
          </p:cNvSpPr>
          <p:nvPr/>
        </p:nvSpPr>
        <p:spPr bwMode="gray">
          <a:xfrm>
            <a:off x="626745" y="1268730"/>
            <a:ext cx="6153785" cy="533400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拓展任务：投影仪日常维护与简单故障处理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70573" y="1916748"/>
            <a:ext cx="34188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 algn="l">
              <a:buFont typeface="Wingdings" panose="05000000000000000000" pitchFamily="2" charset="2"/>
              <a:buNone/>
            </a:pPr>
            <a:r>
              <a:rPr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2．投影仪常见故障处理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0530" y="2197735"/>
            <a:ext cx="4947285" cy="4184015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185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816985" y="1917700"/>
            <a:ext cx="6930390" cy="1863725"/>
            <a:chOff x="6011" y="3020"/>
            <a:chExt cx="10914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6011" y="4445"/>
              <a:ext cx="1091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话筒、音箱和功放的连接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7294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话筒、音箱和功放的连接</a:t>
                </a: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325120" y="1595755"/>
            <a:ext cx="7566660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投影设备安装成功后，接下来李明要将无线话筒、音箱、功放和笔记本电脑进行合理的连接，以满足会议发言和笔记本电脑音频播放的要求。经过同事的介绍，李明绘制了连接示意图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13055" y="4276725"/>
            <a:ext cx="8395335" cy="1537101"/>
            <a:chOff x="4534" y="7908"/>
            <a:chExt cx="13184" cy="1222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3183" cy="1222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4729" y="8009"/>
              <a:ext cx="12989" cy="7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本任务目标是学会</a:t>
              </a:r>
              <a:r>
                <a:rPr lang="zh-CN" altLang="en-US" sz="2800" dirty="0">
                  <a:solidFill>
                    <a:srgbClr val="FC3F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无线传声器连接功放、音响连接功效及学会计算机连接功放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的方法。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333" name="图片 3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10" y="1303655"/>
            <a:ext cx="4026535" cy="236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673878" y="1224280"/>
            <a:ext cx="2963735" cy="539750"/>
            <a:chOff x="2430" y="1311"/>
            <a:chExt cx="3543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25" y="1311"/>
              <a:ext cx="2948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认识功放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804035" y="2635250"/>
            <a:ext cx="7320915" cy="138366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功放全称功率放大器，是音响系统中最基本的设备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。它可以</a:t>
            </a: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把来自音源或前级放大器的弱信号放大，驱动音箱发出声音。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673878" y="1224280"/>
            <a:ext cx="2963735" cy="539750"/>
            <a:chOff x="2430" y="1311"/>
            <a:chExt cx="3543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25" y="1311"/>
              <a:ext cx="2948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认识功放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73860" y="1928495"/>
            <a:ext cx="8497570" cy="101473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（1）功放分类</a:t>
            </a:r>
          </a:p>
          <a:p>
            <a:pPr indent="508000" fontAlgn="auto"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功放有多种分类方式，目前国际上也没有一个统一的分类标准。常见的分类方式有</a:t>
            </a: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6530" y="3027045"/>
            <a:ext cx="5254625" cy="3469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673878" y="1224280"/>
            <a:ext cx="2963735" cy="539750"/>
            <a:chOff x="2430" y="1311"/>
            <a:chExt cx="3543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25" y="1311"/>
              <a:ext cx="2948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认识功放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73860" y="1928495"/>
            <a:ext cx="8497570" cy="132207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（2）功放主要接口</a:t>
            </a:r>
          </a:p>
          <a:p>
            <a:pPr indent="508000" fontAlgn="auto"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功放的接口分为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3+n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种接口，3是代表麦克风接口、莲花接口和音箱接口等三种主要接口，n是代表各种扩展接口，包括USB接口、SD卡插口、AUX接口等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  <p:pic>
        <p:nvPicPr>
          <p:cNvPr id="338" name="图片 3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860" y="3823970"/>
            <a:ext cx="5274310" cy="2320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8500" y="3967480"/>
            <a:ext cx="4023360" cy="2057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1673860" y="1367790"/>
            <a:ext cx="8472170" cy="1615440"/>
            <a:chOff x="2636" y="2154"/>
            <a:chExt cx="13342" cy="2544"/>
          </a:xfrm>
        </p:grpSpPr>
        <p:grpSp>
          <p:nvGrpSpPr>
            <p:cNvPr id="2" name="组合 1"/>
            <p:cNvGrpSpPr/>
            <p:nvPr/>
          </p:nvGrpSpPr>
          <p:grpSpPr>
            <a:xfrm>
              <a:off x="2636" y="2154"/>
              <a:ext cx="4667" cy="850"/>
              <a:chOff x="2430" y="1311"/>
              <a:chExt cx="3543" cy="850"/>
            </a:xfrm>
          </p:grpSpPr>
          <p:sp>
            <p:nvSpPr>
              <p:cNvPr id="44" name="Rectangle 11"/>
              <p:cNvSpPr>
                <a:spLocks noChangeArrowheads="1"/>
              </p:cNvSpPr>
              <p:nvPr/>
            </p:nvSpPr>
            <p:spPr bwMode="auto">
              <a:xfrm>
                <a:off x="2430" y="1325"/>
                <a:ext cx="724" cy="836"/>
              </a:xfrm>
              <a:prstGeom prst="rect">
                <a:avLst/>
              </a:prstGeom>
              <a:solidFill>
                <a:srgbClr val="E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2</a:t>
                </a:r>
              </a:p>
            </p:txBody>
          </p:sp>
          <p:sp>
            <p:nvSpPr>
              <p:cNvPr id="68" name="MH_SubTitle_1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3025" y="1311"/>
                <a:ext cx="2948" cy="70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lIns="119989" tIns="0" rIns="119989" bIns="0" anchor="t"/>
              <a:lstStyle/>
              <a:p>
                <a:pPr algn="ctr" defTabSz="914400">
                  <a:lnSpc>
                    <a:spcPct val="120000"/>
                  </a:lnSpc>
                  <a:buClr>
                    <a:srgbClr val="414455"/>
                  </a:buClr>
                </a:pPr>
                <a:r>
                  <a:rPr lang="zh-CN" altLang="en-US" sz="2400" b="1" noProof="0" dirty="0">
                    <a:ln>
                      <a:noFill/>
                    </a:ln>
                    <a:solidFill>
                      <a:srgbClr val="E56C37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认识音箱</a:t>
                </a: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519" y="3585"/>
              <a:ext cx="12459" cy="1113"/>
            </a:xfrm>
            <a:prstGeom prst="rect">
              <a:avLst/>
            </a:prstGeom>
            <a:solidFill>
              <a:srgbClr val="007FB2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508000" fontAlgn="auto"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sz="20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音箱是将音频信号还原成声音信号的一种设备，音箱包括箱体、喇叭单元、分频器、吸音材料四个部分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339" name="图片 3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55" y="3475355"/>
            <a:ext cx="2116455" cy="2906395"/>
          </a:xfrm>
          <a:prstGeom prst="rect">
            <a:avLst/>
          </a:prstGeom>
        </p:spPr>
      </p:pic>
      <p:sp>
        <p:nvSpPr>
          <p:cNvPr id="276" name="文本框 276"/>
          <p:cNvSpPr txBox="1"/>
          <p:nvPr/>
        </p:nvSpPr>
        <p:spPr>
          <a:xfrm>
            <a:off x="3104515" y="3707130"/>
            <a:ext cx="1533525" cy="11557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箱体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224020" y="3889375"/>
            <a:ext cx="795020" cy="187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文本框 274"/>
          <p:cNvSpPr txBox="1"/>
          <p:nvPr/>
        </p:nvSpPr>
        <p:spPr>
          <a:xfrm>
            <a:off x="3256280" y="5586095"/>
            <a:ext cx="1229360" cy="117983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喇叭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271010" y="5589905"/>
            <a:ext cx="892175" cy="895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文本框 279"/>
          <p:cNvSpPr txBox="1"/>
          <p:nvPr/>
        </p:nvSpPr>
        <p:spPr>
          <a:xfrm>
            <a:off x="7678420" y="3889375"/>
            <a:ext cx="1857375" cy="152844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吸音材料</a:t>
            </a: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6979285" y="4077335"/>
            <a:ext cx="920115" cy="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文本框 273"/>
          <p:cNvSpPr txBox="1"/>
          <p:nvPr/>
        </p:nvSpPr>
        <p:spPr>
          <a:xfrm>
            <a:off x="7678420" y="4999990"/>
            <a:ext cx="1252220" cy="138176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分频器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 flipV="1">
            <a:off x="6891020" y="5085715"/>
            <a:ext cx="1006475" cy="755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1673860" y="1367790"/>
            <a:ext cx="8472170" cy="2846705"/>
            <a:chOff x="2636" y="2154"/>
            <a:chExt cx="13342" cy="4483"/>
          </a:xfrm>
        </p:grpSpPr>
        <p:grpSp>
          <p:nvGrpSpPr>
            <p:cNvPr id="2" name="组合 1"/>
            <p:cNvGrpSpPr/>
            <p:nvPr/>
          </p:nvGrpSpPr>
          <p:grpSpPr>
            <a:xfrm>
              <a:off x="2636" y="2154"/>
              <a:ext cx="4667" cy="850"/>
              <a:chOff x="2430" y="1311"/>
              <a:chExt cx="3543" cy="850"/>
            </a:xfrm>
          </p:grpSpPr>
          <p:sp>
            <p:nvSpPr>
              <p:cNvPr id="44" name="Rectangle 11"/>
              <p:cNvSpPr>
                <a:spLocks noChangeArrowheads="1"/>
              </p:cNvSpPr>
              <p:nvPr/>
            </p:nvSpPr>
            <p:spPr bwMode="auto">
              <a:xfrm>
                <a:off x="2430" y="1325"/>
                <a:ext cx="724" cy="836"/>
              </a:xfrm>
              <a:prstGeom prst="rect">
                <a:avLst/>
              </a:prstGeom>
              <a:solidFill>
                <a:srgbClr val="E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2</a:t>
                </a:r>
              </a:p>
            </p:txBody>
          </p:sp>
          <p:sp>
            <p:nvSpPr>
              <p:cNvPr id="68" name="MH_SubTitle_1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3025" y="1311"/>
                <a:ext cx="2948" cy="70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lIns="119989" tIns="0" rIns="119989" bIns="0" anchor="t"/>
              <a:lstStyle/>
              <a:p>
                <a:pPr algn="ctr" defTabSz="914400">
                  <a:lnSpc>
                    <a:spcPct val="120000"/>
                  </a:lnSpc>
                  <a:buClr>
                    <a:srgbClr val="414455"/>
                  </a:buClr>
                </a:pPr>
                <a:r>
                  <a:rPr lang="zh-CN" altLang="en-US" sz="2400" b="1" noProof="0" dirty="0">
                    <a:ln>
                      <a:noFill/>
                    </a:ln>
                    <a:solidFill>
                      <a:srgbClr val="E56C37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认识音箱</a:t>
                </a: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519" y="3585"/>
              <a:ext cx="12459" cy="3052"/>
            </a:xfrm>
            <a:prstGeom prst="rect">
              <a:avLst/>
            </a:prstGeom>
            <a:solidFill>
              <a:srgbClr val="007FB2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508000" fontAlgn="auto"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sz="20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（1）家用音箱和专业音箱</a:t>
              </a:r>
            </a:p>
            <a:p>
              <a:pPr indent="508000" fontAlgn="auto"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sz="20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音箱的外型五花八门，常见的大多是长方形，按使用场合分为专业音箱与家用音箱两大类。家用音箱一般用于家庭放映，其外型较为精致美观，放音声压不太高，功率较低。专业音箱一般用于影剧院、会堂和体育场馆等专业文娱场所，其灵敏度较高，放音声压高，功率大，外型也不太精致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224020" y="3889375"/>
            <a:ext cx="795020" cy="187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979285" y="4077335"/>
            <a:ext cx="920115" cy="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0" name="图片 3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350" y="4436110"/>
            <a:ext cx="5980430" cy="1945640"/>
          </a:xfrm>
          <a:prstGeom prst="rect">
            <a:avLst/>
          </a:prstGeom>
        </p:spPr>
      </p:pic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1673860" y="1367790"/>
            <a:ext cx="8472170" cy="2538730"/>
            <a:chOff x="2636" y="2154"/>
            <a:chExt cx="13342" cy="3998"/>
          </a:xfrm>
        </p:grpSpPr>
        <p:grpSp>
          <p:nvGrpSpPr>
            <p:cNvPr id="2" name="组合 1"/>
            <p:cNvGrpSpPr/>
            <p:nvPr/>
          </p:nvGrpSpPr>
          <p:grpSpPr>
            <a:xfrm>
              <a:off x="2636" y="2154"/>
              <a:ext cx="4667" cy="850"/>
              <a:chOff x="2430" y="1311"/>
              <a:chExt cx="3543" cy="850"/>
            </a:xfrm>
          </p:grpSpPr>
          <p:sp>
            <p:nvSpPr>
              <p:cNvPr id="44" name="Rectangle 11"/>
              <p:cNvSpPr>
                <a:spLocks noChangeArrowheads="1"/>
              </p:cNvSpPr>
              <p:nvPr/>
            </p:nvSpPr>
            <p:spPr bwMode="auto">
              <a:xfrm>
                <a:off x="2430" y="1325"/>
                <a:ext cx="724" cy="836"/>
              </a:xfrm>
              <a:prstGeom prst="rect">
                <a:avLst/>
              </a:prstGeom>
              <a:solidFill>
                <a:srgbClr val="E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2</a:t>
                </a:r>
              </a:p>
            </p:txBody>
          </p:sp>
          <p:sp>
            <p:nvSpPr>
              <p:cNvPr id="68" name="MH_SubTitle_1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3025" y="1311"/>
                <a:ext cx="2948" cy="70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lIns="119989" tIns="0" rIns="119989" bIns="0" anchor="t"/>
              <a:lstStyle/>
              <a:p>
                <a:pPr algn="ctr" defTabSz="914400">
                  <a:lnSpc>
                    <a:spcPct val="120000"/>
                  </a:lnSpc>
                  <a:buClr>
                    <a:srgbClr val="414455"/>
                  </a:buClr>
                </a:pPr>
                <a:r>
                  <a:rPr lang="zh-CN" altLang="en-US" sz="2400" b="1" noProof="0" dirty="0">
                    <a:ln>
                      <a:noFill/>
                    </a:ln>
                    <a:solidFill>
                      <a:srgbClr val="E56C37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认识音箱</a:t>
                </a: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519" y="3585"/>
              <a:ext cx="12459" cy="2567"/>
            </a:xfrm>
            <a:prstGeom prst="rect">
              <a:avLst/>
            </a:prstGeom>
            <a:solidFill>
              <a:srgbClr val="007FB2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508000" fontAlgn="auto"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sz="20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（2）有源音箱和无源音箱</a:t>
              </a:r>
            </a:p>
            <a:p>
              <a:pPr indent="508000" fontAlgn="auto"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sz="20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音箱还可以分为有源音箱和无源音箱。有源音箱需要外接电源，而且自带功放，不能再单独接到功放上了，常用在电脑和有线广播中，只要系统给它一个声音信号，就可以发出声音来。无源音箱不需要外接电源，不带功放，需要外接功放才能使用，功率大，音质好。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341" name="图片 3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995" y="4276725"/>
            <a:ext cx="4912360" cy="1936750"/>
          </a:xfrm>
          <a:prstGeom prst="rect">
            <a:avLst/>
          </a:prstGeom>
        </p:spPr>
      </p:pic>
      <p:sp>
        <p:nvSpPr>
          <p:cNvPr id="283" name="文本框 283"/>
          <p:cNvSpPr txBox="1"/>
          <p:nvPr/>
        </p:nvSpPr>
        <p:spPr>
          <a:xfrm>
            <a:off x="1902460" y="4629150"/>
            <a:ext cx="1638935" cy="94297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带电源</a:t>
            </a:r>
          </a:p>
        </p:txBody>
      </p:sp>
      <p:sp>
        <p:nvSpPr>
          <p:cNvPr id="281" name="文本框 281"/>
          <p:cNvSpPr txBox="1"/>
          <p:nvPr/>
        </p:nvSpPr>
        <p:spPr>
          <a:xfrm>
            <a:off x="8500745" y="4730115"/>
            <a:ext cx="2277110" cy="102997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不带电源</a:t>
            </a:r>
          </a:p>
          <a:p>
            <a:pPr algn="ctr"/>
            <a:r>
              <a:rPr lang="en-US" altLang="zh-CN" sz="20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采用接线柱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5220" cy="583565"/>
            <a:chOff x="576" y="935"/>
            <a:chExt cx="3772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0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项目任务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077901" y="1957641"/>
            <a:ext cx="4958352" cy="530087"/>
            <a:chOff x="4810542" y="2448339"/>
            <a:chExt cx="4958352" cy="530087"/>
          </a:xfrm>
        </p:grpSpPr>
        <p:sp>
          <p:nvSpPr>
            <p:cNvPr id="4" name="矩形 3"/>
            <p:cNvSpPr/>
            <p:nvPr/>
          </p:nvSpPr>
          <p:spPr>
            <a:xfrm>
              <a:off x="6131173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u="sng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学会使用投影设备。</a:t>
              </a:r>
            </a:p>
          </p:txBody>
        </p:sp>
        <p:sp>
          <p:nvSpPr>
            <p:cNvPr id="11" name="五边形 10"/>
            <p:cNvSpPr/>
            <p:nvPr/>
          </p:nvSpPr>
          <p:spPr>
            <a:xfrm>
              <a:off x="4810542" y="2448339"/>
              <a:ext cx="1497493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任务一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66083" y="2871685"/>
            <a:ext cx="4870171" cy="530087"/>
            <a:chOff x="4823794" y="2448339"/>
            <a:chExt cx="4870171" cy="530087"/>
          </a:xfrm>
        </p:grpSpPr>
        <p:sp>
          <p:nvSpPr>
            <p:cNvPr id="13" name="矩形 12"/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u="sng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学会使用传声器、音响、功放</a:t>
              </a:r>
            </a:p>
          </p:txBody>
        </p:sp>
        <p:sp>
          <p:nvSpPr>
            <p:cNvPr id="14" name="五边形 13"/>
            <p:cNvSpPr/>
            <p:nvPr/>
          </p:nvSpPr>
          <p:spPr>
            <a:xfrm>
              <a:off x="4823794" y="2448339"/>
              <a:ext cx="1484241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任务二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66083" y="3795415"/>
            <a:ext cx="4870171" cy="530087"/>
            <a:chOff x="4823794" y="2448339"/>
            <a:chExt cx="4870171" cy="530087"/>
          </a:xfrm>
        </p:grpSpPr>
        <p:sp>
          <p:nvSpPr>
            <p:cNvPr id="16" name="矩形 15"/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u="sng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学会制作会议演示文稿背景的方法</a:t>
              </a:r>
            </a:p>
          </p:txBody>
        </p:sp>
        <p:sp>
          <p:nvSpPr>
            <p:cNvPr id="17" name="五边形 16"/>
            <p:cNvSpPr/>
            <p:nvPr/>
          </p:nvSpPr>
          <p:spPr>
            <a:xfrm>
              <a:off x="4823794" y="2448339"/>
              <a:ext cx="1484241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任务三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t>3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180" y="1510030"/>
            <a:ext cx="5711190" cy="4871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352675" y="2370455"/>
            <a:ext cx="7911465" cy="181483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1．</a:t>
            </a:r>
            <a:r>
              <a:rPr lang="zh-CN" altLang="en-US" sz="28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连接无线传声器接收器和功放</a:t>
            </a:r>
            <a:endParaRPr lang="en-US" altLang="zh-CN" sz="2800" b="1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笔记本电脑功放</a:t>
            </a:r>
          </a:p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3．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无源音箱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功放</a:t>
            </a:r>
          </a:p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4．测试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8023225" cy="1345565"/>
            <a:chOff x="1008" y="3812"/>
            <a:chExt cx="12635" cy="2119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7559" cy="500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1．无线话筒接收器连接功放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2635" cy="12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把6.5mm双头音频线分别接入无线话筒接收器的OUT1口和功放前挡板的MIC1口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  <p:pic>
        <p:nvPicPr>
          <p:cNvPr id="350" name="图片 3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0" y="3263900"/>
            <a:ext cx="7717155" cy="2665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8023225" cy="1345565"/>
            <a:chOff x="1008" y="3812"/>
            <a:chExt cx="12635" cy="2119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5394" cy="909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 笔记本电脑连接功放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2635" cy="12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将一分二音频线的单头3.5mm端插入笔记本电脑的耳机孔，另外一端白色线头插入【左】口，红色线头一端插入【右】口</a:t>
              </a: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351" name="图片 3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15" y="3510280"/>
            <a:ext cx="7867015" cy="2498725"/>
          </a:xfrm>
          <a:prstGeom prst="rect">
            <a:avLst/>
          </a:prstGeom>
        </p:spPr>
      </p:pic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846580"/>
            <a:ext cx="8023225" cy="1950720"/>
            <a:chOff x="1008" y="3812"/>
            <a:chExt cx="12635" cy="3072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4487" cy="79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3. </a:t>
              </a:r>
              <a:r>
                <a:rPr lang="zh-CN" altLang="en-US" sz="2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无源音箱连接功放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608"/>
              <a:ext cx="12635" cy="2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（1）把纯铜的音箱线的两端剥去大约5cm的护套，露出里面的铜丝。</a:t>
              </a:r>
            </a:p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（2）将音响线的一头卡接在功放的FR和FL上，另外一头卡接在无源音箱上，每个音箱都需要接2根，注意两头不要接反</a:t>
              </a: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  <p:pic>
        <p:nvPicPr>
          <p:cNvPr id="352" name="图片 3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45" y="3965575"/>
            <a:ext cx="5894705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846580"/>
            <a:ext cx="8023225" cy="2966720"/>
            <a:chOff x="1008" y="3812"/>
            <a:chExt cx="12635" cy="4672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4487" cy="79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4．测试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608"/>
              <a:ext cx="12635" cy="38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（1）开启设备电源。将功放的音量开到最小，即将音量旋钮左旋到尽头，然后开启功放、无线话筒接收器、笔记本的电源。</a:t>
              </a:r>
            </a:p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（2）测试话筒。打开无线话筒的开关，说话测试的同时慢慢旋转功放的音量按钮，逐渐提高音量，调整音量大小适合并且话筒没有噪音。</a:t>
              </a:r>
            </a:p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（3）测试笔记本电脑声音。笔记本电脑上播放一段音乐，调整笔记本电脑上的音量到适合的程度。</a:t>
              </a: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52675" y="1169035"/>
            <a:ext cx="7911465" cy="52197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使用笔记本电脑布置会议设备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445" y="1691005"/>
            <a:ext cx="11933555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1．任务说明</a:t>
            </a: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公司另外一个部门利用小会议下午召开会议，小会议室没有功放，只有无线话筒、部门员工自带的笔记本电脑和有源音箱，同样要达到本任务中的效果，李明和同事商量后，绘制了连接示意图。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274445" y="3813810"/>
            <a:ext cx="9382125" cy="1037335"/>
            <a:chOff x="4534" y="7908"/>
            <a:chExt cx="13184" cy="1243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3183" cy="1222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4729" y="8009"/>
              <a:ext cx="12989" cy="11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本任务目标是学会</a:t>
              </a:r>
              <a:r>
                <a:rPr lang="zh-CN" altLang="en-US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让无线传声器通过音箱发出声音；让笔记本电脑的声音从音箱中发出来。</a:t>
              </a:r>
            </a:p>
          </p:txBody>
        </p:sp>
      </p:grpSp>
      <p:pic>
        <p:nvPicPr>
          <p:cNvPr id="353" name="图片 3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445" y="4851400"/>
            <a:ext cx="2955290" cy="1932305"/>
          </a:xfrm>
          <a:prstGeom prst="rect">
            <a:avLst/>
          </a:prstGeom>
        </p:spPr>
      </p:pic>
      <p:sp>
        <p:nvSpPr>
          <p:cNvPr id="30" name="TextBox 1"/>
          <p:cNvSpPr txBox="1"/>
          <p:nvPr/>
        </p:nvSpPr>
        <p:spPr>
          <a:xfrm>
            <a:off x="1468755" y="333375"/>
            <a:ext cx="4631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话筒、音箱和功放的连接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816225" y="1917700"/>
            <a:ext cx="7525385" cy="1863725"/>
            <a:chOff x="4435" y="3020"/>
            <a:chExt cx="11851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4435" y="4556"/>
              <a:ext cx="1185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会议主题PPT封面制作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6927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任务三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会议主题PPT封面制作</a:t>
                </a: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234950" y="1303020"/>
            <a:ext cx="7566660" cy="3646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着会议室中摆放整体的物品，正常运行的投影、笔记本、功放、音箱和无线话筒，李明总感觉少了点什么，再看到投影屏幕上空荡荡的笔记本电脑桌面，应该制作会议主题PPT封面（PPT，全称PowerPoint），这样不但能让会议聚焦主题，还能拍照留存备用。李明与同事商量后，确定了需要在PPT上展示公司logo、会议标题、会议副标题、参会人员、参会时间等5个元素，另外为了美观还对背景进行美化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02895" y="5483860"/>
            <a:ext cx="9067165" cy="786765"/>
            <a:chOff x="4534" y="7908"/>
            <a:chExt cx="12253" cy="1129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1025" cy="1129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5972" y="8009"/>
              <a:ext cx="10815" cy="7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本任务目标是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学会制作主题PPT封面的方法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358" name="图片 3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710" y="2098358"/>
            <a:ext cx="390144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275" y="1867535"/>
            <a:ext cx="6460490" cy="3805555"/>
          </a:xfrm>
          <a:prstGeom prst="rect">
            <a:avLst/>
          </a:prstGeom>
        </p:spPr>
      </p:pic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项目目标</a:t>
              </a:r>
              <a:endParaRPr lang="en-US" altLang="zh-CN" sz="3200" b="1" dirty="0">
                <a:ln w="6350">
                  <a:noFill/>
                </a:ln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t>4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765040" y="2148205"/>
            <a:ext cx="60826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indent="-266700" algn="l"/>
            <a:r>
              <a:rPr lang="en-US" altLang="zh-CN" sz="2800" b="0" dirty="0"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zh-CN" sz="2800" b="0" dirty="0">
                <a:latin typeface="Times New Roman" panose="02020603050405020304" charset="0"/>
                <a:ea typeface="宋体" panose="02010600030101010101" pitchFamily="2" charset="-122"/>
              </a:rPr>
              <a:t>学会使用投影设备</a:t>
            </a:r>
            <a:endParaRPr lang="en-US" sz="2800" b="0" dirty="0">
              <a:latin typeface="Wingdings" panose="05000000000000000000" charset="0"/>
              <a:ea typeface="宋体" panose="02010600030101010101" pitchFamily="2" charset="-122"/>
            </a:endParaRPr>
          </a:p>
          <a:p>
            <a:pPr marL="266700" indent="-266700" algn="l"/>
            <a:r>
              <a:rPr lang="en-US" altLang="zh-CN" sz="2800" b="0" dirty="0"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zh-CN" sz="2800" b="0" dirty="0">
                <a:latin typeface="Times New Roman" panose="02020603050405020304" charset="0"/>
                <a:ea typeface="宋体" panose="02010600030101010101" pitchFamily="2" charset="-122"/>
              </a:rPr>
              <a:t>学会使用话筒、音箱、功放</a:t>
            </a:r>
            <a:endParaRPr lang="en-US" sz="2800" b="0" dirty="0">
              <a:latin typeface="Wingdings" panose="05000000000000000000" charset="0"/>
              <a:ea typeface="宋体" panose="02010600030101010101" pitchFamily="2" charset="-122"/>
            </a:endParaRPr>
          </a:p>
          <a:p>
            <a:pPr marL="266700" indent="-266700" algn="l"/>
            <a:r>
              <a:rPr lang="en-US" altLang="zh-CN" sz="2800" b="0" dirty="0"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zh-CN" sz="2800" b="0" dirty="0">
                <a:latin typeface="Times New Roman" panose="02020603050405020304" charset="0"/>
                <a:ea typeface="宋体" panose="02010600030101010101" pitchFamily="2" charset="-122"/>
              </a:rPr>
              <a:t>学会制作会议</a:t>
            </a:r>
            <a:r>
              <a:rPr lang="zh-CN" altLang="en-US" sz="2800" b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演示文稿</a:t>
            </a:r>
            <a:r>
              <a:rPr lang="zh-CN" sz="2800" b="0" dirty="0">
                <a:latin typeface="Times New Roman" panose="02020603050405020304" charset="0"/>
                <a:ea typeface="宋体" panose="02010600030101010101" pitchFamily="2" charset="-122"/>
              </a:rPr>
              <a:t>背景的方法</a:t>
            </a:r>
            <a:endParaRPr lang="zh-CN" altLang="en-US" sz="2800"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2529205" y="2478088"/>
            <a:ext cx="8916035" cy="1553372"/>
            <a:chOff x="2062" y="4468"/>
            <a:chExt cx="14041" cy="2446"/>
          </a:xfrm>
        </p:grpSpPr>
        <p:sp>
          <p:nvSpPr>
            <p:cNvPr id="19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2062" y="6223"/>
              <a:ext cx="3560" cy="63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noProof="0" dirty="0">
                  <a:ln>
                    <a:noFill/>
                  </a:ln>
                  <a:solidFill>
                    <a:srgbClr val="007F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创建文件</a:t>
              </a:r>
            </a:p>
          </p:txBody>
        </p:sp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19" y="4720"/>
              <a:ext cx="540" cy="824"/>
            </a:xfrm>
            <a:prstGeom prst="rect">
              <a:avLst/>
            </a:prstGeom>
          </p:spPr>
        </p:pic>
        <p:grpSp>
          <p:nvGrpSpPr>
            <p:cNvPr id="129" name="组合 128"/>
            <p:cNvGrpSpPr/>
            <p:nvPr/>
          </p:nvGrpSpPr>
          <p:grpSpPr>
            <a:xfrm>
              <a:off x="3252" y="4468"/>
              <a:ext cx="1395" cy="1390"/>
              <a:chOff x="4450933" y="3791953"/>
              <a:chExt cx="1324028" cy="1319782"/>
            </a:xfrm>
          </p:grpSpPr>
          <p:grpSp>
            <p:nvGrpSpPr>
              <p:cNvPr id="64533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132" name="组合 131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134" name="同心圆 133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135" name="椭圆 134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133" name="椭圆 132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rgbClr val="007FB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31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01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7093" y="4522"/>
              <a:ext cx="1395" cy="1390"/>
              <a:chOff x="4450933" y="3791953"/>
              <a:chExt cx="1324028" cy="1319782"/>
            </a:xfrm>
          </p:grpSpPr>
          <p:grpSp>
            <p:nvGrpSpPr>
              <p:cNvPr id="127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128" name="组合 127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130" name="同心圆 129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137" name="椭圆 136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143" name="椭圆 142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rgbClr val="FC3F2C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44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02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10754" y="4553"/>
              <a:ext cx="1395" cy="1390"/>
              <a:chOff x="4450933" y="3791953"/>
              <a:chExt cx="1324028" cy="1319782"/>
            </a:xfrm>
          </p:grpSpPr>
          <p:grpSp>
            <p:nvGrpSpPr>
              <p:cNvPr id="147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148" name="组合 147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149" name="同心圆 148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150" name="椭圆 149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151" name="椭圆 150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52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03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159" name="TextBox 130"/>
            <p:cNvSpPr txBox="1"/>
            <p:nvPr/>
          </p:nvSpPr>
          <p:spPr>
            <a:xfrm>
              <a:off x="14960" y="4903"/>
              <a:ext cx="1143" cy="79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defTabSz="914400" fontAlgn="auto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+mn-ea"/>
                </a:rPr>
                <a:t>04</a:t>
              </a:r>
              <a:endParaRPr lang="en-US" altLang="zh-CN" sz="2400" b="1" kern="0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360" y="4836"/>
              <a:ext cx="540" cy="824"/>
            </a:xfrm>
            <a:prstGeom prst="rect">
              <a:avLst/>
            </a:prstGeom>
          </p:spPr>
        </p:pic>
        <p:sp>
          <p:nvSpPr>
            <p:cNvPr id="162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9772" y="6292"/>
              <a:ext cx="3353" cy="622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noProof="0" dirty="0">
                  <a:ln>
                    <a:noFill/>
                  </a:ln>
                  <a:solidFill>
                    <a:srgbClr val="007F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文字排版</a:t>
              </a:r>
            </a:p>
          </p:txBody>
        </p:sp>
        <p:sp>
          <p:nvSpPr>
            <p:cNvPr id="163" name="MH_SubTitle_1"/>
            <p:cNvSpPr txBox="1"/>
            <p:nvPr>
              <p:custDataLst>
                <p:tags r:id="rId3"/>
              </p:custDataLst>
            </p:nvPr>
          </p:nvSpPr>
          <p:spPr>
            <a:xfrm>
              <a:off x="5826" y="6224"/>
              <a:ext cx="3878" cy="625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dirty="0">
                  <a:solidFill>
                    <a:srgbClr val="007FB2"/>
                  </a:solidFill>
                  <a:latin typeface="Arial" panose="020B0604020202020204"/>
                  <a:ea typeface="微软雅黑" panose="020B0503020204020204" pitchFamily="34" charset="-122"/>
                  <a:sym typeface="Calibri" panose="020F0502020204030204"/>
                </a:rPr>
                <a:t>设置背景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9497695" cy="1007110"/>
            <a:chOff x="1008" y="3812"/>
            <a:chExt cx="14957" cy="1586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1．创建文件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（1）桌面上右击新建一个PPT演示文稿并将其重名为“会议PPT”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61" name="图片 3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930" y="1657350"/>
            <a:ext cx="762000" cy="1958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38555" y="3458845"/>
            <a:ext cx="949769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（2）打开“会议PPT”，单击编辑区域创建一张空白幻灯片</a:t>
            </a:r>
          </a:p>
        </p:txBody>
      </p:sp>
      <p:pic>
        <p:nvPicPr>
          <p:cNvPr id="362" name="图片 3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7725" y="4155758"/>
            <a:ext cx="2499360" cy="2225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34010" y="1918335"/>
            <a:ext cx="11509375" cy="1367790"/>
            <a:chOff x="-152" y="3812"/>
            <a:chExt cx="18125" cy="2154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2．设置背景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-152" y="4791"/>
              <a:ext cx="18125" cy="11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（1）设置页面格式，点击【页面设置】，在弹出的窗口中设置</a:t>
              </a:r>
              <a:r>
                <a:rPr lang="en-US" altLang="zh-CN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【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幻灯片大小</a:t>
              </a:r>
              <a:r>
                <a:rPr lang="en-US" altLang="zh-CN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】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为【全屏显示(16:9)】如下图所示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63" name="图片 3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077" y="3286125"/>
            <a:ext cx="5435491" cy="3287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9497695" cy="984250"/>
            <a:chOff x="1008" y="3812"/>
            <a:chExt cx="14957" cy="1550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2．设置背景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6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（2）设置主题背景，选择【设计】-【所有主题】-【相邻】选项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64" name="图片 3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r="2602" b="17729"/>
          <a:stretch>
            <a:fillRect/>
          </a:stretch>
        </p:blipFill>
        <p:spPr>
          <a:xfrm>
            <a:off x="1703070" y="3136265"/>
            <a:ext cx="5044440" cy="2895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9497695" cy="984250"/>
            <a:chOff x="1008" y="3812"/>
            <a:chExt cx="14957" cy="1550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2．设置背景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6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（3）设置主题颜色，选择【格式】-【颜色】-【基本】选项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65" name="图片 3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177" y="3863376"/>
            <a:ext cx="1485900" cy="18649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6" name="图片 3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467" y="3911879"/>
            <a:ext cx="1161415" cy="1882140"/>
          </a:xfrm>
          <a:prstGeom prst="rect">
            <a:avLst/>
          </a:prstGeom>
        </p:spPr>
      </p:pic>
      <p:pic>
        <p:nvPicPr>
          <p:cNvPr id="367" name="图片 3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9014" y="3916081"/>
            <a:ext cx="2977515" cy="16725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0610" y="2830792"/>
            <a:ext cx="9497695" cy="745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（4）设置主题字体，好背景后页面效果</a:t>
            </a:r>
            <a:endParaRPr lang="en-US" altLang="zh-CN" sz="2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）设置好背景后页效果如下图所示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9497695" cy="1323340"/>
            <a:chOff x="1008" y="3812"/>
            <a:chExt cx="14957" cy="2084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3．文字排版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11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（1）插入公司logo图片，选择【插入】-【图片】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按钮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，插入公司</a:t>
              </a:r>
              <a:r>
                <a:rPr lang="en-US" altLang="zh-CN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logo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图片，调整图片大小到左上位置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68" name="图片 3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70" b="31261"/>
          <a:stretch>
            <a:fillRect/>
          </a:stretch>
        </p:blipFill>
        <p:spPr>
          <a:xfrm>
            <a:off x="1109345" y="3480827"/>
            <a:ext cx="2709024" cy="3045386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69" name="图片 3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7794" y="3494941"/>
            <a:ext cx="5357088" cy="30015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9497695" cy="984250"/>
            <a:chOff x="1008" y="3812"/>
            <a:chExt cx="14957" cy="1550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3．文字排版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6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（2）插入文字。按照任务示意图插入文字，设置字体、大小和位置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490" t="2734"/>
          <a:stretch>
            <a:fillRect/>
          </a:stretch>
        </p:blipFill>
        <p:spPr>
          <a:xfrm>
            <a:off x="4083050" y="3429635"/>
            <a:ext cx="4829175" cy="234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9497695" cy="1007110"/>
            <a:chOff x="1008" y="3812"/>
            <a:chExt cx="14957" cy="1586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3．文字排版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（3）保存预览。按【Ctrl+S】保存文档，然后按【F5】放映幻灯片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71" name="图片 3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860" y="3185160"/>
            <a:ext cx="4785995" cy="2820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924050" y="1917700"/>
            <a:ext cx="9192895" cy="1863725"/>
            <a:chOff x="3030" y="3020"/>
            <a:chExt cx="14477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3030" y="4556"/>
              <a:ext cx="1447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使用模板制作会议主题PPT封面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4574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任务拓展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93" name="组合 92"/>
          <p:cNvGrpSpPr/>
          <p:nvPr/>
        </p:nvGrpSpPr>
        <p:grpSpPr>
          <a:xfrm>
            <a:off x="1070610" y="1918335"/>
            <a:ext cx="9497695" cy="2022475"/>
            <a:chOff x="1008" y="3812"/>
            <a:chExt cx="14957" cy="3185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1．任务说明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2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主管看到会议室的布置，特别是会议PPT主题封面效果很好，非常高兴，正好隔壁小会议要做员工培训，让李阳制作员工培训的PPT主题封面，要求封面上要出现以下信息：</a:t>
              </a:r>
            </a:p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“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新员工入职培训；培训人：公司总经理；时间：20</a:t>
              </a:r>
              <a:r>
                <a:rPr lang="en-US" altLang="zh-CN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22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.10“。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185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087495" y="1917700"/>
            <a:ext cx="4359910" cy="1863725"/>
            <a:chOff x="6437" y="3020"/>
            <a:chExt cx="6866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6437" y="4556"/>
              <a:ext cx="686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投影设备连接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任务一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93" name="组合 92"/>
          <p:cNvGrpSpPr/>
          <p:nvPr/>
        </p:nvGrpSpPr>
        <p:grpSpPr>
          <a:xfrm>
            <a:off x="1070610" y="1918335"/>
            <a:ext cx="9497695" cy="1345565"/>
            <a:chOff x="1008" y="3812"/>
            <a:chExt cx="14957" cy="2119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2．操作提示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12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（1）使用会议样本模版，选择【文件】-【新建】-【样本模版】-【培训】创建演示文稿。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50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  <p:pic>
        <p:nvPicPr>
          <p:cNvPr id="372" name="图片 3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330" y="2921000"/>
            <a:ext cx="2790825" cy="1710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0610" y="4631690"/>
            <a:ext cx="9497695" cy="407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（2）修改演示文稿封面的文字，设置字体、字号和位置，参考效果</a:t>
            </a:r>
          </a:p>
        </p:txBody>
      </p:sp>
      <p:pic>
        <p:nvPicPr>
          <p:cNvPr id="373" name="图片 3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605" y="5061585"/>
            <a:ext cx="2181860" cy="1632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236980" y="1541780"/>
            <a:ext cx="9928225" cy="5037455"/>
            <a:chOff x="399" y="1642"/>
            <a:chExt cx="15635" cy="7933"/>
          </a:xfrm>
        </p:grpSpPr>
        <p:sp>
          <p:nvSpPr>
            <p:cNvPr id="34" name="圆角矩形 33"/>
            <p:cNvSpPr/>
            <p:nvPr/>
          </p:nvSpPr>
          <p:spPr>
            <a:xfrm>
              <a:off x="399" y="2904"/>
              <a:ext cx="15635" cy="6671"/>
            </a:xfrm>
            <a:prstGeom prst="roundRect">
              <a:avLst/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341" y="1642"/>
              <a:ext cx="9657" cy="1312"/>
            </a:xfrm>
            <a:prstGeom prst="roundRect">
              <a:avLst/>
            </a:prstGeom>
            <a:solidFill>
              <a:srgbClr val="E4544C"/>
            </a:solidFill>
            <a:ln w="25400" cap="flat" cmpd="sng" algn="ctr">
              <a:noFill/>
              <a:prstDash val="solid"/>
            </a:ln>
            <a:effectLst>
              <a:outerShdw blurRad="215900" dist="152400" dir="2700000" algn="tl" rotWithShape="0">
                <a:prstClr val="black">
                  <a:alpha val="18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R="0" algn="ctr" defTabSz="9144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2400" b="1" kern="0" spc="100" noProof="0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做PPT，也要关注版权</a:t>
              </a:r>
            </a:p>
          </p:txBody>
        </p:sp>
        <p:sp>
          <p:nvSpPr>
            <p:cNvPr id="75" name="TextBox 57"/>
            <p:cNvSpPr txBox="1"/>
            <p:nvPr/>
          </p:nvSpPr>
          <p:spPr>
            <a:xfrm>
              <a:off x="866" y="3141"/>
              <a:ext cx="15027" cy="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1" i="0" kern="0" spc="100" baseline="0" noProof="0" dirty="0">
                  <a:solidFill>
                    <a:schemeClr val="accent6">
                      <a:lumMod val="7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在制作PPT时，会用到字体、图片、视频等素材，在要善用搜索工具寻找到免费的素材的同时，更要特别关注版权问题。</a:t>
              </a: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1" i="0" kern="0" spc="100" baseline="0" noProof="0" dirty="0">
                  <a:solidFill>
                    <a:schemeClr val="accent6">
                      <a:lumMod val="7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.字体版权。PPT在字体选择上，用系统和PPT自带的字体有时候会显得单调、表现力不够强，此时就会到网上寻找适合的字体，而很多字体是有版权的，使用的时候一定要注意，尽量选择开源免费的字体，如果遇到非常喜欢的商业授权字体，在经济可承受范围内也可以购买授权，实在经济受限，则可以寻找替代字体、类似字体。</a:t>
              </a: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1" i="0" kern="0" spc="100" baseline="0" noProof="0" dirty="0">
                  <a:solidFill>
                    <a:schemeClr val="accent6">
                      <a:lumMod val="7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.图片、视频等多媒体素材。这些多媒体素材能让PPT更具表现力和感染力，但许多照片也同样是有版权的，这就要求在使用多媒体素材的时候，要格外注意。遇到非常喜欢的商业授权多媒体素材，在经济可承受范围内也可以购买授权，实在经济受限，则可以寻找替代素材、自己拍摄、设计、制作。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51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98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会议主题PPT封面制作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项目小结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70767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52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71085" y="1917700"/>
            <a:ext cx="6532880" cy="2306955"/>
          </a:xfrm>
          <a:prstGeom prst="rect">
            <a:avLst/>
          </a:prstGeom>
          <a:noFill/>
          <a:ln w="19050">
            <a:solidFill>
              <a:srgbClr val="007FB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通过项目学习，学会了办公室办公的典型工作情景会议室布置的方法，同时还掌握了投影仪、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传声器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、音箱、功放等办公设备的概念、分类和使用方法。</a:t>
            </a:r>
          </a:p>
        </p:txBody>
      </p:sp>
      <p:sp>
        <p:nvSpPr>
          <p:cNvPr id="22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课后作业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53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42485" y="1553845"/>
            <a:ext cx="6976110" cy="788670"/>
            <a:chOff x="7989" y="2560"/>
            <a:chExt cx="10986" cy="1242"/>
          </a:xfrm>
        </p:grpSpPr>
        <p:grpSp>
          <p:nvGrpSpPr>
            <p:cNvPr id="4" name="组合 3"/>
            <p:cNvGrpSpPr/>
            <p:nvPr/>
          </p:nvGrpSpPr>
          <p:grpSpPr>
            <a:xfrm>
              <a:off x="7989" y="2560"/>
              <a:ext cx="1396" cy="1242"/>
              <a:chOff x="2172891" y="1594248"/>
              <a:chExt cx="778669" cy="692944"/>
            </a:xfrm>
          </p:grpSpPr>
          <p:sp>
            <p:nvSpPr>
              <p:cNvPr id="5" name="MH_Other_1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2172891" y="1594248"/>
                <a:ext cx="378619" cy="3786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 dirty="0">
                    <a:solidFill>
                      <a:srgbClr val="FFFFFF"/>
                    </a:solidFill>
                  </a:rPr>
                  <a:t>01</a:t>
                </a:r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MH_Other_2"/>
              <p:cNvSpPr/>
              <p:nvPr>
                <p:custDataLst>
                  <p:tags r:id="rId10"/>
                </p:custDataLst>
              </p:nvPr>
            </p:nvSpPr>
            <p:spPr>
              <a:xfrm>
                <a:off x="2572941" y="1672828"/>
                <a:ext cx="300038" cy="3000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MH_Other_3"/>
              <p:cNvSpPr/>
              <p:nvPr>
                <p:custDataLst>
                  <p:tags r:id="rId11"/>
                </p:custDataLst>
              </p:nvPr>
            </p:nvSpPr>
            <p:spPr>
              <a:xfrm>
                <a:off x="2258616" y="1994298"/>
                <a:ext cx="292894" cy="29289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MH_Other_4"/>
              <p:cNvSpPr/>
              <p:nvPr>
                <p:custDataLst>
                  <p:tags r:id="rId12"/>
                </p:custDataLst>
              </p:nvPr>
            </p:nvSpPr>
            <p:spPr>
              <a:xfrm>
                <a:off x="2572941" y="1994298"/>
                <a:ext cx="378619" cy="2500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9265" y="2733"/>
              <a:ext cx="9710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分小组对学校的投影仪进行一次维护，清洁灰尘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1" y="3734"/>
              <a:ext cx="92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4651375" y="3262630"/>
            <a:ext cx="6986905" cy="788670"/>
            <a:chOff x="9133" y="5138"/>
            <a:chExt cx="11003" cy="1242"/>
          </a:xfrm>
        </p:grpSpPr>
        <p:grpSp>
          <p:nvGrpSpPr>
            <p:cNvPr id="17" name="组合 16"/>
            <p:cNvGrpSpPr/>
            <p:nvPr/>
          </p:nvGrpSpPr>
          <p:grpSpPr>
            <a:xfrm>
              <a:off x="9133" y="5138"/>
              <a:ext cx="1396" cy="1242"/>
              <a:chOff x="3123010" y="2593182"/>
              <a:chExt cx="778669" cy="692944"/>
            </a:xfrm>
          </p:grpSpPr>
          <p:sp>
            <p:nvSpPr>
              <p:cNvPr id="18" name="MH_Other_9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123010" y="2593182"/>
                <a:ext cx="378619" cy="3786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</a:rPr>
                  <a:t>02</a:t>
                </a:r>
                <a:endParaRPr lang="zh-CN" alt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MH_Other_10"/>
              <p:cNvSpPr/>
              <p:nvPr>
                <p:custDataLst>
                  <p:tags r:id="rId6"/>
                </p:custDataLst>
              </p:nvPr>
            </p:nvSpPr>
            <p:spPr>
              <a:xfrm>
                <a:off x="3523060" y="2671762"/>
                <a:ext cx="300038" cy="30003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MH_Other_11"/>
              <p:cNvSpPr/>
              <p:nvPr>
                <p:custDataLst>
                  <p:tags r:id="rId7"/>
                </p:custDataLst>
              </p:nvPr>
            </p:nvSpPr>
            <p:spPr>
              <a:xfrm>
                <a:off x="3208735" y="2993232"/>
                <a:ext cx="292894" cy="2928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MH_Other_12"/>
              <p:cNvSpPr/>
              <p:nvPr>
                <p:custDataLst>
                  <p:tags r:id="rId8"/>
                </p:custDataLst>
              </p:nvPr>
            </p:nvSpPr>
            <p:spPr>
              <a:xfrm>
                <a:off x="3523060" y="2993232"/>
                <a:ext cx="378619" cy="25003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0626" y="5400"/>
              <a:ext cx="9510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 fontAlgn="auto">
                <a:lnSpc>
                  <a:spcPct val="150000"/>
                </a:lnSpc>
                <a:extLst>
                  <a:ext uri="{35155182-B16C-46BC-9424-99874614C6A1}">
                    <wpsdc:indentchars xmlns="" xmlns:wpsdc="http://www.wps.cn/officeDocument/2017/drawingmlCustomData" val="200" checksum="59296752"/>
                  </a:ext>
                </a:extLst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使用手机投屏功能，将手机屏幕投屏到智能电视上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687" y="6291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638040" y="4439285"/>
            <a:ext cx="6941185" cy="1339850"/>
            <a:chOff x="10951" y="4838"/>
            <a:chExt cx="10931" cy="2110"/>
          </a:xfrm>
        </p:grpSpPr>
        <p:grpSp>
          <p:nvGrpSpPr>
            <p:cNvPr id="12" name="组合 11"/>
            <p:cNvGrpSpPr/>
            <p:nvPr/>
          </p:nvGrpSpPr>
          <p:grpSpPr>
            <a:xfrm>
              <a:off x="10951" y="5706"/>
              <a:ext cx="1396" cy="1242"/>
              <a:chOff x="4054079" y="3592116"/>
              <a:chExt cx="778669" cy="692944"/>
            </a:xfrm>
          </p:grpSpPr>
          <p:sp>
            <p:nvSpPr>
              <p:cNvPr id="13" name="MH_Other_5"/>
              <p:cNvSpPr/>
              <p:nvPr>
                <p:custDataLst>
                  <p:tags r:id="rId1"/>
                </p:custDataLst>
              </p:nvPr>
            </p:nvSpPr>
            <p:spPr>
              <a:xfrm>
                <a:off x="4054079" y="3592116"/>
                <a:ext cx="378619" cy="378619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</a:rPr>
                  <a:t>03</a:t>
                </a:r>
                <a:endParaRPr lang="zh-CN" altLang="en-US" sz="1400" b="1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MH_Other_6"/>
              <p:cNvSpPr/>
              <p:nvPr>
                <p:custDataLst>
                  <p:tags r:id="rId2"/>
                </p:custDataLst>
              </p:nvPr>
            </p:nvSpPr>
            <p:spPr>
              <a:xfrm>
                <a:off x="4454128" y="3670697"/>
                <a:ext cx="300038" cy="30003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MH_Other_7"/>
              <p:cNvSpPr/>
              <p:nvPr>
                <p:custDataLst>
                  <p:tags r:id="rId3"/>
                </p:custDataLst>
              </p:nvPr>
            </p:nvSpPr>
            <p:spPr>
              <a:xfrm>
                <a:off x="4139804" y="3992166"/>
                <a:ext cx="292894" cy="292894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MH_Other_8"/>
              <p:cNvSpPr/>
              <p:nvPr>
                <p:custDataLst>
                  <p:tags r:id="rId4"/>
                </p:custDataLst>
              </p:nvPr>
            </p:nvSpPr>
            <p:spPr>
              <a:xfrm>
                <a:off x="4454129" y="3992167"/>
                <a:ext cx="378619" cy="25003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2418" y="4838"/>
              <a:ext cx="9464" cy="2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 fontAlgn="auto">
                <a:lnSpc>
                  <a:spcPct val="150000"/>
                </a:lnSpc>
                <a:extLst>
                  <a:ext uri="{35155182-B16C-46BC-9424-99874614C6A1}">
                    <wpsdc:indentchars xmlns="" xmlns:wpsdc="http://www.wps.cn/officeDocument/2017/drawingmlCustomData" val="200" checksum="59296752"/>
                  </a:ext>
                </a:extLst>
              </a:pPr>
              <a:r>
                <a:rPr lang="zh-CN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分小组使用投影仪、音箱、笔记本电脑、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传声器</a:t>
              </a:r>
              <a:r>
                <a:rPr lang="zh-CN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完成一次班会活动会场的设备布置，并制作班会活动的主题PPT封面。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2585" y="6890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3"/>
          <p:cNvSpPr>
            <a:spLocks noChangeArrowheads="1"/>
          </p:cNvSpPr>
          <p:nvPr/>
        </p:nvSpPr>
        <p:spPr bwMode="auto">
          <a:xfrm>
            <a:off x="-3451" y="2123495"/>
            <a:ext cx="12198350" cy="1594331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txBody>
          <a:bodyPr lIns="108896" tIns="54448" rIns="108896" bIns="5444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75344" y="1413570"/>
            <a:ext cx="6840760" cy="27363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4706620" y="2061845"/>
            <a:ext cx="388810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79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9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3076" name="椭圆 4"/>
          <p:cNvSpPr>
            <a:spLocks noChangeArrowheads="1"/>
          </p:cNvSpPr>
          <p:nvPr/>
        </p:nvSpPr>
        <p:spPr bwMode="auto">
          <a:xfrm>
            <a:off x="6141531" y="3201731"/>
            <a:ext cx="72004" cy="53987"/>
          </a:xfrm>
          <a:prstGeom prst="ellips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077" name="直接连接符 6"/>
          <p:cNvCxnSpPr>
            <a:cxnSpLocks noChangeShapeType="1"/>
          </p:cNvCxnSpPr>
          <p:nvPr/>
        </p:nvCxnSpPr>
        <p:spPr bwMode="auto">
          <a:xfrm>
            <a:off x="3701861" y="3223961"/>
            <a:ext cx="2302016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7"/>
          <p:cNvCxnSpPr>
            <a:cxnSpLocks noChangeShapeType="1"/>
          </p:cNvCxnSpPr>
          <p:nvPr/>
        </p:nvCxnSpPr>
        <p:spPr bwMode="auto">
          <a:xfrm>
            <a:off x="6351190" y="3223961"/>
            <a:ext cx="2304133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5" name="文本框 13"/>
          <p:cNvSpPr txBox="1">
            <a:spLocks noChangeArrowheads="1"/>
          </p:cNvSpPr>
          <p:nvPr/>
        </p:nvSpPr>
        <p:spPr bwMode="auto">
          <a:xfrm>
            <a:off x="3964464" y="3317645"/>
            <a:ext cx="4309661" cy="27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96" tIns="54448" rIns="108896" bIns="54448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THANK YOU </a:t>
            </a:r>
            <a:r>
              <a:rPr lang="zh-CN" altLang="en-US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！</a:t>
            </a:r>
          </a:p>
        </p:txBody>
      </p:sp>
      <p:pic>
        <p:nvPicPr>
          <p:cNvPr id="9" name="图片 8" descr="理工社logo矢量图-横排蓝色_1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  <p:bldP spid="2" grpId="0" animBg="1"/>
      <p:bldP spid="3075" grpId="0"/>
      <p:bldP spid="3076" grpId="0" animBg="1"/>
      <p:bldP spid="30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4" name="图片 3" descr="图示&#10;&#10;描述已自动生成">
            <a:extLst>
              <a:ext uri="{FF2B5EF4-FFF2-40B4-BE49-F238E27FC236}">
                <a16:creationId xmlns:a16="http://schemas.microsoft.com/office/drawing/2014/main" id="{36DD407C-9219-471E-ABB6-D906379448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32" y="1701602"/>
            <a:ext cx="8191500" cy="372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673878" y="1224280"/>
            <a:ext cx="3827007" cy="539750"/>
            <a:chOff x="2430" y="1311"/>
            <a:chExt cx="4575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认识投影仪</a:t>
              </a:r>
            </a:p>
          </p:txBody>
        </p:sp>
      </p:grpSp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97075" y="2346325"/>
            <a:ext cx="8970010" cy="2571666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algn="l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投影仪，又称投影机，是一种可以将图像或视频投射到幕布上的设备，可以通过不同的接口同计算机、小型影碟（VCD、DVD）机、数字通用光碟（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DVD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）机、游戏机、数码摄像机等相连接投影出来。投影仪广泛应用于家庭、办公室、学校和娱乐场所。</a:t>
            </a:r>
          </a:p>
          <a:p>
            <a:pPr indent="558800" algn="l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3878" y="1224280"/>
            <a:ext cx="3827007" cy="539750"/>
            <a:chOff x="2430" y="1311"/>
            <a:chExt cx="4575" cy="850"/>
          </a:xfrm>
        </p:grpSpPr>
        <p:sp>
          <p:nvSpPr>
            <p:cNvPr id="3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4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认识投影仪</a:t>
              </a: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95605" y="1764030"/>
            <a:ext cx="9500235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（1）投影仪分类</a:t>
            </a: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根据不同使用环境进行分类，投影仪分为家用型、商务型、教育型、会议型和专业型5种，它们的具体特点如下表所示</a:t>
            </a: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722" y="3979545"/>
            <a:ext cx="3870325" cy="2897505"/>
          </a:xfrm>
          <a:prstGeom prst="rect">
            <a:avLst/>
          </a:prstGeom>
        </p:spPr>
      </p:pic>
      <p:sp>
        <p:nvSpPr>
          <p:cNvPr id="6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3878" y="1080770"/>
            <a:ext cx="3827007" cy="539750"/>
            <a:chOff x="2430" y="1311"/>
            <a:chExt cx="4575" cy="850"/>
          </a:xfrm>
        </p:grpSpPr>
        <p:sp>
          <p:nvSpPr>
            <p:cNvPr id="3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4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认识投影仪</a:t>
              </a: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330325" y="1620520"/>
            <a:ext cx="7030720" cy="3041217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）投影仪机身结构</a:t>
            </a: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1800" dirty="0">
                <a:latin typeface="Microsoft YaHei Light" panose="020B0503020204020204" pitchFamily="34" charset="-122"/>
                <a:ea typeface="Microsoft YaHei Light" panose="020B0503020204020204" pitchFamily="34" charset="-122"/>
              </a:rPr>
              <a:t>投影仪机身结构。 投影仪结构类似，下面用明基公司的投影仪进行说明。投影仪正 面如下图所示，遥控器需要对准红外传感器才能控制投影仪，如果遥控器不能使用，可直 接操作机身控制按钮。当投影仪不使用时， 一定要将防尘盖扣上，可以防尘和增加使用寿命。不定时清洁通风口的灰尘，可以防止投影仪过热和增加使用寿命</a:t>
            </a:r>
            <a:endParaRPr lang="zh-CN" altLang="en-US" sz="2000" dirty="0">
              <a:latin typeface="Microsoft YaHei Light" panose="020B0503020204020204" pitchFamily="34" charset="-122"/>
              <a:ea typeface="Microsoft YaHei Light" panose="020B0503020204020204" pitchFamily="34" charset="-122"/>
            </a:endParaRPr>
          </a:p>
        </p:txBody>
      </p:sp>
      <p:pic>
        <p:nvPicPr>
          <p:cNvPr id="317" name="图片 3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2791" y="4661736"/>
            <a:ext cx="5426363" cy="21038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投影设备连接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3579</Words>
  <Application>Microsoft Office PowerPoint</Application>
  <PresentationFormat>自定义</PresentationFormat>
  <Paragraphs>424</Paragraphs>
  <Slides>54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67" baseType="lpstr">
      <vt:lpstr>Microsoft YaHei Light</vt:lpstr>
      <vt:lpstr>微软雅黑</vt:lpstr>
      <vt:lpstr>幼圆</vt:lpstr>
      <vt:lpstr>Arial</vt:lpstr>
      <vt:lpstr>Arial Narrow</vt:lpstr>
      <vt:lpstr>Calibri</vt:lpstr>
      <vt:lpstr>Impact</vt:lpstr>
      <vt:lpstr>Lato Black</vt:lpstr>
      <vt:lpstr>Tempus Sans ITC</vt:lpstr>
      <vt:lpstr>Times New Roman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</dc:title>
  <dc:creator>12sc.taobao.com</dc:creator>
  <cp:lastModifiedBy>刘 亮</cp:lastModifiedBy>
  <cp:revision>217</cp:revision>
  <dcterms:created xsi:type="dcterms:W3CDTF">2015-02-02T06:52:00Z</dcterms:created>
  <dcterms:modified xsi:type="dcterms:W3CDTF">2022-01-13T05:48:34Z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  <property fmtid="{D5CDD505-2E9C-101B-9397-08002B2CF9AE}" pid="3" name="ICV">
    <vt:lpwstr>9ECA20B2CEF04D928B9B00A6602BB866</vt:lpwstr>
  </property>
</Properties>
</file>